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embeddedFont>
    <p:embeddedFont>
      <p:font typeface="Gill Sans MT" panose="020B0502020104020203" pitchFamily="34" charset="0"/>
      <p:regular r:id="rId13"/>
      <p:bold r:id="rId14"/>
      <p:italic r:id="rId15"/>
      <p:boldItalic r:id="rId16"/>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409">
          <p15:clr>
            <a:srgbClr val="A4A3A4"/>
          </p15:clr>
        </p15:guide>
        <p15:guide id="15" pos="17949">
          <p15:clr>
            <a:srgbClr val="A4A3A4"/>
          </p15:clr>
        </p15:guide>
        <p15:guide id="16" pos="9703">
          <p15:clr>
            <a:srgbClr val="A4A3A4"/>
          </p15:clr>
        </p15:guide>
        <p15:guide id="17" pos="1152">
          <p15:clr>
            <a:srgbClr val="A4A3A4"/>
          </p15:clr>
        </p15:guide>
        <p15:guide id="18" pos="26496">
          <p15:clr>
            <a:srgbClr val="A4A3A4"/>
          </p15:clr>
        </p15:guide>
        <p15:guide id="19" orient="horz" pos="1036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48" autoAdjust="0"/>
    <p:restoredTop sz="99710" autoAdjust="0"/>
  </p:normalViewPr>
  <p:slideViewPr>
    <p:cSldViewPr snapToGrid="0">
      <p:cViewPr>
        <p:scale>
          <a:sx n="60" d="100"/>
          <a:sy n="60" d="100"/>
        </p:scale>
        <p:origin x="-188" y="-9732"/>
      </p:cViewPr>
      <p:guideLst>
        <p:guide pos="18240"/>
        <p:guide pos="9409"/>
        <p:guide pos="17949"/>
        <p:guide pos="9703"/>
        <p:guide pos="1152"/>
        <p:guide pos="26496"/>
        <p:guide orient="horz"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94281500377272E-2"/>
          <c:y val="2.5376952880889911E-2"/>
          <c:w val="0.907641686608189"/>
          <c:h val="0.89577252843394561"/>
        </c:manualLayout>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392576872"/>
        <c:axId val="392577656"/>
      </c:lineChart>
      <c:catAx>
        <c:axId val="392576872"/>
        <c:scaling>
          <c:orientation val="minMax"/>
        </c:scaling>
        <c:delete val="0"/>
        <c:axPos val="b"/>
        <c:numFmt formatCode="General" sourceLinked="0"/>
        <c:majorTickMark val="out"/>
        <c:minorTickMark val="none"/>
        <c:tickLblPos val="nextTo"/>
        <c:crossAx val="392577656"/>
        <c:crosses val="autoZero"/>
        <c:auto val="1"/>
        <c:lblAlgn val="ctr"/>
        <c:lblOffset val="100"/>
        <c:noMultiLvlLbl val="0"/>
      </c:catAx>
      <c:valAx>
        <c:axId val="392577656"/>
        <c:scaling>
          <c:orientation val="minMax"/>
        </c:scaling>
        <c:delete val="0"/>
        <c:axPos val="l"/>
        <c:majorGridlines/>
        <c:numFmt formatCode="General" sourceLinked="1"/>
        <c:majorTickMark val="out"/>
        <c:minorTickMark val="none"/>
        <c:tickLblPos val="nextTo"/>
        <c:crossAx val="3925768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1/19/2017</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1/19/2017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40" y="4560889"/>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858000"/>
            <a:ext cx="43891200" cy="21488400"/>
          </a:xfrm>
          <a:prstGeom prst="rect">
            <a:avLst/>
          </a:prstGeom>
          <a:gradFill>
            <a:gsLst>
              <a:gs pos="0">
                <a:srgbClr val="5387BE"/>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5387BE"/>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538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SARE </a:t>
            </a:r>
            <a:r>
              <a:rPr kumimoji="0" lang="en-US" sz="55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PROJECT</a:t>
            </a:r>
            <a:r>
              <a:rPr kumimoji="0" lang="en-US" sz="54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a:t>
            </a:r>
            <a:r>
              <a:rPr kumimoji="0" lang="en-US" sz="5400" b="1" i="0" u="none" strike="noStrike" kern="1200" cap="none" spc="0" normalizeH="0" baseline="0" noProof="0" dirty="0" smtClean="0">
                <a:ln w="0" cap="flat" cmpd="sng">
                  <a:noFill/>
                  <a:round/>
                </a:ln>
                <a:solidFill>
                  <a:srgbClr val="5387BE"/>
                </a:solidFill>
                <a:effectLst/>
                <a:uLnTx/>
                <a:uFillTx/>
                <a:latin typeface="Gill Sans MT" pitchFamily="34" charset="0"/>
                <a:ea typeface="+mn-ea"/>
                <a:cs typeface="+mn-cs"/>
              </a:rPr>
              <a:t>PIPAL</a:t>
            </a:r>
            <a:r>
              <a:rPr kumimoji="0" lang="en-US" sz="5400" b="1" i="0" u="none" strike="noStrike" kern="1200" cap="none" spc="0" normalizeH="0" baseline="0" noProof="0" dirty="0" smtClean="0">
                <a:ln w="0" cap="flat">
                  <a:noFill/>
                  <a:round/>
                </a:ln>
                <a:solidFill>
                  <a:srgbClr val="5387BE"/>
                </a:solidFill>
                <a:effectLst/>
                <a:uLnTx/>
                <a:uFillTx/>
                <a:latin typeface="Gill Sans MT" pitchFamily="34" charset="0"/>
                <a:ea typeface="+mn-ea"/>
                <a:cs typeface="+mn-cs"/>
              </a:rPr>
              <a:t> INVESTIGATOR’S NAME</a:t>
            </a:r>
            <a:endParaRPr kumimoji="0" lang="en-US" sz="5400" b="1" i="0" u="none" strike="noStrike" kern="1200" cap="none" spc="0" normalizeH="0" baseline="0" noProof="0" dirty="0">
              <a:ln w="0" cap="flat">
                <a:noFill/>
                <a:round/>
              </a:ln>
              <a:solidFill>
                <a:srgbClr val="5387BE"/>
              </a:solidFill>
              <a:effectLst/>
              <a:uLnTx/>
              <a:uFillTx/>
              <a:latin typeface="Gill Sans MT" pitchFamily="34" charset="0"/>
              <a:ea typeface="+mn-ea"/>
              <a:cs typeface="+mn-cs"/>
            </a:endParaRPr>
          </a:p>
        </p:txBody>
      </p:sp>
      <p:pic>
        <p:nvPicPr>
          <p:cNvPr id="12" name="Picture 11"/>
          <p:cNvPicPr>
            <a:picLocks noChangeAspect="1"/>
          </p:cNvPicPr>
          <p:nvPr userDrawn="1"/>
        </p:nvPicPr>
        <p:blipFill>
          <a:blip r:embed="rId4"/>
          <a:stretch>
            <a:fillRect/>
          </a:stretch>
        </p:blipFill>
        <p:spPr>
          <a:xfrm>
            <a:off x="914400" y="914400"/>
            <a:ext cx="5057219" cy="4568515"/>
          </a:xfrm>
          <a:prstGeom prst="rect">
            <a:avLst/>
          </a:prstGeom>
        </p:spPr>
      </p:pic>
      <p:pic>
        <p:nvPicPr>
          <p:cNvPr id="11" name="Picture 10"/>
          <p:cNvPicPr>
            <a:picLocks noChangeAspect="1"/>
          </p:cNvPicPr>
          <p:nvPr userDrawn="1"/>
        </p:nvPicPr>
        <p:blipFill>
          <a:blip r:embed="rId4"/>
          <a:stretch>
            <a:fillRect/>
          </a:stretch>
        </p:blipFill>
        <p:spPr>
          <a:xfrm>
            <a:off x="40057592" y="28803600"/>
            <a:ext cx="2919208" cy="2637110"/>
          </a:xfrm>
          <a:prstGeom prst="rect">
            <a:avLst/>
          </a:prstGeom>
        </p:spPr>
      </p:pic>
      <p:sp>
        <p:nvSpPr>
          <p:cNvPr id="13" name="TextBox 12"/>
          <p:cNvSpPr txBox="1"/>
          <p:nvPr userDrawn="1"/>
        </p:nvSpPr>
        <p:spPr>
          <a:xfrm>
            <a:off x="40074850" y="31550528"/>
            <a:ext cx="2901950" cy="453472"/>
          </a:xfrm>
          <a:prstGeom prst="rect">
            <a:avLst/>
          </a:prstGeom>
          <a:noFill/>
        </p:spPr>
        <p:txBody>
          <a:bodyPr wrap="square" rtlCol="0">
            <a:noAutofit/>
          </a:bodyPr>
          <a:lstStyle/>
          <a:p>
            <a:pPr algn="ctr"/>
            <a:r>
              <a:rPr lang="en-US" sz="3200" smtClean="0">
                <a:latin typeface="Gill Sans MT" pitchFamily="34" charset="0"/>
              </a:rPr>
              <a:t>westernsare.org</a:t>
            </a:r>
            <a:endParaRPr lang="en-US" sz="3200">
              <a:latin typeface="Gill Sans MT" pitchFamily="34" charset="0"/>
            </a:endParaRPr>
          </a:p>
        </p:txBody>
      </p:sp>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1/19/2017</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5489280" y="19695535"/>
            <a:ext cx="23774400" cy="11851269"/>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327235" y="30188118"/>
            <a:ext cx="8609553" cy="1569660"/>
          </a:xfrm>
          <a:prstGeom prst="rect">
            <a:avLst/>
          </a:prstGeom>
          <a:noFill/>
        </p:spPr>
        <p:txBody>
          <a:bodyPr wrap="square" rtlCol="0">
            <a:spAutoFit/>
          </a:bodyPr>
          <a:lstStyle/>
          <a:p>
            <a:pPr marL="0" marR="0" indent="0" algn="l" defTabSz="3950208" rtl="0" eaLnBrk="1" fontAlgn="auto" latinLnBrk="0" hangingPunct="1">
              <a:lnSpc>
                <a:spcPct val="100000"/>
              </a:lnSpc>
              <a:spcBef>
                <a:spcPts val="0"/>
              </a:spcBef>
              <a:spcAft>
                <a:spcPts val="0"/>
              </a:spcAft>
              <a:buClrTx/>
              <a:buSzTx/>
              <a:buFontTx/>
              <a:buNone/>
              <a:tabLst/>
              <a:defRPr/>
            </a:pPr>
            <a:r>
              <a:rPr lang="en-US" sz="1600" b="0" i="0" u="none" strike="noStrike" kern="1200" smtClean="0">
                <a:effectLst/>
                <a:latin typeface="Gill Sans MT" pitchFamily="34" charset="0"/>
                <a:ea typeface="+mn-ea"/>
                <a:cs typeface="+mn-cs"/>
              </a:rPr>
              <a:t>This </a:t>
            </a:r>
            <a:r>
              <a:rPr lang="en-US" sz="1600" b="0" i="0" u="none" strike="noStrike" kern="120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Western Sustainable Agriculture Research and Education 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FWXX-XXX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25494112" y="5372704"/>
            <a:ext cx="23774400" cy="1388356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685800"/>
            <a:ext cx="35814000" cy="3429000"/>
          </a:xfrm>
          <a:prstGeom prst="rect">
            <a:avLst/>
          </a:prstGeom>
          <a:noFill/>
        </p:spPr>
        <p:txBody>
          <a:bodyPr wrap="square" rtlCol="0" anchor="ctr" anchorCtr="0">
            <a:normAutofit/>
          </a:bodyPr>
          <a:lstStyle/>
          <a:p>
            <a:pPr algn="ctr"/>
            <a:r>
              <a:rPr lang="en-US" sz="14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8628660" y="30896004"/>
            <a:ext cx="20116800" cy="1107996"/>
          </a:xfrm>
          <a:prstGeom prst="rect">
            <a:avLst/>
          </a:prstGeom>
          <a:noFill/>
        </p:spPr>
        <p:txBody>
          <a:bodyPr wrap="square" rtlCol="0">
            <a:spAutoFit/>
          </a:bodyPr>
          <a:lstStyle/>
          <a:p>
            <a:pPr algn="ctr"/>
            <a:r>
              <a:rPr lang="en-US" sz="6600" dirty="0">
                <a:solidFill>
                  <a:srgbClr val="FF0000"/>
                </a:solidFill>
                <a:latin typeface="Gill Sans MT" pitchFamily="34" charset="0"/>
              </a:rPr>
              <a:t>Place additional </a:t>
            </a:r>
            <a:r>
              <a:rPr lang="en-US" sz="6600" dirty="0" smtClean="0">
                <a:solidFill>
                  <a:srgbClr val="FF0000"/>
                </a:solidFill>
                <a:latin typeface="Gill Sans MT" pitchFamily="34" charset="0"/>
              </a:rPr>
              <a:t>sponsor </a:t>
            </a:r>
            <a:r>
              <a:rPr lang="en-US" sz="6600" dirty="0">
                <a:solidFill>
                  <a:srgbClr val="FF0000"/>
                </a:solidFill>
                <a:latin typeface="Gill Sans MT" pitchFamily="34" charset="0"/>
              </a:rPr>
              <a:t>logos here</a:t>
            </a:r>
          </a:p>
        </p:txBody>
      </p:sp>
      <p:sp>
        <p:nvSpPr>
          <p:cNvPr id="2" name="TextBox 1"/>
          <p:cNvSpPr txBox="1"/>
          <p:nvPr/>
        </p:nvSpPr>
        <p:spPr>
          <a:xfrm>
            <a:off x="-19701325" y="31592524"/>
            <a:ext cx="19507200" cy="1200329"/>
          </a:xfrm>
          <a:prstGeom prst="rect">
            <a:avLst/>
          </a:prstGeom>
          <a:noFill/>
        </p:spPr>
        <p:txBody>
          <a:bodyPr wrap="square" rtlCol="0">
            <a:spAutoFit/>
          </a:bodyPr>
          <a:lstStyle/>
          <a:p>
            <a:pPr algn="r"/>
            <a:r>
              <a:rPr lang="en-US" sz="7200" b="1" dirty="0">
                <a:solidFill>
                  <a:srgbClr val="C00000"/>
                </a:solidFill>
                <a:latin typeface="Gill Sans MT" pitchFamily="34" charset="0"/>
              </a:rPr>
              <a:t>Zoom here and </a:t>
            </a:r>
            <a:r>
              <a:rPr lang="en-US" sz="7200" b="1" dirty="0" smtClean="0">
                <a:solidFill>
                  <a:srgbClr val="C00000"/>
                </a:solidFill>
                <a:latin typeface="Gill Sans MT" pitchFamily="34" charset="0"/>
              </a:rPr>
              <a:t>enter award numbers  </a:t>
            </a:r>
            <a:r>
              <a:rPr lang="en-US" sz="7200" b="1" dirty="0" smtClean="0">
                <a:solidFill>
                  <a:srgbClr val="C00000"/>
                </a:solidFill>
                <a:latin typeface="Gill Sans MT" pitchFamily="34" charset="0"/>
                <a:sym typeface="Wingdings" panose="05000000000000000000" pitchFamily="2" charset="2"/>
              </a:rPr>
              <a:t></a:t>
            </a:r>
            <a:endParaRPr lang="en-US" sz="7200" b="1" dirty="0">
              <a:solidFill>
                <a:srgbClr val="C00000"/>
              </a:solidFill>
              <a:latin typeface="Gill Sans MT" pitchFamily="34" charset="0"/>
            </a:endParaRPr>
          </a:p>
        </p:txBody>
      </p:sp>
      <p:sp>
        <p:nvSpPr>
          <p:cNvPr id="10" name="Rectangle 9"/>
          <p:cNvSpPr/>
          <p:nvPr/>
        </p:nvSpPr>
        <p:spPr>
          <a:xfrm>
            <a:off x="13571633" y="4323859"/>
            <a:ext cx="5197631" cy="938719"/>
          </a:xfrm>
          <a:prstGeom prst="rect">
            <a:avLst/>
          </a:prstGeom>
        </p:spPr>
        <p:txBody>
          <a:bodyPr wrap="square">
            <a:spAutoFit/>
          </a:bodyPr>
          <a:lstStyle/>
          <a:p>
            <a:r>
              <a:rPr lang="en-US" sz="5500" b="1" dirty="0"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FWXX-XXX</a:t>
            </a:r>
            <a:endParaRPr lang="en-US" sz="5500" dirty="0">
              <a:latin typeface="Gill Sans MT" pitchFamily="34" charset="0"/>
            </a:endParaRPr>
          </a:p>
        </p:txBody>
      </p:sp>
      <p:sp>
        <p:nvSpPr>
          <p:cNvPr id="11" name="Rectangle 10"/>
          <p:cNvSpPr/>
          <p:nvPr/>
        </p:nvSpPr>
        <p:spPr>
          <a:xfrm>
            <a:off x="22247741" y="4325112"/>
            <a:ext cx="19611459" cy="938719"/>
          </a:xfrm>
          <a:prstGeom prst="rect">
            <a:avLst/>
          </a:prstGeom>
        </p:spPr>
        <p:txBody>
          <a:bodyPr wrap="square">
            <a:spAutoFit/>
          </a:bodyPr>
          <a:lstStyle/>
          <a:p>
            <a:pPr algn="r"/>
            <a:r>
              <a:rPr lang="en-US" sz="5500" b="1"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PRINCIPAL</a:t>
            </a:r>
            <a:r>
              <a:rPr lang="en-US" sz="5500" b="1"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 INVESTIGATOR’S NAME</a:t>
            </a:r>
            <a:endParaRPr lang="en-US" sz="5500">
              <a:latin typeface="Gill Sans MT" pitchFamily="34" charset="0"/>
            </a:endParaRPr>
          </a:p>
        </p:txBody>
      </p:sp>
      <p:sp>
        <p:nvSpPr>
          <p:cNvPr id="12" name="TextBox 11"/>
          <p:cNvSpPr txBox="1"/>
          <p:nvPr/>
        </p:nvSpPr>
        <p:spPr>
          <a:xfrm>
            <a:off x="-26561742" y="3894084"/>
            <a:ext cx="25792386" cy="1200329"/>
          </a:xfrm>
          <a:prstGeom prst="rect">
            <a:avLst/>
          </a:prstGeom>
          <a:noFill/>
        </p:spPr>
        <p:txBody>
          <a:bodyPr wrap="square" rtlCol="0">
            <a:spAutoFit/>
          </a:bodyPr>
          <a:lstStyle/>
          <a:p>
            <a:pPr algn="r"/>
            <a:r>
              <a:rPr lang="en-US" sz="7200" b="1" smtClean="0">
                <a:solidFill>
                  <a:srgbClr val="C00000"/>
                </a:solidFill>
                <a:latin typeface="Gill Sans MT" pitchFamily="34" charset="0"/>
              </a:rPr>
              <a:t>Enter SARE Project Number and Project Leader’s Name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pic>
        <p:nvPicPr>
          <p:cNvPr id="21" name="Picture 20" descr="on-site sign 2.JPG"/>
          <p:cNvPicPr>
            <a:picLocks noChangeAspect="1"/>
          </p:cNvPicPr>
          <p:nvPr/>
        </p:nvPicPr>
        <p:blipFill>
          <a:blip r:embed="rId3"/>
          <a:stretch>
            <a:fillRect/>
          </a:stretch>
        </p:blipFill>
        <p:spPr>
          <a:xfrm>
            <a:off x="28956000" y="10299030"/>
            <a:ext cx="13106400" cy="9821062"/>
          </a:xfrm>
          <a:prstGeom prst="rect">
            <a:avLst/>
          </a:prstGeom>
        </p:spPr>
      </p:pic>
      <p:sp>
        <p:nvSpPr>
          <p:cNvPr id="22" name="TextBox 21"/>
          <p:cNvSpPr txBox="1"/>
          <p:nvPr/>
        </p:nvSpPr>
        <p:spPr>
          <a:xfrm>
            <a:off x="1828800" y="7772400"/>
            <a:ext cx="40233600" cy="2000250"/>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828801" y="19938330"/>
          <a:ext cx="13107988" cy="5676901"/>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5403513" y="22493214"/>
            <a:ext cx="7170737" cy="3757686"/>
          </a:xfrm>
          <a:prstGeom prst="rect">
            <a:avLst/>
          </a:prstGeom>
        </p:spPr>
      </p:pic>
      <p:sp>
        <p:nvSpPr>
          <p:cNvPr id="32" name="TextBox 31"/>
          <p:cNvSpPr txBox="1"/>
          <p:nvPr/>
        </p:nvSpPr>
        <p:spPr>
          <a:xfrm>
            <a:off x="-22772276" y="5569494"/>
            <a:ext cx="20766311" cy="3477875"/>
          </a:xfrm>
          <a:prstGeom prst="rect">
            <a:avLst/>
          </a:prstGeom>
          <a:noFill/>
        </p:spPr>
        <p:txBody>
          <a:bodyPr wrap="square" rtlCol="0">
            <a:spAutoFit/>
          </a:bodyPr>
          <a:lstStyle/>
          <a:p>
            <a:r>
              <a:rPr lang="en-US" sz="6000" b="1" dirty="0" smtClean="0">
                <a:solidFill>
                  <a:srgbClr val="C00000"/>
                </a:solidFill>
                <a:latin typeface="Gill Sans MT" pitchFamily="34" charset="0"/>
              </a:rPr>
              <a:t>SAMPLE CONTENT BOXES</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As seen in the template.</a:t>
            </a:r>
          </a:p>
          <a:p>
            <a:pPr marL="571500" indent="-571500">
              <a:buFont typeface="Arial" panose="020B0604020202020204" pitchFamily="34" charset="0"/>
              <a:buChar char="•"/>
            </a:pPr>
            <a:r>
              <a:rPr lang="en-US" sz="4000" b="1" dirty="0" smtClean="0">
                <a:solidFill>
                  <a:srgbClr val="C00000"/>
                </a:solidFill>
                <a:latin typeface="Gill Sans MT" pitchFamily="34" charset="0"/>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latin typeface="Gill Sans MT" pitchFamily="34" charset="0"/>
              </a:rPr>
              <a:t>They can be resized: click inside the box, then click and drag one of the squares that appear on the corners of the box.</a:t>
            </a:r>
            <a:endParaRPr lang="en-US" sz="4000" b="1" dirty="0">
              <a:solidFill>
                <a:srgbClr val="C00000"/>
              </a:solidFill>
              <a:latin typeface="Gill Sans MT" pitchFamily="34" charset="0"/>
            </a:endParaRPr>
          </a:p>
        </p:txBody>
      </p:sp>
      <p:sp>
        <p:nvSpPr>
          <p:cNvPr id="37" name="TextBox 36"/>
          <p:cNvSpPr txBox="1"/>
          <p:nvPr/>
        </p:nvSpPr>
        <p:spPr>
          <a:xfrm>
            <a:off x="-23055712" y="17185073"/>
            <a:ext cx="19591867" cy="861774"/>
          </a:xfrm>
          <a:prstGeom prst="rect">
            <a:avLst/>
          </a:prstGeom>
          <a:noFill/>
        </p:spPr>
        <p:txBody>
          <a:bodyPr wrap="square" rtlCol="0" anchor="ctr" anchorCtr="0">
            <a:spAutoFit/>
          </a:bodyPr>
          <a:lstStyle/>
          <a:p>
            <a:r>
              <a:rPr lang="en-US" sz="5000" dirty="0" smtClean="0">
                <a:solidFill>
                  <a:schemeClr val="accent5"/>
                </a:solidFill>
                <a:latin typeface="Gill Sans MT" pitchFamily="34" charset="0"/>
              </a:rPr>
              <a:t>Sample title box for a photo, table, figure, etc. Gill Sans 50pt</a:t>
            </a:r>
            <a:endParaRPr lang="en-US" sz="5000" dirty="0">
              <a:solidFill>
                <a:schemeClr val="accent5"/>
              </a:solidFill>
              <a:latin typeface="Gill Sans MT"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57045871"/>
              </p:ext>
            </p:extLst>
          </p:nvPr>
        </p:nvGraphicFramePr>
        <p:xfrm>
          <a:off x="-17248507" y="24219529"/>
          <a:ext cx="13103152" cy="6905075"/>
        </p:xfrm>
        <a:graphic>
          <a:graphicData uri="http://schemas.openxmlformats.org/drawingml/2006/table">
            <a:tbl>
              <a:tblPr firstRow="1" bandRow="1">
                <a:tableStyleId>{5C22544A-7EE6-4342-B048-85BDC9FD1C3A}</a:tableStyleId>
              </a:tblPr>
              <a:tblGrid>
                <a:gridCol w="1637894"/>
                <a:gridCol w="1637894"/>
                <a:gridCol w="1637894"/>
                <a:gridCol w="1637894"/>
                <a:gridCol w="1637894"/>
                <a:gridCol w="1637894"/>
                <a:gridCol w="1637894"/>
                <a:gridCol w="1637894"/>
              </a:tblGrid>
              <a:tr h="815340">
                <a:tc gridSpan="8">
                  <a:txBody>
                    <a:bodyPr/>
                    <a:lstStyle/>
                    <a:p>
                      <a:r>
                        <a:rPr lang="en-US" sz="4900" dirty="0" smtClean="0"/>
                        <a:t>Name of table</a:t>
                      </a:r>
                      <a:endParaRPr lang="en-US" sz="4900" dirty="0">
                        <a:solidFill>
                          <a:schemeClr val="accent5"/>
                        </a:solidFill>
                        <a:latin typeface="Gill Sans MT" panose="020B0502020104020203" pitchFamily="34" charset="0"/>
                      </a:endParaRPr>
                    </a:p>
                  </a:txBody>
                  <a:tcPr marL="121920" marR="12192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0100">
                <a:tc>
                  <a:txBody>
                    <a:bodyPr/>
                    <a:lstStyle/>
                    <a:p>
                      <a:pPr algn="ctr"/>
                      <a:r>
                        <a:rPr lang="en-US" sz="2400" dirty="0" smtClean="0">
                          <a:solidFill>
                            <a:schemeClr val="bg1"/>
                          </a:solidFill>
                          <a:latin typeface="Gill Sans MT" panose="020B0502020104020203" pitchFamily="34" charset="0"/>
                        </a:rPr>
                        <a:t>Colum</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chemeClr val="accent5"/>
                    </a:solidFill>
                  </a:tcPr>
                </a:tc>
                <a:tc>
                  <a:txBody>
                    <a:bodyPr/>
                    <a:lstStyle/>
                    <a:p>
                      <a:pPr algn="ct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chemeClr val="accent5"/>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chemeClr val="accent5"/>
                    </a:solidFill>
                  </a:tcPr>
                </a:tc>
              </a:tr>
              <a:tr h="996483">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100" dirty="0" smtClean="0">
                          <a:solidFill>
                            <a:schemeClr val="tx1"/>
                          </a:solidFill>
                          <a:latin typeface="Gill Sans MT" panose="020B0502020104020203" pitchFamily="34" charset="0"/>
                        </a:rPr>
                        <a:t>Plot 1</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34”</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treatment</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24 </a:t>
                      </a:r>
                      <a:r>
                        <a:rPr lang="en-US" sz="2100" dirty="0" err="1" smtClean="0">
                          <a:solidFill>
                            <a:schemeClr val="tx1"/>
                          </a:solidFill>
                          <a:latin typeface="Gill Sans MT" panose="020B0502020104020203" pitchFamily="34" charset="0"/>
                        </a:rPr>
                        <a:t>lbs</a:t>
                      </a:r>
                      <a:r>
                        <a:rPr lang="en-US" sz="2100" dirty="0" smtClean="0">
                          <a:solidFill>
                            <a:schemeClr val="tx1"/>
                          </a:solidFill>
                          <a:latin typeface="Gill Sans MT" panose="020B0502020104020203" pitchFamily="34" charset="0"/>
                        </a:rPr>
                        <a:t>/ac</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yes</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0.68</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Mid to late</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Minimal</a:t>
                      </a:r>
                      <a:r>
                        <a:rPr lang="en-US" sz="2100" baseline="0" dirty="0" smtClean="0">
                          <a:solidFill>
                            <a:schemeClr val="tx1"/>
                          </a:solidFill>
                          <a:latin typeface="Gill Sans MT" panose="020B0502020104020203" pitchFamily="34" charset="0"/>
                        </a:rPr>
                        <a:t> damage</a:t>
                      </a: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bl>
          </a:graphicData>
        </a:graphic>
      </p:graphicFrame>
      <p:sp>
        <p:nvSpPr>
          <p:cNvPr id="20" name="Rounded Rectangle 19"/>
          <p:cNvSpPr/>
          <p:nvPr/>
        </p:nvSpPr>
        <p:spPr>
          <a:xfrm>
            <a:off x="1828800" y="10299030"/>
            <a:ext cx="13107988" cy="113202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28" name="TextBox 27"/>
          <p:cNvSpPr txBox="1"/>
          <p:nvPr/>
        </p:nvSpPr>
        <p:spPr>
          <a:xfrm>
            <a:off x="1744135" y="11893368"/>
            <a:ext cx="13192653"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5" name="Rounded Rectangle 34"/>
          <p:cNvSpPr/>
          <p:nvPr/>
        </p:nvSpPr>
        <p:spPr>
          <a:xfrm>
            <a:off x="15403514" y="20814630"/>
            <a:ext cx="26658888" cy="113202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latin typeface="Gill Sans MT" panose="020B0502020104020203" pitchFamily="34" charset="0"/>
              </a:rPr>
              <a:t>Sub headers can span two columns</a:t>
            </a:r>
            <a:endParaRPr lang="en-US" sz="6000" b="1" dirty="0">
              <a:latin typeface="Gill Sans MT" panose="020B0502020104020203" pitchFamily="34" charset="0"/>
            </a:endParaRPr>
          </a:p>
        </p:txBody>
      </p:sp>
      <p:sp>
        <p:nvSpPr>
          <p:cNvPr id="36" name="TextBox 35"/>
          <p:cNvSpPr txBox="1"/>
          <p:nvPr/>
        </p:nvSpPr>
        <p:spPr>
          <a:xfrm>
            <a:off x="28956000" y="22493214"/>
            <a:ext cx="13106401" cy="2677656"/>
          </a:xfrm>
          <a:prstGeom prst="rect">
            <a:avLst/>
          </a:prstGeom>
          <a:noFill/>
        </p:spPr>
        <p:txBody>
          <a:bodyPr wrap="square" rtlCol="0">
            <a:spAutoFit/>
          </a:bodyPr>
          <a:lstStyle/>
          <a:p>
            <a:r>
              <a:rPr lang="en-US" sz="2800" smtClean="0">
                <a:latin typeface="Georgia" panose="02040502050405020303" pitchFamily="18" charset="0"/>
              </a:rPr>
              <a:t>Enter </a:t>
            </a:r>
            <a:r>
              <a:rPr lang="en-US" sz="2800" dirty="0">
                <a:latin typeface="Georgia" panose="02040502050405020303" pitchFamily="18" charset="0"/>
              </a:rPr>
              <a:t>text </a:t>
            </a:r>
            <a:r>
              <a:rPr lang="en-US" sz="2800">
                <a:latin typeface="Georgia" panose="02040502050405020303" pitchFamily="18" charset="0"/>
              </a:rPr>
              <a:t>here</a:t>
            </a:r>
            <a:r>
              <a:rPr lang="en-US" sz="2800" smtClean="0">
                <a:latin typeface="Georgia" panose="02040502050405020303" pitchFamily="18" charset="0"/>
              </a:rPr>
              <a:t>. 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endParaRPr lang="en-US" sz="2800" dirty="0">
              <a:latin typeface="Georgia" panose="02040502050405020303" pitchFamily="18" charset="0"/>
            </a:endParaRPr>
          </a:p>
        </p:txBody>
      </p:sp>
      <p:sp>
        <p:nvSpPr>
          <p:cNvPr id="31" name="TextBox 30"/>
          <p:cNvSpPr txBox="1"/>
          <p:nvPr/>
        </p:nvSpPr>
        <p:spPr>
          <a:xfrm>
            <a:off x="15403513" y="18490530"/>
            <a:ext cx="13090525" cy="1569660"/>
          </a:xfrm>
          <a:prstGeom prst="rect">
            <a:avLst/>
          </a:prstGeom>
          <a:noFill/>
        </p:spPr>
        <p:txBody>
          <a:bodyPr wrap="square" rtlCol="0">
            <a:spAutoFit/>
          </a:bodyPr>
          <a:lstStyle/>
          <a:p>
            <a:r>
              <a:rPr lang="en-US" sz="3200" b="1"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3317201" y="22493214"/>
            <a:ext cx="5176837" cy="2246769"/>
          </a:xfrm>
          <a:prstGeom prst="rect">
            <a:avLst/>
          </a:prstGeom>
          <a:noFill/>
        </p:spPr>
        <p:txBody>
          <a:bodyPr wrap="square" rtlCol="0">
            <a:spAutoFit/>
          </a:bodyPr>
          <a:lstStyle/>
          <a:p>
            <a:r>
              <a:rPr lang="en-US" sz="2800" b="1" dirty="0">
                <a:latin typeface="Gill Sans MT" pitchFamily="34" charset="0"/>
              </a:rPr>
              <a:t>This </a:t>
            </a:r>
            <a:r>
              <a:rPr lang="en-US" sz="2800" b="1" dirty="0" smtClean="0">
                <a:latin typeface="Gill Sans MT" pitchFamily="34" charset="0"/>
              </a:rPr>
              <a:t>box can be used for captions for photos, tables or figures. </a:t>
            </a:r>
            <a:r>
              <a:rPr lang="en-US" sz="2800" b="1" dirty="0">
                <a:latin typeface="Gill Sans MT" pitchFamily="34" charset="0"/>
              </a:rPr>
              <a:t>Select and copy box to use. </a:t>
            </a:r>
            <a:r>
              <a:rPr lang="en-US" sz="2800" b="1" dirty="0" smtClean="0">
                <a:latin typeface="Gill Sans MT" pitchFamily="34" charset="0"/>
              </a:rPr>
              <a:t>Resize it by clicking and dragging the corners.</a:t>
            </a:r>
            <a:endParaRPr lang="en-US" sz="2800" b="1" dirty="0">
              <a:latin typeface="Gill Sans MT" pitchFamily="34" charset="0"/>
            </a:endParaRPr>
          </a:p>
        </p:txBody>
      </p:sp>
      <p:sp>
        <p:nvSpPr>
          <p:cNvPr id="42" name="TextBox 41"/>
          <p:cNvSpPr txBox="1"/>
          <p:nvPr/>
        </p:nvSpPr>
        <p:spPr>
          <a:xfrm>
            <a:off x="1828800" y="25843830"/>
            <a:ext cx="13107988"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a:t>
            </a:r>
            <a:r>
              <a:rPr lang="en-US" sz="2800">
                <a:latin typeface="Gill Sans MT" pitchFamily="34" charset="0"/>
              </a:rPr>
              <a:t>corners</a:t>
            </a:r>
            <a:r>
              <a:rPr lang="en-US" sz="2800" smtClean="0">
                <a:latin typeface="Gill Sans MT" pitchFamily="34" charset="0"/>
              </a:rPr>
              <a:t>.</a:t>
            </a:r>
            <a:endParaRPr lang="en-US" sz="2800" dirty="0">
              <a:latin typeface="Gill Sans MT" pitchFamily="34" charset="0"/>
            </a:endParaRPr>
          </a:p>
        </p:txBody>
      </p:sp>
      <p:sp>
        <p:nvSpPr>
          <p:cNvPr id="43" name="TextBox 42"/>
          <p:cNvSpPr txBox="1"/>
          <p:nvPr/>
        </p:nvSpPr>
        <p:spPr>
          <a:xfrm>
            <a:off x="-23009340" y="8974415"/>
            <a:ext cx="17022431" cy="1631216"/>
          </a:xfrm>
          <a:prstGeom prst="rect">
            <a:avLst/>
          </a:prstGeom>
          <a:noFill/>
        </p:spPr>
        <p:txBody>
          <a:bodyPr wrap="square" rtlCol="0">
            <a:spAutoFit/>
          </a:bodyPr>
          <a:lstStyle/>
          <a:p>
            <a:r>
              <a:rPr lang="en-US" sz="6000" b="1" dirty="0" smtClean="0">
                <a:solidFill>
                  <a:srgbClr val="C00000"/>
                </a:solidFill>
                <a:latin typeface="Gill Sans MT" pitchFamily="34" charset="0"/>
              </a:rPr>
              <a:t>SUB HEADER</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Gill Sans font in 60pt size.</a:t>
            </a:r>
          </a:p>
        </p:txBody>
      </p:sp>
      <p:sp>
        <p:nvSpPr>
          <p:cNvPr id="45" name="Rectangle 44"/>
          <p:cNvSpPr/>
          <p:nvPr/>
        </p:nvSpPr>
        <p:spPr>
          <a:xfrm>
            <a:off x="-23055712" y="15425476"/>
            <a:ext cx="19592771"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23055712" y="12116404"/>
            <a:ext cx="17022431" cy="2862322"/>
          </a:xfrm>
          <a:prstGeom prst="rect">
            <a:avLst/>
          </a:prstGeom>
          <a:noFill/>
        </p:spPr>
        <p:txBody>
          <a:bodyPr wrap="square" rtlCol="0">
            <a:spAutoFit/>
          </a:bodyPr>
          <a:lstStyle/>
          <a:p>
            <a:r>
              <a:rPr lang="en-US" sz="6000" b="1" dirty="0" smtClean="0">
                <a:solidFill>
                  <a:srgbClr val="C00000"/>
                </a:solidFill>
                <a:latin typeface="Gill Sans MT" pitchFamily="34" charset="0"/>
              </a:rPr>
              <a:t>TEXT BOX</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Georgia font in 28pt size.</a:t>
            </a:r>
          </a:p>
          <a:p>
            <a:pPr marL="571500" indent="-571500">
              <a:buFont typeface="Arial" panose="020B0604020202020204" pitchFamily="34" charset="0"/>
              <a:buChar char="•"/>
            </a:pPr>
            <a:r>
              <a:rPr lang="en-US" sz="4000" b="1" dirty="0" smtClean="0">
                <a:solidFill>
                  <a:srgbClr val="C00000"/>
                </a:solidFill>
                <a:latin typeface="Gill Sans MT" pitchFamily="34" charset="0"/>
              </a:rPr>
              <a:t>Note that 18pt-20pt is the </a:t>
            </a:r>
            <a:r>
              <a:rPr lang="en-US" sz="4000" b="1" u="sng" dirty="0" smtClean="0">
                <a:solidFill>
                  <a:srgbClr val="C00000"/>
                </a:solidFill>
                <a:latin typeface="Gill Sans MT" pitchFamily="34" charset="0"/>
              </a:rPr>
              <a:t>minimum</a:t>
            </a:r>
            <a:r>
              <a:rPr lang="en-US" sz="4000" b="1" dirty="0" smtClean="0">
                <a:solidFill>
                  <a:srgbClr val="C00000"/>
                </a:solidFill>
                <a:latin typeface="Gill Sans MT" pitchFamily="34" charset="0"/>
              </a:rPr>
              <a:t> size recommended for readability at a two-foot distance. </a:t>
            </a:r>
          </a:p>
        </p:txBody>
      </p:sp>
      <p:sp>
        <p:nvSpPr>
          <p:cNvPr id="47" name="TextBox 46"/>
          <p:cNvSpPr txBox="1"/>
          <p:nvPr/>
        </p:nvSpPr>
        <p:spPr>
          <a:xfrm>
            <a:off x="-23055712" y="18060008"/>
            <a:ext cx="188976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23055713" y="16288358"/>
            <a:ext cx="17678401" cy="1015663"/>
          </a:xfrm>
          <a:prstGeom prst="rect">
            <a:avLst/>
          </a:prstGeom>
          <a:noFill/>
        </p:spPr>
        <p:txBody>
          <a:bodyPr wrap="square" rtlCol="0">
            <a:spAutoFit/>
          </a:bodyPr>
          <a:lstStyle/>
          <a:p>
            <a:r>
              <a:rPr lang="en-US" sz="6000" b="1" dirty="0" smtClean="0">
                <a:solidFill>
                  <a:srgbClr val="C00000"/>
                </a:solidFill>
                <a:latin typeface="Gill Sans MT" pitchFamily="34" charset="0"/>
              </a:rPr>
              <a:t>TEXT BOXES FOR PHOTOS, FIGURES, etc.</a:t>
            </a:r>
            <a:endParaRPr lang="en-US" sz="6000" b="1" dirty="0">
              <a:solidFill>
                <a:srgbClr val="C00000"/>
              </a:solidFill>
              <a:latin typeface="Gill Sans MT" pitchFamily="34" charset="0"/>
            </a:endParaRPr>
          </a:p>
        </p:txBody>
      </p:sp>
      <p:sp>
        <p:nvSpPr>
          <p:cNvPr id="50" name="TextBox 49"/>
          <p:cNvSpPr txBox="1"/>
          <p:nvPr/>
        </p:nvSpPr>
        <p:spPr>
          <a:xfrm>
            <a:off x="1828800" y="18509580"/>
            <a:ext cx="13107988" cy="1446550"/>
          </a:xfrm>
          <a:prstGeom prst="rect">
            <a:avLst/>
          </a:prstGeom>
          <a:noFill/>
        </p:spPr>
        <p:txBody>
          <a:bodyPr wrap="square" rtlCol="0" anchor="ctr" anchorCtr="0">
            <a:spAutoFit/>
          </a:bodyPr>
          <a:lstStyle/>
          <a:p>
            <a:r>
              <a:rPr lang="en-US" sz="4400" dirty="0" smtClean="0">
                <a:solidFill>
                  <a:schemeClr val="accent5"/>
                </a:solidFill>
                <a:latin typeface="Gill Sans MT" pitchFamily="34" charset="0"/>
              </a:rPr>
              <a:t>Sample title box for a photo, table, figure, etc. Gill </a:t>
            </a:r>
            <a:r>
              <a:rPr lang="en-US" sz="4400" smtClean="0">
                <a:solidFill>
                  <a:schemeClr val="accent5"/>
                </a:solidFill>
                <a:latin typeface="Gill Sans MT" pitchFamily="34" charset="0"/>
              </a:rPr>
              <a:t>Sans 44pt</a:t>
            </a:r>
            <a:endParaRPr lang="en-US" sz="4400" dirty="0">
              <a:solidFill>
                <a:schemeClr val="accent5"/>
              </a:solidFill>
              <a:latin typeface="Gill Sans MT" pitchFamily="34" charset="0"/>
            </a:endParaRPr>
          </a:p>
        </p:txBody>
      </p:sp>
      <p:sp>
        <p:nvSpPr>
          <p:cNvPr id="53" name="TextBox 52"/>
          <p:cNvSpPr txBox="1"/>
          <p:nvPr/>
        </p:nvSpPr>
        <p:spPr>
          <a:xfrm>
            <a:off x="-24155978" y="20024491"/>
            <a:ext cx="21485728" cy="4093428"/>
          </a:xfrm>
          <a:prstGeom prst="rect">
            <a:avLst/>
          </a:prstGeom>
          <a:solidFill>
            <a:schemeClr val="bg1"/>
          </a:solid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40" name="Rounded Rectangle 39"/>
          <p:cNvSpPr/>
          <p:nvPr/>
        </p:nvSpPr>
        <p:spPr>
          <a:xfrm>
            <a:off x="15403513" y="10299030"/>
            <a:ext cx="13090525" cy="113202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latin typeface="Gill Sans MT" panose="020B0502020104020203" pitchFamily="34" charset="0"/>
              </a:rPr>
              <a:t>Sub header in 60pt</a:t>
            </a:r>
            <a:endParaRPr lang="en-US" sz="6000" b="1" dirty="0">
              <a:latin typeface="Gill Sans MT" panose="020B0502020104020203" pitchFamily="34" charset="0"/>
            </a:endParaRPr>
          </a:p>
        </p:txBody>
      </p:sp>
      <p:sp>
        <p:nvSpPr>
          <p:cNvPr id="51" name="TextBox 50"/>
          <p:cNvSpPr txBox="1"/>
          <p:nvPr/>
        </p:nvSpPr>
        <p:spPr>
          <a:xfrm>
            <a:off x="15403513" y="12127830"/>
            <a:ext cx="13090525" cy="3108543"/>
          </a:xfrm>
          <a:prstGeom prst="rect">
            <a:avLst/>
          </a:prstGeom>
          <a:noFill/>
        </p:spPr>
        <p:txBody>
          <a:bodyPr wrap="square" rtlCol="0">
            <a:spAutoFit/>
          </a:bodyPr>
          <a:lstStyle/>
          <a:p>
            <a:r>
              <a:rPr lang="en-US" sz="2800" dirty="0">
                <a:latin typeface="Georgia" panose="02040502050405020303" pitchFamily="18" charset="0"/>
              </a:rPr>
              <a:t>Enter text </a:t>
            </a:r>
            <a:r>
              <a:rPr lang="en-US" sz="2800">
                <a:latin typeface="Georgia" panose="02040502050405020303" pitchFamily="18" charset="0"/>
              </a:rPr>
              <a:t>here</a:t>
            </a:r>
            <a:r>
              <a:rPr lang="en-US" sz="2800" smtClean="0">
                <a:latin typeface="Georgia" panose="02040502050405020303" pitchFamily="18" charset="0"/>
              </a:rPr>
              <a:t>. </a:t>
            </a:r>
          </a:p>
          <a:p>
            <a:endParaRPr lang="en-US" sz="2800"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p:txBody>
      </p:sp>
      <p:sp>
        <p:nvSpPr>
          <p:cNvPr id="57" name="TextBox 56"/>
          <p:cNvSpPr txBox="1"/>
          <p:nvPr/>
        </p:nvSpPr>
        <p:spPr>
          <a:xfrm>
            <a:off x="15403513" y="26650951"/>
            <a:ext cx="26658887" cy="954107"/>
          </a:xfrm>
          <a:prstGeom prst="rect">
            <a:avLst/>
          </a:prstGeom>
          <a:noFill/>
        </p:spPr>
        <p:txBody>
          <a:bodyPr wrap="square" rtlCol="0">
            <a:spAutoFit/>
          </a:bodyPr>
          <a:lstStyle/>
          <a:p>
            <a:r>
              <a:rPr lang="en-US" sz="2800" smtClean="0">
                <a:latin typeface="Georgia" panose="02040502050405020303" pitchFamily="18" charset="0"/>
              </a:rPr>
              <a:t>Text can span two columns or just partway to accomdate objects that don’t fit exactly within columns, like photos or side captions. Text can span two columns or just partway to accomdate objects that don’t fit exactly within columns, like photos or side captions.</a:t>
            </a:r>
          </a:p>
        </p:txBody>
      </p:sp>
      <p:sp>
        <p:nvSpPr>
          <p:cNvPr id="39" name="Rounded Rectangle 38"/>
          <p:cNvSpPr/>
          <p:nvPr/>
        </p:nvSpPr>
        <p:spPr>
          <a:xfrm>
            <a:off x="-23055713" y="10766463"/>
            <a:ext cx="13107988" cy="113202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7177</TotalTime>
  <Words>697</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194</cp:revision>
  <dcterms:created xsi:type="dcterms:W3CDTF">2016-08-23T19:00:54Z</dcterms:created>
  <dcterms:modified xsi:type="dcterms:W3CDTF">2017-01-19T15:22:08Z</dcterms:modified>
</cp:coreProperties>
</file>