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2" r:id="rId2"/>
  </p:sldMasterIdLst>
  <p:notesMasterIdLst>
    <p:notesMasterId r:id="rId4"/>
  </p:notesMasterIdLst>
  <p:handoutMasterIdLst>
    <p:handoutMasterId r:id="rId5"/>
  </p:handoutMasterIdLst>
  <p:sldIdLst>
    <p:sldId id="256" r:id="rId3"/>
  </p:sldIdLst>
  <p:sldSz cx="32918400" cy="43891200"/>
  <p:notesSz cx="7010400" cy="9296400"/>
  <p:defaultTextStyle>
    <a:defPPr>
      <a:defRPr lang="en-US"/>
    </a:defPPr>
    <a:lvl1pPr marL="0" algn="l" defTabSz="3950208" rtl="0" eaLnBrk="1" latinLnBrk="0" hangingPunct="1">
      <a:defRPr sz="7776" kern="1200">
        <a:solidFill>
          <a:schemeClr val="tx1"/>
        </a:solidFill>
        <a:latin typeface="+mn-lt"/>
        <a:ea typeface="+mn-ea"/>
        <a:cs typeface="+mn-cs"/>
      </a:defRPr>
    </a:lvl1pPr>
    <a:lvl2pPr marL="1975104" algn="l" defTabSz="3950208" rtl="0" eaLnBrk="1" latinLnBrk="0" hangingPunct="1">
      <a:defRPr sz="7776" kern="1200">
        <a:solidFill>
          <a:schemeClr val="tx1"/>
        </a:solidFill>
        <a:latin typeface="+mn-lt"/>
        <a:ea typeface="+mn-ea"/>
        <a:cs typeface="+mn-cs"/>
      </a:defRPr>
    </a:lvl2pPr>
    <a:lvl3pPr marL="3950208" algn="l" defTabSz="3950208" rtl="0" eaLnBrk="1" latinLnBrk="0" hangingPunct="1">
      <a:defRPr sz="7776" kern="1200">
        <a:solidFill>
          <a:schemeClr val="tx1"/>
        </a:solidFill>
        <a:latin typeface="+mn-lt"/>
        <a:ea typeface="+mn-ea"/>
        <a:cs typeface="+mn-cs"/>
      </a:defRPr>
    </a:lvl3pPr>
    <a:lvl4pPr marL="5925312" algn="l" defTabSz="3950208" rtl="0" eaLnBrk="1" latinLnBrk="0" hangingPunct="1">
      <a:defRPr sz="7776" kern="1200">
        <a:solidFill>
          <a:schemeClr val="tx1"/>
        </a:solidFill>
        <a:latin typeface="+mn-lt"/>
        <a:ea typeface="+mn-ea"/>
        <a:cs typeface="+mn-cs"/>
      </a:defRPr>
    </a:lvl4pPr>
    <a:lvl5pPr marL="7900416" algn="l" defTabSz="3950208" rtl="0" eaLnBrk="1" latinLnBrk="0" hangingPunct="1">
      <a:defRPr sz="7776" kern="1200">
        <a:solidFill>
          <a:schemeClr val="tx1"/>
        </a:solidFill>
        <a:latin typeface="+mn-lt"/>
        <a:ea typeface="+mn-ea"/>
        <a:cs typeface="+mn-cs"/>
      </a:defRPr>
    </a:lvl5pPr>
    <a:lvl6pPr marL="9875520" algn="l" defTabSz="3950208" rtl="0" eaLnBrk="1" latinLnBrk="0" hangingPunct="1">
      <a:defRPr sz="7776" kern="1200">
        <a:solidFill>
          <a:schemeClr val="tx1"/>
        </a:solidFill>
        <a:latin typeface="+mn-lt"/>
        <a:ea typeface="+mn-ea"/>
        <a:cs typeface="+mn-cs"/>
      </a:defRPr>
    </a:lvl6pPr>
    <a:lvl7pPr marL="11850624" algn="l" defTabSz="3950208" rtl="0" eaLnBrk="1" latinLnBrk="0" hangingPunct="1">
      <a:defRPr sz="7776" kern="1200">
        <a:solidFill>
          <a:schemeClr val="tx1"/>
        </a:solidFill>
        <a:latin typeface="+mn-lt"/>
        <a:ea typeface="+mn-ea"/>
        <a:cs typeface="+mn-cs"/>
      </a:defRPr>
    </a:lvl7pPr>
    <a:lvl8pPr marL="13825728" algn="l" defTabSz="3950208" rtl="0" eaLnBrk="1" latinLnBrk="0" hangingPunct="1">
      <a:defRPr sz="7776" kern="1200">
        <a:solidFill>
          <a:schemeClr val="tx1"/>
        </a:solidFill>
        <a:latin typeface="+mn-lt"/>
        <a:ea typeface="+mn-ea"/>
        <a:cs typeface="+mn-cs"/>
      </a:defRPr>
    </a:lvl8pPr>
    <a:lvl9pPr marL="15800832" algn="l" defTabSz="3950208" rtl="0" eaLnBrk="1" latinLnBrk="0" hangingPunct="1">
      <a:defRPr sz="7776"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10104" userDrawn="1">
          <p15:clr>
            <a:srgbClr val="A4A3A4"/>
          </p15:clr>
        </p15:guide>
        <p15:guide id="6" pos="19920" userDrawn="1">
          <p15:clr>
            <a:srgbClr val="A4A3A4"/>
          </p15:clr>
        </p15:guide>
        <p15:guide id="7" pos="10632" userDrawn="1">
          <p15:clr>
            <a:srgbClr val="A4A3A4"/>
          </p15:clr>
        </p15:guide>
        <p15:guide id="8" pos="816" userDrawn="1">
          <p15:clr>
            <a:srgbClr val="A4A3A4"/>
          </p15:clr>
        </p15:guide>
        <p15:guide id="9" orient="horz" pos="13824">
          <p15:clr>
            <a:srgbClr val="A4A3A4"/>
          </p15:clr>
        </p15:guide>
        <p15:guide id="10" pos="100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D9C"/>
    <a:srgbClr val="FCF5E0"/>
    <a:srgbClr val="DEA80E"/>
    <a:srgbClr val="423A24"/>
    <a:srgbClr val="FFC20E"/>
    <a:srgbClr val="F5B605"/>
    <a:srgbClr val="F8EAC2"/>
    <a:srgbClr val="F3DA93"/>
    <a:srgbClr val="538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536" autoAdjust="0"/>
    <p:restoredTop sz="99710" autoAdjust="0"/>
  </p:normalViewPr>
  <p:slideViewPr>
    <p:cSldViewPr snapToGrid="0">
      <p:cViewPr>
        <p:scale>
          <a:sx n="33" d="100"/>
          <a:sy n="33" d="100"/>
        </p:scale>
        <p:origin x="-1752" y="-80"/>
      </p:cViewPr>
      <p:guideLst>
        <p:guide orient="horz" pos="13824"/>
        <p:guide pos="10104"/>
        <p:guide pos="19920"/>
        <p:guide pos="10632"/>
        <p:guide pos="816"/>
        <p:guide pos="100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6" d="100"/>
          <a:sy n="66" d="100"/>
        </p:scale>
        <p:origin x="-3288" y="-102"/>
      </p:cViewPr>
      <p:guideLst>
        <p:guide orient="horz" pos="2928"/>
        <p:guide pos="2208"/>
      </p:guideLst>
    </p:cSldViewPr>
  </p:notesViewPr>
  <p:gridSpacing cx="457200" cy="457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notesMaster" Target="notesMasters/notesMaster1.xml"/><Relationship Id="rId5" Type="http://schemas.openxmlformats.org/officeDocument/2006/relationships/handoutMaster" Target="handoutMasters/handout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4.xml"/><Relationship Id="rId3" Type="http://schemas.microsoft.com/office/2011/relationships/chartColorStyle" Target="colors4.xm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5.xml"/><Relationship Id="rId3" Type="http://schemas.microsoft.com/office/2011/relationships/chartColorStyle" Target="colors5.xm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6.xml"/><Relationship Id="rId3" Type="http://schemas.microsoft.com/office/2011/relationships/chartColorStyle" Target="colors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Socrates</a:t>
            </a:r>
          </a:p>
        </c:rich>
      </c:tx>
      <c:layout>
        <c:manualLayout>
          <c:xMode val="edge"/>
          <c:yMode val="edge"/>
          <c:x val="0.390067993597197"/>
          <c:y val="0.0371970200207835"/>
        </c:manualLayout>
      </c:layout>
      <c:overlay val="0"/>
      <c:spPr>
        <a:noFill/>
        <a:ln>
          <a:noFill/>
        </a:ln>
        <a:effectLst/>
      </c:spPr>
    </c:title>
    <c:autoTitleDeleted val="0"/>
    <c:plotArea>
      <c:layout/>
      <c:barChart>
        <c:barDir val="col"/>
        <c:grouping val="clustered"/>
        <c:varyColors val="0"/>
        <c:ser>
          <c:idx val="0"/>
          <c:order val="0"/>
          <c:tx>
            <c:strRef>
              <c:f>'2016'!$G$9</c:f>
              <c:strCache>
                <c:ptCount val="1"/>
                <c:pt idx="0">
                  <c:v>Non-grafted</c:v>
                </c:pt>
              </c:strCache>
            </c:strRef>
          </c:tx>
          <c:spPr>
            <a:solidFill>
              <a:schemeClr val="accent1"/>
            </a:solidFill>
            <a:ln>
              <a:noFill/>
            </a:ln>
            <a:effectLst/>
          </c:spPr>
          <c:invertIfNegative val="0"/>
          <c:cat>
            <c:strRef>
              <c:f>'2016'!$H$8:$K$8</c:f>
              <c:strCache>
                <c:ptCount val="4"/>
                <c:pt idx="0">
                  <c:v>May</c:v>
                </c:pt>
                <c:pt idx="1">
                  <c:v>June</c:v>
                </c:pt>
                <c:pt idx="2">
                  <c:v>July</c:v>
                </c:pt>
                <c:pt idx="3">
                  <c:v>2016 season</c:v>
                </c:pt>
              </c:strCache>
            </c:strRef>
          </c:cat>
          <c:val>
            <c:numRef>
              <c:f>'2016'!$H$9:$K$9</c:f>
              <c:numCache>
                <c:formatCode>General</c:formatCode>
                <c:ptCount val="4"/>
                <c:pt idx="0">
                  <c:v>2.86</c:v>
                </c:pt>
                <c:pt idx="1">
                  <c:v>8.58</c:v>
                </c:pt>
                <c:pt idx="2">
                  <c:v>7.040000000000001</c:v>
                </c:pt>
                <c:pt idx="3">
                  <c:v>18.7</c:v>
                </c:pt>
              </c:numCache>
            </c:numRef>
          </c:val>
          <c:extLst xmlns:c16r2="http://schemas.microsoft.com/office/drawing/2015/06/chart">
            <c:ext xmlns:c16="http://schemas.microsoft.com/office/drawing/2014/chart" uri="{C3380CC4-5D6E-409C-BE32-E72D297353CC}">
              <c16:uniqueId val="{00000000-FD84-43F4-ADDD-3DD0C7A976CB}"/>
            </c:ext>
          </c:extLst>
        </c:ser>
        <c:ser>
          <c:idx val="1"/>
          <c:order val="1"/>
          <c:tx>
            <c:strRef>
              <c:f>'2016'!$G$10</c:f>
              <c:strCache>
                <c:ptCount val="1"/>
                <c:pt idx="0">
                  <c:v>Titan</c:v>
                </c:pt>
              </c:strCache>
            </c:strRef>
          </c:tx>
          <c:spPr>
            <a:solidFill>
              <a:schemeClr val="accent2"/>
            </a:solidFill>
            <a:ln>
              <a:noFill/>
            </a:ln>
            <a:effectLst/>
          </c:spPr>
          <c:invertIfNegative val="0"/>
          <c:cat>
            <c:strRef>
              <c:f>'2016'!$H$8:$K$8</c:f>
              <c:strCache>
                <c:ptCount val="4"/>
                <c:pt idx="0">
                  <c:v>May</c:v>
                </c:pt>
                <c:pt idx="1">
                  <c:v>June</c:v>
                </c:pt>
                <c:pt idx="2">
                  <c:v>July</c:v>
                </c:pt>
                <c:pt idx="3">
                  <c:v>2016 season</c:v>
                </c:pt>
              </c:strCache>
            </c:strRef>
          </c:cat>
          <c:val>
            <c:numRef>
              <c:f>'2016'!$H$10:$K$10</c:f>
              <c:numCache>
                <c:formatCode>General</c:formatCode>
                <c:ptCount val="4"/>
                <c:pt idx="0">
                  <c:v>4.18</c:v>
                </c:pt>
                <c:pt idx="1">
                  <c:v>7.26</c:v>
                </c:pt>
                <c:pt idx="2">
                  <c:v>6.159999999999999</c:v>
                </c:pt>
                <c:pt idx="3">
                  <c:v>17.82</c:v>
                </c:pt>
              </c:numCache>
            </c:numRef>
          </c:val>
          <c:extLst xmlns:c16r2="http://schemas.microsoft.com/office/drawing/2015/06/chart">
            <c:ext xmlns:c16="http://schemas.microsoft.com/office/drawing/2014/chart" uri="{C3380CC4-5D6E-409C-BE32-E72D297353CC}">
              <c16:uniqueId val="{00000001-FD84-43F4-ADDD-3DD0C7A976CB}"/>
            </c:ext>
          </c:extLst>
        </c:ser>
        <c:ser>
          <c:idx val="2"/>
          <c:order val="2"/>
          <c:tx>
            <c:strRef>
              <c:f>'2016'!$G$11</c:f>
              <c:strCache>
                <c:ptCount val="1"/>
                <c:pt idx="0">
                  <c:v>Marvel</c:v>
                </c:pt>
              </c:strCache>
            </c:strRef>
          </c:tx>
          <c:spPr>
            <a:solidFill>
              <a:schemeClr val="accent3"/>
            </a:solidFill>
            <a:ln>
              <a:noFill/>
            </a:ln>
            <a:effectLst/>
          </c:spPr>
          <c:invertIfNegative val="0"/>
          <c:cat>
            <c:strRef>
              <c:f>'2016'!$H$8:$K$8</c:f>
              <c:strCache>
                <c:ptCount val="4"/>
                <c:pt idx="0">
                  <c:v>May</c:v>
                </c:pt>
                <c:pt idx="1">
                  <c:v>June</c:v>
                </c:pt>
                <c:pt idx="2">
                  <c:v>July</c:v>
                </c:pt>
                <c:pt idx="3">
                  <c:v>2016 season</c:v>
                </c:pt>
              </c:strCache>
            </c:strRef>
          </c:cat>
          <c:val>
            <c:numRef>
              <c:f>'2016'!$H$11:$K$11</c:f>
              <c:numCache>
                <c:formatCode>General</c:formatCode>
                <c:ptCount val="4"/>
                <c:pt idx="0">
                  <c:v>4.62</c:v>
                </c:pt>
                <c:pt idx="1">
                  <c:v>7.700000000000001</c:v>
                </c:pt>
                <c:pt idx="2">
                  <c:v>6.6</c:v>
                </c:pt>
                <c:pt idx="3">
                  <c:v>18.92</c:v>
                </c:pt>
              </c:numCache>
            </c:numRef>
          </c:val>
          <c:extLst xmlns:c16r2="http://schemas.microsoft.com/office/drawing/2015/06/chart">
            <c:ext xmlns:c16="http://schemas.microsoft.com/office/drawing/2014/chart" uri="{C3380CC4-5D6E-409C-BE32-E72D297353CC}">
              <c16:uniqueId val="{00000002-FD84-43F4-ADDD-3DD0C7A976CB}"/>
            </c:ext>
          </c:extLst>
        </c:ser>
        <c:dLbls>
          <c:showLegendKey val="0"/>
          <c:showVal val="0"/>
          <c:showCatName val="0"/>
          <c:showSerName val="0"/>
          <c:showPercent val="0"/>
          <c:showBubbleSize val="0"/>
        </c:dLbls>
        <c:gapWidth val="219"/>
        <c:overlap val="-27"/>
        <c:axId val="2053719576"/>
        <c:axId val="-2102653464"/>
      </c:barChart>
      <c:catAx>
        <c:axId val="2053719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02653464"/>
        <c:crosses val="autoZero"/>
        <c:auto val="1"/>
        <c:lblAlgn val="ctr"/>
        <c:lblOffset val="100"/>
        <c:noMultiLvlLbl val="0"/>
      </c:catAx>
      <c:valAx>
        <c:axId val="-2102653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537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i="0" u="none" strike="noStrike" kern="1200" spc="0" baseline="0" dirty="0">
                <a:solidFill>
                  <a:prstClr val="black">
                    <a:lumMod val="65000"/>
                    <a:lumOff val="35000"/>
                  </a:prstClr>
                </a:solidFill>
                <a:latin typeface="+mn-lt"/>
                <a:ea typeface="+mn-ea"/>
                <a:cs typeface="+mn-cs"/>
              </a:rPr>
              <a:t>Taurus</a:t>
            </a:r>
          </a:p>
        </c:rich>
      </c:tx>
      <c:layout>
        <c:manualLayout>
          <c:xMode val="edge"/>
          <c:yMode val="edge"/>
          <c:x val="0.427526818269891"/>
          <c:y val="0.0160208964172591"/>
        </c:manualLayout>
      </c:layout>
      <c:overlay val="0"/>
      <c:spPr>
        <a:noFill/>
        <a:ln>
          <a:noFill/>
        </a:ln>
        <a:effectLst/>
      </c:spPr>
    </c:title>
    <c:autoTitleDeleted val="0"/>
    <c:plotArea>
      <c:layout>
        <c:manualLayout>
          <c:layoutTarget val="inner"/>
          <c:xMode val="edge"/>
          <c:yMode val="edge"/>
          <c:x val="0.0787671429333818"/>
          <c:y val="0.139157726024809"/>
          <c:w val="0.901363542571875"/>
          <c:h val="0.678239275038622"/>
        </c:manualLayout>
      </c:layout>
      <c:barChart>
        <c:barDir val="col"/>
        <c:grouping val="clustered"/>
        <c:varyColors val="0"/>
        <c:ser>
          <c:idx val="0"/>
          <c:order val="0"/>
          <c:tx>
            <c:strRef>
              <c:f>'2016'!$G$15</c:f>
              <c:strCache>
                <c:ptCount val="1"/>
                <c:pt idx="0">
                  <c:v>Non-grafted</c:v>
                </c:pt>
              </c:strCache>
            </c:strRef>
          </c:tx>
          <c:spPr>
            <a:solidFill>
              <a:schemeClr val="accent1"/>
            </a:solidFill>
            <a:ln>
              <a:noFill/>
            </a:ln>
            <a:effectLst/>
          </c:spPr>
          <c:invertIfNegative val="0"/>
          <c:cat>
            <c:strRef>
              <c:f>'2016'!$H$14:$K$14</c:f>
              <c:strCache>
                <c:ptCount val="4"/>
                <c:pt idx="0">
                  <c:v>May</c:v>
                </c:pt>
                <c:pt idx="1">
                  <c:v>June</c:v>
                </c:pt>
                <c:pt idx="2">
                  <c:v>July</c:v>
                </c:pt>
                <c:pt idx="3">
                  <c:v>2016 season</c:v>
                </c:pt>
              </c:strCache>
            </c:strRef>
          </c:cat>
          <c:val>
            <c:numRef>
              <c:f>'2016'!$H$15:$K$15</c:f>
              <c:numCache>
                <c:formatCode>General</c:formatCode>
                <c:ptCount val="4"/>
                <c:pt idx="0">
                  <c:v>1.76</c:v>
                </c:pt>
                <c:pt idx="1">
                  <c:v>4.18</c:v>
                </c:pt>
                <c:pt idx="2">
                  <c:v>6.159999999999999</c:v>
                </c:pt>
                <c:pt idx="3">
                  <c:v>12.1</c:v>
                </c:pt>
              </c:numCache>
            </c:numRef>
          </c:val>
          <c:extLst xmlns:c16r2="http://schemas.microsoft.com/office/drawing/2015/06/chart">
            <c:ext xmlns:c16="http://schemas.microsoft.com/office/drawing/2014/chart" uri="{C3380CC4-5D6E-409C-BE32-E72D297353CC}">
              <c16:uniqueId val="{00000000-286C-4DDD-9DDB-698249DF3416}"/>
            </c:ext>
          </c:extLst>
        </c:ser>
        <c:ser>
          <c:idx val="1"/>
          <c:order val="1"/>
          <c:tx>
            <c:strRef>
              <c:f>'2016'!$G$16</c:f>
              <c:strCache>
                <c:ptCount val="1"/>
                <c:pt idx="0">
                  <c:v>Titan</c:v>
                </c:pt>
              </c:strCache>
            </c:strRef>
          </c:tx>
          <c:spPr>
            <a:solidFill>
              <a:schemeClr val="accent2"/>
            </a:solidFill>
            <a:ln>
              <a:noFill/>
            </a:ln>
            <a:effectLst/>
          </c:spPr>
          <c:invertIfNegative val="0"/>
          <c:cat>
            <c:strRef>
              <c:f>'2016'!$H$14:$K$14</c:f>
              <c:strCache>
                <c:ptCount val="4"/>
                <c:pt idx="0">
                  <c:v>May</c:v>
                </c:pt>
                <c:pt idx="1">
                  <c:v>June</c:v>
                </c:pt>
                <c:pt idx="2">
                  <c:v>July</c:v>
                </c:pt>
                <c:pt idx="3">
                  <c:v>2016 season</c:v>
                </c:pt>
              </c:strCache>
            </c:strRef>
          </c:cat>
          <c:val>
            <c:numRef>
              <c:f>'2016'!$H$16:$K$16</c:f>
              <c:numCache>
                <c:formatCode>General</c:formatCode>
                <c:ptCount val="4"/>
                <c:pt idx="0">
                  <c:v>2.2</c:v>
                </c:pt>
                <c:pt idx="1">
                  <c:v>6.38</c:v>
                </c:pt>
                <c:pt idx="2">
                  <c:v>6.38</c:v>
                </c:pt>
                <c:pt idx="3">
                  <c:v>14.96</c:v>
                </c:pt>
              </c:numCache>
            </c:numRef>
          </c:val>
          <c:extLst xmlns:c16r2="http://schemas.microsoft.com/office/drawing/2015/06/chart">
            <c:ext xmlns:c16="http://schemas.microsoft.com/office/drawing/2014/chart" uri="{C3380CC4-5D6E-409C-BE32-E72D297353CC}">
              <c16:uniqueId val="{00000001-286C-4DDD-9DDB-698249DF3416}"/>
            </c:ext>
          </c:extLst>
        </c:ser>
        <c:ser>
          <c:idx val="2"/>
          <c:order val="2"/>
          <c:tx>
            <c:strRef>
              <c:f>'2016'!$G$17</c:f>
              <c:strCache>
                <c:ptCount val="1"/>
                <c:pt idx="0">
                  <c:v>Marvel</c:v>
                </c:pt>
              </c:strCache>
            </c:strRef>
          </c:tx>
          <c:spPr>
            <a:solidFill>
              <a:schemeClr val="accent3"/>
            </a:solidFill>
            <a:ln>
              <a:noFill/>
            </a:ln>
            <a:effectLst/>
          </c:spPr>
          <c:invertIfNegative val="0"/>
          <c:cat>
            <c:strRef>
              <c:f>'2016'!$H$14:$K$14</c:f>
              <c:strCache>
                <c:ptCount val="4"/>
                <c:pt idx="0">
                  <c:v>May</c:v>
                </c:pt>
                <c:pt idx="1">
                  <c:v>June</c:v>
                </c:pt>
                <c:pt idx="2">
                  <c:v>July</c:v>
                </c:pt>
                <c:pt idx="3">
                  <c:v>2016 season</c:v>
                </c:pt>
              </c:strCache>
            </c:strRef>
          </c:cat>
          <c:val>
            <c:numRef>
              <c:f>'2016'!$H$17:$K$17</c:f>
              <c:numCache>
                <c:formatCode>General</c:formatCode>
                <c:ptCount val="4"/>
                <c:pt idx="0">
                  <c:v>4.18</c:v>
                </c:pt>
                <c:pt idx="1">
                  <c:v>6.6</c:v>
                </c:pt>
                <c:pt idx="2">
                  <c:v>6.159999999999999</c:v>
                </c:pt>
                <c:pt idx="3">
                  <c:v>17.16</c:v>
                </c:pt>
              </c:numCache>
            </c:numRef>
          </c:val>
          <c:extLst xmlns:c16r2="http://schemas.microsoft.com/office/drawing/2015/06/chart">
            <c:ext xmlns:c16="http://schemas.microsoft.com/office/drawing/2014/chart" uri="{C3380CC4-5D6E-409C-BE32-E72D297353CC}">
              <c16:uniqueId val="{00000002-286C-4DDD-9DDB-698249DF3416}"/>
            </c:ext>
          </c:extLst>
        </c:ser>
        <c:dLbls>
          <c:showLegendKey val="0"/>
          <c:showVal val="0"/>
          <c:showCatName val="0"/>
          <c:showSerName val="0"/>
          <c:showPercent val="0"/>
          <c:showBubbleSize val="0"/>
        </c:dLbls>
        <c:gapWidth val="219"/>
        <c:overlap val="-27"/>
        <c:axId val="-2126655592"/>
        <c:axId val="2053641896"/>
      </c:barChart>
      <c:catAx>
        <c:axId val="-2126655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53641896"/>
        <c:crosses val="autoZero"/>
        <c:auto val="1"/>
        <c:lblAlgn val="ctr"/>
        <c:lblOffset val="100"/>
        <c:noMultiLvlLbl val="0"/>
      </c:catAx>
      <c:valAx>
        <c:axId val="2053641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2665559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Excelsior</a:t>
            </a:r>
          </a:p>
        </c:rich>
      </c:tx>
      <c:layout>
        <c:manualLayout>
          <c:xMode val="edge"/>
          <c:yMode val="edge"/>
          <c:x val="0.412138847184708"/>
          <c:y val="0.0222491301086499"/>
        </c:manualLayout>
      </c:layout>
      <c:overlay val="0"/>
      <c:spPr>
        <a:noFill/>
        <a:ln>
          <a:noFill/>
        </a:ln>
        <a:effectLst/>
      </c:spPr>
    </c:title>
    <c:autoTitleDeleted val="0"/>
    <c:plotArea>
      <c:layout/>
      <c:barChart>
        <c:barDir val="col"/>
        <c:grouping val="clustered"/>
        <c:varyColors val="0"/>
        <c:ser>
          <c:idx val="0"/>
          <c:order val="0"/>
          <c:tx>
            <c:strRef>
              <c:f>'2016'!$G$3</c:f>
              <c:strCache>
                <c:ptCount val="1"/>
                <c:pt idx="0">
                  <c:v>Non-grafted</c:v>
                </c:pt>
              </c:strCache>
            </c:strRef>
          </c:tx>
          <c:spPr>
            <a:solidFill>
              <a:schemeClr val="accent1"/>
            </a:solidFill>
            <a:ln>
              <a:noFill/>
            </a:ln>
            <a:effectLst/>
          </c:spPr>
          <c:invertIfNegative val="0"/>
          <c:cat>
            <c:strRef>
              <c:f>'2016'!$H$2:$K$2</c:f>
              <c:strCache>
                <c:ptCount val="4"/>
                <c:pt idx="0">
                  <c:v>May</c:v>
                </c:pt>
                <c:pt idx="1">
                  <c:v>June</c:v>
                </c:pt>
                <c:pt idx="2">
                  <c:v>July</c:v>
                </c:pt>
                <c:pt idx="3">
                  <c:v>2016 season</c:v>
                </c:pt>
              </c:strCache>
            </c:strRef>
          </c:cat>
          <c:val>
            <c:numRef>
              <c:f>'2016'!$H$3:$K$3</c:f>
              <c:numCache>
                <c:formatCode>General</c:formatCode>
                <c:ptCount val="4"/>
                <c:pt idx="0">
                  <c:v>1.98</c:v>
                </c:pt>
                <c:pt idx="1">
                  <c:v>6.6</c:v>
                </c:pt>
                <c:pt idx="2">
                  <c:v>5.940000000000001</c:v>
                </c:pt>
                <c:pt idx="3">
                  <c:v>14.52</c:v>
                </c:pt>
              </c:numCache>
            </c:numRef>
          </c:val>
          <c:extLst xmlns:c16r2="http://schemas.microsoft.com/office/drawing/2015/06/chart">
            <c:ext xmlns:c16="http://schemas.microsoft.com/office/drawing/2014/chart" uri="{C3380CC4-5D6E-409C-BE32-E72D297353CC}">
              <c16:uniqueId val="{00000000-41E7-4D6B-803C-959846DABB8C}"/>
            </c:ext>
          </c:extLst>
        </c:ser>
        <c:ser>
          <c:idx val="1"/>
          <c:order val="1"/>
          <c:tx>
            <c:strRef>
              <c:f>'2016'!$G$4</c:f>
              <c:strCache>
                <c:ptCount val="1"/>
                <c:pt idx="0">
                  <c:v>Titan</c:v>
                </c:pt>
              </c:strCache>
            </c:strRef>
          </c:tx>
          <c:spPr>
            <a:solidFill>
              <a:schemeClr val="accent2"/>
            </a:solidFill>
            <a:ln>
              <a:noFill/>
            </a:ln>
            <a:effectLst/>
          </c:spPr>
          <c:invertIfNegative val="0"/>
          <c:cat>
            <c:strRef>
              <c:f>'2016'!$H$2:$K$2</c:f>
              <c:strCache>
                <c:ptCount val="4"/>
                <c:pt idx="0">
                  <c:v>May</c:v>
                </c:pt>
                <c:pt idx="1">
                  <c:v>June</c:v>
                </c:pt>
                <c:pt idx="2">
                  <c:v>July</c:v>
                </c:pt>
                <c:pt idx="3">
                  <c:v>2016 season</c:v>
                </c:pt>
              </c:strCache>
            </c:strRef>
          </c:cat>
          <c:val>
            <c:numRef>
              <c:f>'2016'!$H$4:$K$4</c:f>
              <c:numCache>
                <c:formatCode>General</c:formatCode>
                <c:ptCount val="4"/>
                <c:pt idx="0">
                  <c:v>4.4</c:v>
                </c:pt>
                <c:pt idx="1">
                  <c:v>6.6</c:v>
                </c:pt>
                <c:pt idx="2">
                  <c:v>5.940000000000001</c:v>
                </c:pt>
                <c:pt idx="3">
                  <c:v>16.94</c:v>
                </c:pt>
              </c:numCache>
            </c:numRef>
          </c:val>
          <c:extLst xmlns:c16r2="http://schemas.microsoft.com/office/drawing/2015/06/chart">
            <c:ext xmlns:c16="http://schemas.microsoft.com/office/drawing/2014/chart" uri="{C3380CC4-5D6E-409C-BE32-E72D297353CC}">
              <c16:uniqueId val="{00000001-41E7-4D6B-803C-959846DABB8C}"/>
            </c:ext>
          </c:extLst>
        </c:ser>
        <c:ser>
          <c:idx val="2"/>
          <c:order val="2"/>
          <c:tx>
            <c:strRef>
              <c:f>'2016'!$G$5</c:f>
              <c:strCache>
                <c:ptCount val="1"/>
                <c:pt idx="0">
                  <c:v>Marvel</c:v>
                </c:pt>
              </c:strCache>
            </c:strRef>
          </c:tx>
          <c:spPr>
            <a:solidFill>
              <a:schemeClr val="accent3"/>
            </a:solidFill>
            <a:ln>
              <a:noFill/>
            </a:ln>
            <a:effectLst/>
          </c:spPr>
          <c:invertIfNegative val="0"/>
          <c:cat>
            <c:strRef>
              <c:f>'2016'!$H$2:$K$2</c:f>
              <c:strCache>
                <c:ptCount val="4"/>
                <c:pt idx="0">
                  <c:v>May</c:v>
                </c:pt>
                <c:pt idx="1">
                  <c:v>June</c:v>
                </c:pt>
                <c:pt idx="2">
                  <c:v>July</c:v>
                </c:pt>
                <c:pt idx="3">
                  <c:v>2016 season</c:v>
                </c:pt>
              </c:strCache>
            </c:strRef>
          </c:cat>
          <c:val>
            <c:numRef>
              <c:f>'2016'!$H$5:$K$5</c:f>
              <c:numCache>
                <c:formatCode>General</c:formatCode>
                <c:ptCount val="4"/>
                <c:pt idx="0">
                  <c:v>3.52</c:v>
                </c:pt>
                <c:pt idx="1">
                  <c:v>5.5</c:v>
                </c:pt>
                <c:pt idx="2">
                  <c:v>5.940000000000001</c:v>
                </c:pt>
                <c:pt idx="3">
                  <c:v>14.96</c:v>
                </c:pt>
              </c:numCache>
            </c:numRef>
          </c:val>
          <c:extLst xmlns:c16r2="http://schemas.microsoft.com/office/drawing/2015/06/chart">
            <c:ext xmlns:c16="http://schemas.microsoft.com/office/drawing/2014/chart" uri="{C3380CC4-5D6E-409C-BE32-E72D297353CC}">
              <c16:uniqueId val="{00000002-41E7-4D6B-803C-959846DABB8C}"/>
            </c:ext>
          </c:extLst>
        </c:ser>
        <c:dLbls>
          <c:showLegendKey val="0"/>
          <c:showVal val="0"/>
          <c:showCatName val="0"/>
          <c:showSerName val="0"/>
          <c:showPercent val="0"/>
          <c:showBubbleSize val="0"/>
        </c:dLbls>
        <c:gapWidth val="219"/>
        <c:overlap val="-27"/>
        <c:axId val="-2115886680"/>
        <c:axId val="2053737768"/>
      </c:barChart>
      <c:catAx>
        <c:axId val="-2115886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53737768"/>
        <c:crosses val="autoZero"/>
        <c:auto val="1"/>
        <c:lblAlgn val="ctr"/>
        <c:lblOffset val="100"/>
        <c:noMultiLvlLbl val="0"/>
      </c:catAx>
      <c:valAx>
        <c:axId val="2053737768"/>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1588668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Socrates</a:t>
            </a:r>
          </a:p>
        </c:rich>
      </c:tx>
      <c:layout>
        <c:manualLayout>
          <c:xMode val="edge"/>
          <c:yMode val="edge"/>
          <c:x val="0.405781566528974"/>
          <c:y val="0.0338996925004271"/>
        </c:manualLayout>
      </c:layout>
      <c:overlay val="0"/>
      <c:spPr>
        <a:noFill/>
        <a:ln>
          <a:noFill/>
        </a:ln>
        <a:effectLst/>
      </c:spPr>
    </c:title>
    <c:autoTitleDeleted val="0"/>
    <c:plotArea>
      <c:layout/>
      <c:barChart>
        <c:barDir val="col"/>
        <c:grouping val="clustered"/>
        <c:varyColors val="0"/>
        <c:ser>
          <c:idx val="0"/>
          <c:order val="0"/>
          <c:tx>
            <c:strRef>
              <c:f>'2017'!$G$21</c:f>
              <c:strCache>
                <c:ptCount val="1"/>
                <c:pt idx="0">
                  <c:v>Non-grafted</c:v>
                </c:pt>
              </c:strCache>
            </c:strRef>
          </c:tx>
          <c:spPr>
            <a:solidFill>
              <a:schemeClr val="accent1"/>
            </a:solidFill>
            <a:ln>
              <a:noFill/>
            </a:ln>
            <a:effectLst/>
          </c:spPr>
          <c:invertIfNegative val="0"/>
          <c:cat>
            <c:strRef>
              <c:f>'2017'!$H$20:$K$20</c:f>
              <c:strCache>
                <c:ptCount val="4"/>
                <c:pt idx="0">
                  <c:v>April</c:v>
                </c:pt>
                <c:pt idx="1">
                  <c:v>May</c:v>
                </c:pt>
                <c:pt idx="2">
                  <c:v>June</c:v>
                </c:pt>
                <c:pt idx="3">
                  <c:v>2017 season</c:v>
                </c:pt>
              </c:strCache>
            </c:strRef>
          </c:cat>
          <c:val>
            <c:numRef>
              <c:f>'2017'!$H$21:$K$21</c:f>
              <c:numCache>
                <c:formatCode>General</c:formatCode>
                <c:ptCount val="4"/>
                <c:pt idx="0">
                  <c:v>1.1</c:v>
                </c:pt>
                <c:pt idx="1">
                  <c:v>3.74</c:v>
                </c:pt>
                <c:pt idx="2">
                  <c:v>4.4</c:v>
                </c:pt>
                <c:pt idx="3">
                  <c:v>9.24</c:v>
                </c:pt>
              </c:numCache>
            </c:numRef>
          </c:val>
          <c:extLst xmlns:c16r2="http://schemas.microsoft.com/office/drawing/2015/06/chart">
            <c:ext xmlns:c16="http://schemas.microsoft.com/office/drawing/2014/chart" uri="{C3380CC4-5D6E-409C-BE32-E72D297353CC}">
              <c16:uniqueId val="{00000000-5498-4400-9148-0EEF48A44079}"/>
            </c:ext>
          </c:extLst>
        </c:ser>
        <c:ser>
          <c:idx val="1"/>
          <c:order val="1"/>
          <c:tx>
            <c:strRef>
              <c:f>'2017'!$G$22</c:f>
              <c:strCache>
                <c:ptCount val="1"/>
                <c:pt idx="0">
                  <c:v>Titan</c:v>
                </c:pt>
              </c:strCache>
            </c:strRef>
          </c:tx>
          <c:spPr>
            <a:solidFill>
              <a:schemeClr val="accent2"/>
            </a:solidFill>
            <a:ln>
              <a:noFill/>
            </a:ln>
            <a:effectLst/>
          </c:spPr>
          <c:invertIfNegative val="0"/>
          <c:cat>
            <c:strRef>
              <c:f>'2017'!$H$20:$K$20</c:f>
              <c:strCache>
                <c:ptCount val="4"/>
                <c:pt idx="0">
                  <c:v>April</c:v>
                </c:pt>
                <c:pt idx="1">
                  <c:v>May</c:v>
                </c:pt>
                <c:pt idx="2">
                  <c:v>June</c:v>
                </c:pt>
                <c:pt idx="3">
                  <c:v>2017 season</c:v>
                </c:pt>
              </c:strCache>
            </c:strRef>
          </c:cat>
          <c:val>
            <c:numRef>
              <c:f>'2017'!$H$22:$K$22</c:f>
              <c:numCache>
                <c:formatCode>General</c:formatCode>
                <c:ptCount val="4"/>
                <c:pt idx="0">
                  <c:v>5.940000000000001</c:v>
                </c:pt>
                <c:pt idx="1">
                  <c:v>7.48</c:v>
                </c:pt>
                <c:pt idx="2">
                  <c:v>5.940000000000001</c:v>
                </c:pt>
                <c:pt idx="3">
                  <c:v>19.58</c:v>
                </c:pt>
              </c:numCache>
            </c:numRef>
          </c:val>
          <c:extLst xmlns:c16r2="http://schemas.microsoft.com/office/drawing/2015/06/chart">
            <c:ext xmlns:c16="http://schemas.microsoft.com/office/drawing/2014/chart" uri="{C3380CC4-5D6E-409C-BE32-E72D297353CC}">
              <c16:uniqueId val="{00000001-5498-4400-9148-0EEF48A44079}"/>
            </c:ext>
          </c:extLst>
        </c:ser>
        <c:ser>
          <c:idx val="2"/>
          <c:order val="2"/>
          <c:tx>
            <c:strRef>
              <c:f>'2017'!$G$23</c:f>
              <c:strCache>
                <c:ptCount val="1"/>
                <c:pt idx="0">
                  <c:v>Marvel</c:v>
                </c:pt>
              </c:strCache>
            </c:strRef>
          </c:tx>
          <c:spPr>
            <a:solidFill>
              <a:schemeClr val="accent3"/>
            </a:solidFill>
            <a:ln>
              <a:noFill/>
            </a:ln>
            <a:effectLst/>
          </c:spPr>
          <c:invertIfNegative val="0"/>
          <c:cat>
            <c:strRef>
              <c:f>'2017'!$H$20:$K$20</c:f>
              <c:strCache>
                <c:ptCount val="4"/>
                <c:pt idx="0">
                  <c:v>April</c:v>
                </c:pt>
                <c:pt idx="1">
                  <c:v>May</c:v>
                </c:pt>
                <c:pt idx="2">
                  <c:v>June</c:v>
                </c:pt>
                <c:pt idx="3">
                  <c:v>2017 season</c:v>
                </c:pt>
              </c:strCache>
            </c:strRef>
          </c:cat>
          <c:val>
            <c:numRef>
              <c:f>'2017'!$H$23:$K$23</c:f>
              <c:numCache>
                <c:formatCode>General</c:formatCode>
                <c:ptCount val="4"/>
                <c:pt idx="0">
                  <c:v>4.840000000000001</c:v>
                </c:pt>
                <c:pt idx="1">
                  <c:v>6.82</c:v>
                </c:pt>
                <c:pt idx="2">
                  <c:v>5.28</c:v>
                </c:pt>
                <c:pt idx="3">
                  <c:v>16.72</c:v>
                </c:pt>
              </c:numCache>
            </c:numRef>
          </c:val>
          <c:extLst xmlns:c16r2="http://schemas.microsoft.com/office/drawing/2015/06/chart">
            <c:ext xmlns:c16="http://schemas.microsoft.com/office/drawing/2014/chart" uri="{C3380CC4-5D6E-409C-BE32-E72D297353CC}">
              <c16:uniqueId val="{00000002-5498-4400-9148-0EEF48A44079}"/>
            </c:ext>
          </c:extLst>
        </c:ser>
        <c:dLbls>
          <c:showLegendKey val="0"/>
          <c:showVal val="0"/>
          <c:showCatName val="0"/>
          <c:showSerName val="0"/>
          <c:showPercent val="0"/>
          <c:showBubbleSize val="0"/>
        </c:dLbls>
        <c:gapWidth val="219"/>
        <c:overlap val="-27"/>
        <c:axId val="-2127117144"/>
        <c:axId val="-2127145656"/>
      </c:barChart>
      <c:catAx>
        <c:axId val="-2127117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27145656"/>
        <c:crosses val="autoZero"/>
        <c:auto val="1"/>
        <c:lblAlgn val="ctr"/>
        <c:lblOffset val="100"/>
        <c:noMultiLvlLbl val="0"/>
      </c:catAx>
      <c:valAx>
        <c:axId val="-2127145656"/>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27117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Taurus</a:t>
            </a:r>
          </a:p>
        </c:rich>
      </c:tx>
      <c:layout>
        <c:manualLayout>
          <c:xMode val="edge"/>
          <c:yMode val="edge"/>
          <c:x val="0.426066650960486"/>
          <c:y val="0.00773958431728639"/>
        </c:manualLayout>
      </c:layout>
      <c:overlay val="0"/>
      <c:spPr>
        <a:noFill/>
        <a:ln>
          <a:noFill/>
        </a:ln>
        <a:effectLst/>
      </c:spPr>
    </c:title>
    <c:autoTitleDeleted val="0"/>
    <c:plotArea>
      <c:layout>
        <c:manualLayout>
          <c:layoutTarget val="inner"/>
          <c:xMode val="edge"/>
          <c:yMode val="edge"/>
          <c:x val="0.0692919158156977"/>
          <c:y val="0.12754834954888"/>
          <c:w val="0.899086861613223"/>
          <c:h val="0.720806988783697"/>
        </c:manualLayout>
      </c:layout>
      <c:barChart>
        <c:barDir val="col"/>
        <c:grouping val="clustered"/>
        <c:varyColors val="0"/>
        <c:ser>
          <c:idx val="0"/>
          <c:order val="0"/>
          <c:tx>
            <c:strRef>
              <c:f>'2017'!$G$27</c:f>
              <c:strCache>
                <c:ptCount val="1"/>
                <c:pt idx="0">
                  <c:v>Non-grafted</c:v>
                </c:pt>
              </c:strCache>
            </c:strRef>
          </c:tx>
          <c:spPr>
            <a:solidFill>
              <a:schemeClr val="accent1"/>
            </a:solidFill>
            <a:ln>
              <a:noFill/>
            </a:ln>
            <a:effectLst/>
          </c:spPr>
          <c:invertIfNegative val="0"/>
          <c:cat>
            <c:strRef>
              <c:f>'2017'!$H$26:$K$26</c:f>
              <c:strCache>
                <c:ptCount val="4"/>
                <c:pt idx="0">
                  <c:v>April</c:v>
                </c:pt>
                <c:pt idx="1">
                  <c:v>May</c:v>
                </c:pt>
                <c:pt idx="2">
                  <c:v>June</c:v>
                </c:pt>
                <c:pt idx="3">
                  <c:v>2017 season</c:v>
                </c:pt>
              </c:strCache>
            </c:strRef>
          </c:cat>
          <c:val>
            <c:numRef>
              <c:f>'2017'!$H$27:$K$27</c:f>
              <c:numCache>
                <c:formatCode>General</c:formatCode>
                <c:ptCount val="4"/>
                <c:pt idx="0">
                  <c:v>1.98</c:v>
                </c:pt>
                <c:pt idx="1">
                  <c:v>5.5</c:v>
                </c:pt>
                <c:pt idx="2">
                  <c:v>5.06</c:v>
                </c:pt>
                <c:pt idx="3">
                  <c:v>12.54</c:v>
                </c:pt>
              </c:numCache>
            </c:numRef>
          </c:val>
          <c:extLst xmlns:c16r2="http://schemas.microsoft.com/office/drawing/2015/06/chart">
            <c:ext xmlns:c16="http://schemas.microsoft.com/office/drawing/2014/chart" uri="{C3380CC4-5D6E-409C-BE32-E72D297353CC}">
              <c16:uniqueId val="{00000000-3D97-461C-9408-A043BA1480F1}"/>
            </c:ext>
          </c:extLst>
        </c:ser>
        <c:ser>
          <c:idx val="1"/>
          <c:order val="1"/>
          <c:tx>
            <c:strRef>
              <c:f>'2017'!$G$28</c:f>
              <c:strCache>
                <c:ptCount val="1"/>
                <c:pt idx="0">
                  <c:v>Titan</c:v>
                </c:pt>
              </c:strCache>
            </c:strRef>
          </c:tx>
          <c:spPr>
            <a:solidFill>
              <a:schemeClr val="accent2"/>
            </a:solidFill>
            <a:ln>
              <a:noFill/>
            </a:ln>
            <a:effectLst/>
          </c:spPr>
          <c:invertIfNegative val="0"/>
          <c:cat>
            <c:strRef>
              <c:f>'2017'!$H$26:$K$26</c:f>
              <c:strCache>
                <c:ptCount val="4"/>
                <c:pt idx="0">
                  <c:v>April</c:v>
                </c:pt>
                <c:pt idx="1">
                  <c:v>May</c:v>
                </c:pt>
                <c:pt idx="2">
                  <c:v>June</c:v>
                </c:pt>
                <c:pt idx="3">
                  <c:v>2017 season</c:v>
                </c:pt>
              </c:strCache>
            </c:strRef>
          </c:cat>
          <c:val>
            <c:numRef>
              <c:f>'2017'!$H$28:$K$28</c:f>
              <c:numCache>
                <c:formatCode>General</c:formatCode>
                <c:ptCount val="4"/>
                <c:pt idx="0">
                  <c:v>1.76</c:v>
                </c:pt>
                <c:pt idx="1">
                  <c:v>5.940000000000001</c:v>
                </c:pt>
                <c:pt idx="2">
                  <c:v>5.940000000000001</c:v>
                </c:pt>
                <c:pt idx="3">
                  <c:v>13.64</c:v>
                </c:pt>
              </c:numCache>
            </c:numRef>
          </c:val>
          <c:extLst xmlns:c16r2="http://schemas.microsoft.com/office/drawing/2015/06/chart">
            <c:ext xmlns:c16="http://schemas.microsoft.com/office/drawing/2014/chart" uri="{C3380CC4-5D6E-409C-BE32-E72D297353CC}">
              <c16:uniqueId val="{00000001-3D97-461C-9408-A043BA1480F1}"/>
            </c:ext>
          </c:extLst>
        </c:ser>
        <c:ser>
          <c:idx val="2"/>
          <c:order val="2"/>
          <c:tx>
            <c:strRef>
              <c:f>'2017'!$G$29</c:f>
              <c:strCache>
                <c:ptCount val="1"/>
                <c:pt idx="0">
                  <c:v>Marvel</c:v>
                </c:pt>
              </c:strCache>
            </c:strRef>
          </c:tx>
          <c:spPr>
            <a:solidFill>
              <a:schemeClr val="accent3"/>
            </a:solidFill>
            <a:ln>
              <a:noFill/>
            </a:ln>
            <a:effectLst/>
          </c:spPr>
          <c:invertIfNegative val="0"/>
          <c:cat>
            <c:strRef>
              <c:f>'2017'!$H$26:$K$26</c:f>
              <c:strCache>
                <c:ptCount val="4"/>
                <c:pt idx="0">
                  <c:v>April</c:v>
                </c:pt>
                <c:pt idx="1">
                  <c:v>May</c:v>
                </c:pt>
                <c:pt idx="2">
                  <c:v>June</c:v>
                </c:pt>
                <c:pt idx="3">
                  <c:v>2017 season</c:v>
                </c:pt>
              </c:strCache>
            </c:strRef>
          </c:cat>
          <c:val>
            <c:numRef>
              <c:f>'2017'!$H$29:$K$29</c:f>
              <c:numCache>
                <c:formatCode>General</c:formatCode>
                <c:ptCount val="4"/>
                <c:pt idx="0">
                  <c:v>3.08</c:v>
                </c:pt>
                <c:pt idx="1">
                  <c:v>6.6</c:v>
                </c:pt>
                <c:pt idx="2">
                  <c:v>5.940000000000001</c:v>
                </c:pt>
                <c:pt idx="3">
                  <c:v>15.62</c:v>
                </c:pt>
              </c:numCache>
            </c:numRef>
          </c:val>
          <c:extLst xmlns:c16r2="http://schemas.microsoft.com/office/drawing/2015/06/chart">
            <c:ext xmlns:c16="http://schemas.microsoft.com/office/drawing/2014/chart" uri="{C3380CC4-5D6E-409C-BE32-E72D297353CC}">
              <c16:uniqueId val="{00000002-3D97-461C-9408-A043BA1480F1}"/>
            </c:ext>
          </c:extLst>
        </c:ser>
        <c:dLbls>
          <c:showLegendKey val="0"/>
          <c:showVal val="0"/>
          <c:showCatName val="0"/>
          <c:showSerName val="0"/>
          <c:showPercent val="0"/>
          <c:showBubbleSize val="0"/>
        </c:dLbls>
        <c:gapWidth val="219"/>
        <c:overlap val="-27"/>
        <c:axId val="-2127510472"/>
        <c:axId val="-2089682424"/>
      </c:barChart>
      <c:catAx>
        <c:axId val="-2127510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89682424"/>
        <c:crosses val="autoZero"/>
        <c:auto val="1"/>
        <c:lblAlgn val="ctr"/>
        <c:lblOffset val="100"/>
        <c:noMultiLvlLbl val="0"/>
      </c:catAx>
      <c:valAx>
        <c:axId val="-2089682424"/>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2751047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Excelsior</a:t>
            </a:r>
          </a:p>
        </c:rich>
      </c:tx>
      <c:layout>
        <c:manualLayout>
          <c:xMode val="edge"/>
          <c:yMode val="edge"/>
          <c:x val="0.39449867994325"/>
          <c:y val="0.049930726032072"/>
        </c:manualLayout>
      </c:layout>
      <c:overlay val="0"/>
      <c:spPr>
        <a:noFill/>
        <a:ln>
          <a:noFill/>
        </a:ln>
        <a:effectLst/>
      </c:spPr>
    </c:title>
    <c:autoTitleDeleted val="0"/>
    <c:plotArea>
      <c:layout/>
      <c:barChart>
        <c:barDir val="col"/>
        <c:grouping val="clustered"/>
        <c:varyColors val="0"/>
        <c:ser>
          <c:idx val="0"/>
          <c:order val="0"/>
          <c:tx>
            <c:strRef>
              <c:f>'2017'!$G$15</c:f>
              <c:strCache>
                <c:ptCount val="1"/>
                <c:pt idx="0">
                  <c:v>Non-grafted</c:v>
                </c:pt>
              </c:strCache>
            </c:strRef>
          </c:tx>
          <c:spPr>
            <a:solidFill>
              <a:schemeClr val="accent1"/>
            </a:solidFill>
            <a:ln>
              <a:noFill/>
            </a:ln>
            <a:effectLst/>
          </c:spPr>
          <c:invertIfNegative val="0"/>
          <c:cat>
            <c:strRef>
              <c:f>'2017'!$H$14:$K$14</c:f>
              <c:strCache>
                <c:ptCount val="4"/>
                <c:pt idx="0">
                  <c:v>April</c:v>
                </c:pt>
                <c:pt idx="1">
                  <c:v>May</c:v>
                </c:pt>
                <c:pt idx="2">
                  <c:v>June</c:v>
                </c:pt>
                <c:pt idx="3">
                  <c:v>2017 season</c:v>
                </c:pt>
              </c:strCache>
            </c:strRef>
          </c:cat>
          <c:val>
            <c:numRef>
              <c:f>'2017'!$H$15:$K$15</c:f>
              <c:numCache>
                <c:formatCode>General</c:formatCode>
                <c:ptCount val="4"/>
                <c:pt idx="0">
                  <c:v>1.32</c:v>
                </c:pt>
                <c:pt idx="1">
                  <c:v>3.52</c:v>
                </c:pt>
                <c:pt idx="2">
                  <c:v>3.08</c:v>
                </c:pt>
                <c:pt idx="3">
                  <c:v>8.139999999999998</c:v>
                </c:pt>
              </c:numCache>
            </c:numRef>
          </c:val>
          <c:extLst xmlns:c16r2="http://schemas.microsoft.com/office/drawing/2015/06/chart">
            <c:ext xmlns:c16="http://schemas.microsoft.com/office/drawing/2014/chart" uri="{C3380CC4-5D6E-409C-BE32-E72D297353CC}">
              <c16:uniqueId val="{00000000-D11B-4409-B93F-1A9D3C96D90F}"/>
            </c:ext>
          </c:extLst>
        </c:ser>
        <c:ser>
          <c:idx val="1"/>
          <c:order val="1"/>
          <c:tx>
            <c:strRef>
              <c:f>'2017'!$G$16</c:f>
              <c:strCache>
                <c:ptCount val="1"/>
                <c:pt idx="0">
                  <c:v>Titan</c:v>
                </c:pt>
              </c:strCache>
            </c:strRef>
          </c:tx>
          <c:spPr>
            <a:solidFill>
              <a:schemeClr val="accent2"/>
            </a:solidFill>
            <a:ln>
              <a:noFill/>
            </a:ln>
            <a:effectLst/>
          </c:spPr>
          <c:invertIfNegative val="0"/>
          <c:cat>
            <c:strRef>
              <c:f>'2017'!$H$14:$K$14</c:f>
              <c:strCache>
                <c:ptCount val="4"/>
                <c:pt idx="0">
                  <c:v>April</c:v>
                </c:pt>
                <c:pt idx="1">
                  <c:v>May</c:v>
                </c:pt>
                <c:pt idx="2">
                  <c:v>June</c:v>
                </c:pt>
                <c:pt idx="3">
                  <c:v>2017 season</c:v>
                </c:pt>
              </c:strCache>
            </c:strRef>
          </c:cat>
          <c:val>
            <c:numRef>
              <c:f>'2017'!$H$16:$K$16</c:f>
              <c:numCache>
                <c:formatCode>General</c:formatCode>
                <c:ptCount val="4"/>
                <c:pt idx="0">
                  <c:v>2.64</c:v>
                </c:pt>
                <c:pt idx="1">
                  <c:v>5.06</c:v>
                </c:pt>
                <c:pt idx="2">
                  <c:v>5.28</c:v>
                </c:pt>
                <c:pt idx="3">
                  <c:v>12.98</c:v>
                </c:pt>
              </c:numCache>
            </c:numRef>
          </c:val>
          <c:extLst xmlns:c16r2="http://schemas.microsoft.com/office/drawing/2015/06/chart">
            <c:ext xmlns:c16="http://schemas.microsoft.com/office/drawing/2014/chart" uri="{C3380CC4-5D6E-409C-BE32-E72D297353CC}">
              <c16:uniqueId val="{00000001-D11B-4409-B93F-1A9D3C96D90F}"/>
            </c:ext>
          </c:extLst>
        </c:ser>
        <c:ser>
          <c:idx val="2"/>
          <c:order val="2"/>
          <c:tx>
            <c:strRef>
              <c:f>'2017'!$G$17</c:f>
              <c:strCache>
                <c:ptCount val="1"/>
                <c:pt idx="0">
                  <c:v>Marvel</c:v>
                </c:pt>
              </c:strCache>
            </c:strRef>
          </c:tx>
          <c:spPr>
            <a:solidFill>
              <a:schemeClr val="accent3"/>
            </a:solidFill>
            <a:ln>
              <a:noFill/>
            </a:ln>
            <a:effectLst/>
          </c:spPr>
          <c:invertIfNegative val="0"/>
          <c:cat>
            <c:strRef>
              <c:f>'2017'!$H$14:$K$14</c:f>
              <c:strCache>
                <c:ptCount val="4"/>
                <c:pt idx="0">
                  <c:v>April</c:v>
                </c:pt>
                <c:pt idx="1">
                  <c:v>May</c:v>
                </c:pt>
                <c:pt idx="2">
                  <c:v>June</c:v>
                </c:pt>
                <c:pt idx="3">
                  <c:v>2017 season</c:v>
                </c:pt>
              </c:strCache>
            </c:strRef>
          </c:cat>
          <c:val>
            <c:numRef>
              <c:f>'2017'!$H$17:$K$17</c:f>
              <c:numCache>
                <c:formatCode>General</c:formatCode>
                <c:ptCount val="4"/>
                <c:pt idx="0">
                  <c:v>3.08</c:v>
                </c:pt>
                <c:pt idx="1">
                  <c:v>5.06</c:v>
                </c:pt>
                <c:pt idx="2">
                  <c:v>3.74</c:v>
                </c:pt>
                <c:pt idx="3">
                  <c:v>11.66</c:v>
                </c:pt>
              </c:numCache>
            </c:numRef>
          </c:val>
          <c:extLst xmlns:c16r2="http://schemas.microsoft.com/office/drawing/2015/06/chart">
            <c:ext xmlns:c16="http://schemas.microsoft.com/office/drawing/2014/chart" uri="{C3380CC4-5D6E-409C-BE32-E72D297353CC}">
              <c16:uniqueId val="{00000002-D11B-4409-B93F-1A9D3C96D90F}"/>
            </c:ext>
          </c:extLst>
        </c:ser>
        <c:dLbls>
          <c:showLegendKey val="0"/>
          <c:showVal val="0"/>
          <c:showCatName val="0"/>
          <c:showSerName val="0"/>
          <c:showPercent val="0"/>
          <c:showBubbleSize val="0"/>
        </c:dLbls>
        <c:gapWidth val="219"/>
        <c:overlap val="-27"/>
        <c:axId val="-2127032040"/>
        <c:axId val="-2127246632"/>
      </c:barChart>
      <c:catAx>
        <c:axId val="-212703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27246632"/>
        <c:crosses val="autoZero"/>
        <c:auto val="1"/>
        <c:lblAlgn val="ctr"/>
        <c:lblOffset val="100"/>
        <c:noMultiLvlLbl val="0"/>
      </c:catAx>
      <c:valAx>
        <c:axId val="-2127246632"/>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27032040"/>
        <c:crosses val="autoZero"/>
        <c:crossBetween val="between"/>
        <c:majorUnit val="2.0"/>
      </c:valAx>
      <c:spPr>
        <a:noFill/>
        <a:ln>
          <a:noFill/>
        </a:ln>
        <a:effectLst/>
      </c:spPr>
    </c:plotArea>
    <c:legend>
      <c:legendPos val="b"/>
      <c:layout>
        <c:manualLayout>
          <c:xMode val="edge"/>
          <c:yMode val="edge"/>
          <c:x val="0.133063409668971"/>
          <c:y val="0.896241330269867"/>
          <c:w val="0.803720790270177"/>
          <c:h val="0.100429954661328"/>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257B2BAE-E3B7-4F95-ABA8-9F9B20C71355}" type="datetimeFigureOut">
              <a:rPr lang="en-US" smtClean="0"/>
              <a:pPr/>
              <a:t>3/19/18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156BF2EA-C791-402C-BA72-39851781DFA2}" type="slidenum">
              <a:rPr lang="en-US" smtClean="0"/>
              <a:pPr/>
              <a:t>‹#›</a:t>
            </a:fld>
            <a:endParaRPr lang="en-US"/>
          </a:p>
        </p:txBody>
      </p:sp>
    </p:spTree>
    <p:extLst>
      <p:ext uri="{BB962C8B-B14F-4D97-AF65-F5344CB8AC3E}">
        <p14:creationId xmlns:p14="http://schemas.microsoft.com/office/powerpoint/2010/main" val="3922760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14B61EB5-CCFD-4ACE-988B-50FDDCEDE607}" type="datetimeFigureOut">
              <a:rPr lang="en-US" smtClean="0"/>
              <a:pPr/>
              <a:t>3/19/18</a:t>
            </a:fld>
            <a:endParaRPr lang="en-US"/>
          </a:p>
        </p:txBody>
      </p:sp>
      <p:sp>
        <p:nvSpPr>
          <p:cNvPr id="4" name="Slide Image Placeholder 3"/>
          <p:cNvSpPr>
            <a:spLocks noGrp="1" noRot="1" noChangeAspect="1"/>
          </p:cNvSpPr>
          <p:nvPr>
            <p:ph type="sldImg" idx="2"/>
          </p:nvPr>
        </p:nvSpPr>
        <p:spPr>
          <a:xfrm>
            <a:off x="2198688" y="698500"/>
            <a:ext cx="2613025" cy="348615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D279C689-0710-4C72-A375-679C8DC8FBB2}" type="slidenum">
              <a:rPr lang="en-US" smtClean="0"/>
              <a:pPr/>
              <a:t>‹#›</a:t>
            </a:fld>
            <a:endParaRPr lang="en-US"/>
          </a:p>
        </p:txBody>
      </p:sp>
    </p:spTree>
    <p:extLst>
      <p:ext uri="{BB962C8B-B14F-4D97-AF65-F5344CB8AC3E}">
        <p14:creationId xmlns:p14="http://schemas.microsoft.com/office/powerpoint/2010/main" val="25666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9C689-0710-4C72-A375-679C8DC8FBB2}" type="slidenum">
              <a:rPr lang="en-US" smtClean="0"/>
              <a:pPr/>
              <a:t>1</a:t>
            </a:fld>
            <a:endParaRPr lang="en-US"/>
          </a:p>
        </p:txBody>
      </p:sp>
    </p:spTree>
    <p:extLst>
      <p:ext uri="{BB962C8B-B14F-4D97-AF65-F5344CB8AC3E}">
        <p14:creationId xmlns:p14="http://schemas.microsoft.com/office/powerpoint/2010/main" val="8394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683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30724475"/>
            <a:ext cx="19751675" cy="36258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1600" y="3921125"/>
            <a:ext cx="19751675" cy="26335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51600" y="34350325"/>
            <a:ext cx="19751675"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3/19/18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A23B4-339B-4FD7-BADD-635ADD9051C7}" type="datetimeFigureOut">
              <a:rPr lang="en-US" smtClean="0"/>
              <a:pPr/>
              <a:t>3/19/18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5" y="1757363"/>
            <a:ext cx="7405688" cy="374507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6238" y="1757363"/>
            <a:ext cx="22067837" cy="374507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A23B4-339B-4FD7-BADD-635ADD9051C7}" type="datetimeFigureOut">
              <a:rPr lang="en-US" smtClean="0"/>
              <a:pPr/>
              <a:t>3/19/18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13635038"/>
            <a:ext cx="27981275" cy="9407525"/>
          </a:xfrm>
        </p:spPr>
        <p:txBody>
          <a:bodyPr/>
          <a:lstStyle/>
          <a:p>
            <a:r>
              <a:rPr lang="en-US"/>
              <a:t>Click to edit Master title style</a:t>
            </a:r>
          </a:p>
        </p:txBody>
      </p:sp>
      <p:sp>
        <p:nvSpPr>
          <p:cNvPr id="3" name="Subtitle 2"/>
          <p:cNvSpPr>
            <a:spLocks noGrp="1"/>
          </p:cNvSpPr>
          <p:nvPr>
            <p:ph type="subTitle" idx="1"/>
          </p:nvPr>
        </p:nvSpPr>
        <p:spPr>
          <a:xfrm>
            <a:off x="4937125" y="24871363"/>
            <a:ext cx="23044150" cy="112172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6A23B4-339B-4FD7-BADD-635ADD9051C7}" type="datetimeFigureOut">
              <a:rPr lang="en-US" smtClean="0"/>
              <a:pPr/>
              <a:t>3/19/18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A23B4-339B-4FD7-BADD-635ADD9051C7}" type="datetimeFigureOut">
              <a:rPr lang="en-US" smtClean="0"/>
              <a:pPr/>
              <a:t>3/19/18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3525"/>
            <a:ext cx="27981275" cy="87185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5" y="18602325"/>
            <a:ext cx="27981275" cy="96012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6A23B4-339B-4FD7-BADD-635ADD9051C7}" type="datetimeFigureOut">
              <a:rPr lang="en-US" smtClean="0"/>
              <a:pPr/>
              <a:t>3/19/18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6238" y="10240963"/>
            <a:ext cx="14736762" cy="28967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35400" y="10240963"/>
            <a:ext cx="14736763" cy="28967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6A23B4-339B-4FD7-BADD-635ADD9051C7}" type="datetimeFigureOut">
              <a:rPr lang="en-US" smtClean="0"/>
              <a:pPr/>
              <a:t>3/19/18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6238" y="9825038"/>
            <a:ext cx="14544675"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6238" y="13919200"/>
            <a:ext cx="14544675"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725" y="9825038"/>
            <a:ext cx="14549438"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2725" y="13919200"/>
            <a:ext cx="14549438"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6A23B4-339B-4FD7-BADD-635ADD9051C7}" type="datetimeFigureOut">
              <a:rPr lang="en-US" smtClean="0"/>
              <a:pPr/>
              <a:t>3/19/18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6A23B4-339B-4FD7-BADD-635ADD9051C7}" type="datetimeFigureOut">
              <a:rPr lang="en-US" smtClean="0"/>
              <a:pPr/>
              <a:t>3/19/18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A23B4-339B-4FD7-BADD-635ADD9051C7}" type="datetimeFigureOut">
              <a:rPr lang="en-US" smtClean="0"/>
              <a:pPr/>
              <a:t>3/19/18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47838"/>
            <a:ext cx="10829925" cy="74374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869863" y="1747838"/>
            <a:ext cx="1840230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6238" y="9185275"/>
            <a:ext cx="10829925"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3/19/18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tiff"/><Relationship Id="rId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SARE_NorthCentral_CMYK.eps"/>
          <p:cNvPicPr>
            <a:picLocks noChangeAspect="1"/>
          </p:cNvPicPr>
          <p:nvPr userDrawn="1"/>
        </p:nvPicPr>
        <p:blipFill>
          <a:blip r:embed="rId3"/>
          <a:stretch>
            <a:fillRect/>
          </a:stretch>
        </p:blipFill>
        <p:spPr>
          <a:xfrm>
            <a:off x="28867640" y="39951660"/>
            <a:ext cx="3477250" cy="3208020"/>
          </a:xfrm>
          <a:prstGeom prst="rect">
            <a:avLst/>
          </a:prstGeom>
        </p:spPr>
      </p:pic>
      <p:sp>
        <p:nvSpPr>
          <p:cNvPr id="16" name="Rectangle 15"/>
          <p:cNvSpPr/>
          <p:nvPr userDrawn="1"/>
        </p:nvSpPr>
        <p:spPr>
          <a:xfrm>
            <a:off x="0" y="6858000"/>
            <a:ext cx="32918400" cy="32990588"/>
          </a:xfrm>
          <a:prstGeom prst="rect">
            <a:avLst/>
          </a:prstGeom>
          <a:gradFill>
            <a:gsLst>
              <a:gs pos="0">
                <a:srgbClr val="FFC20E">
                  <a:alpha val="80000"/>
                </a:srgbClr>
              </a:gs>
              <a:gs pos="50000">
                <a:srgbClr val="F3DA93"/>
              </a:gs>
              <a:gs pos="100000">
                <a:srgbClr val="F4DD9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14400" y="6858000"/>
            <a:ext cx="31089600" cy="3246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0"/>
            <a:ext cx="32918400" cy="6858000"/>
          </a:xfrm>
          <a:prstGeom prst="rect">
            <a:avLst/>
          </a:prstGeom>
          <a:gradFill flip="none" rotWithShape="1">
            <a:gsLst>
              <a:gs pos="0">
                <a:srgbClr val="FFC20E">
                  <a:alpha val="80000"/>
                </a:srgbClr>
              </a:gs>
              <a:gs pos="75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400" y="40233600"/>
            <a:ext cx="5265209" cy="3200400"/>
          </a:xfrm>
          <a:prstGeom prst="rect">
            <a:avLst/>
          </a:prstGeom>
        </p:spPr>
      </p:pic>
      <p:cxnSp>
        <p:nvCxnSpPr>
          <p:cNvPr id="18" name="Straight Connector 17"/>
          <p:cNvCxnSpPr/>
          <p:nvPr userDrawn="1"/>
        </p:nvCxnSpPr>
        <p:spPr>
          <a:xfrm flipV="1">
            <a:off x="914400" y="39319200"/>
            <a:ext cx="31089600" cy="38631"/>
          </a:xfrm>
          <a:prstGeom prst="line">
            <a:avLst/>
          </a:prstGeom>
          <a:ln w="12700">
            <a:solidFill>
              <a:srgbClr val="FFC20E"/>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6858000" y="3657600"/>
            <a:ext cx="25146000" cy="1828800"/>
          </a:xfrm>
          <a:prstGeom prst="rect">
            <a:avLst/>
          </a:prstGeom>
          <a:solidFill>
            <a:srgbClr val="FFC20E"/>
          </a:solidFill>
          <a:ln>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95020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0" cap="flat">
                  <a:noFill/>
                  <a:round/>
                </a:ln>
                <a:solidFill>
                  <a:srgbClr val="423A24"/>
                </a:solidFill>
                <a:effectLst>
                  <a:outerShdw blurRad="50800" dist="50800" dir="5400000" algn="ctr" rotWithShape="0">
                    <a:schemeClr val="bg1"/>
                  </a:outerShdw>
                </a:effectLst>
                <a:uLnTx/>
                <a:uFillTx/>
                <a:latin typeface="Gill Sans MT" pitchFamily="34" charset="0"/>
                <a:ea typeface="+mn-ea"/>
                <a:cs typeface="+mn-cs"/>
              </a:rPr>
              <a:t>     </a:t>
            </a:r>
            <a:r>
              <a:rPr kumimoji="0" lang="en-US" sz="5400" b="1" i="0" u="none" strike="noStrike" kern="1200" cap="none" spc="0" normalizeH="0" baseline="0" noProof="0">
                <a:ln w="0" cap="flat">
                  <a:noFill/>
                  <a:round/>
                </a:ln>
                <a:solidFill>
                  <a:srgbClr val="423A24"/>
                </a:solidFill>
                <a:effectLst>
                  <a:outerShdw blurRad="50800" dist="50800" dir="5400000" algn="ctr" rotWithShape="0">
                    <a:schemeClr val="bg1"/>
                  </a:outerShdw>
                </a:effectLst>
                <a:uLnTx/>
                <a:uFillTx/>
                <a:latin typeface="Gill Sans MT" pitchFamily="34" charset="0"/>
                <a:ea typeface="+mn-ea"/>
                <a:cs typeface="+mn-cs"/>
              </a:rPr>
              <a:t>SARE </a:t>
            </a:r>
            <a:r>
              <a:rPr kumimoji="0" lang="en-US" sz="5500" b="1" i="0" u="none" strike="noStrike" kern="1200" cap="none" spc="0" normalizeH="0" baseline="0" noProof="0">
                <a:ln w="0" cap="flat">
                  <a:noFill/>
                  <a:round/>
                </a:ln>
                <a:solidFill>
                  <a:srgbClr val="423A24"/>
                </a:solidFill>
                <a:effectLst>
                  <a:outerShdw blurRad="50800" dist="50800" dir="5400000" algn="ctr" rotWithShape="0">
                    <a:schemeClr val="bg1"/>
                  </a:outerShdw>
                </a:effectLst>
                <a:uLnTx/>
                <a:uFillTx/>
                <a:latin typeface="Gill Sans MT" pitchFamily="34" charset="0"/>
                <a:ea typeface="+mn-ea"/>
                <a:cs typeface="+mn-cs"/>
              </a:rPr>
              <a:t>PROJECT</a:t>
            </a:r>
            <a:endParaRPr kumimoji="0" lang="en-US" sz="5400" b="1" i="0" u="none" strike="noStrike" kern="1200" cap="none" spc="0" normalizeH="0" baseline="0" noProof="0" dirty="0">
              <a:ln w="0" cap="flat">
                <a:noFill/>
                <a:round/>
              </a:ln>
              <a:solidFill>
                <a:srgbClr val="423A24"/>
              </a:solidFill>
              <a:effectLst>
                <a:outerShdw blurRad="50800" dist="50800" dir="5400000" algn="ctr" rotWithShape="0">
                  <a:schemeClr val="bg1"/>
                </a:outerShdw>
              </a:effectLst>
              <a:uLnTx/>
              <a:uFillTx/>
              <a:latin typeface="Gill Sans MT" pitchFamily="34" charset="0"/>
              <a:ea typeface="+mn-ea"/>
              <a:cs typeface="+mn-cs"/>
            </a:endParaRPr>
          </a:p>
        </p:txBody>
      </p:sp>
      <p:sp>
        <p:nvSpPr>
          <p:cNvPr id="13" name="TextBox 12"/>
          <p:cNvSpPr txBox="1"/>
          <p:nvPr userDrawn="1"/>
        </p:nvSpPr>
        <p:spPr>
          <a:xfrm>
            <a:off x="29156025" y="42924621"/>
            <a:ext cx="2871788" cy="604629"/>
          </a:xfrm>
          <a:prstGeom prst="rect">
            <a:avLst/>
          </a:prstGeom>
          <a:noFill/>
        </p:spPr>
        <p:txBody>
          <a:bodyPr wrap="square" rtlCol="0">
            <a:noAutofit/>
          </a:bodyPr>
          <a:lstStyle/>
          <a:p>
            <a:pPr algn="ctr"/>
            <a:r>
              <a:rPr lang="en-US" sz="2500">
                <a:latin typeface="Gill Sans MT" pitchFamily="34" charset="0"/>
              </a:rPr>
              <a:t>northcentralsare.org</a:t>
            </a:r>
          </a:p>
        </p:txBody>
      </p:sp>
      <p:pic>
        <p:nvPicPr>
          <p:cNvPr id="11" name="Picture 10" descr="SARE_NorthCentral_CMYK_2.eps"/>
          <p:cNvPicPr>
            <a:picLocks noChangeAspect="1"/>
          </p:cNvPicPr>
          <p:nvPr userDrawn="1"/>
        </p:nvPicPr>
        <p:blipFill>
          <a:blip r:embed="rId5"/>
          <a:stretch>
            <a:fillRect/>
          </a:stretch>
        </p:blipFill>
        <p:spPr>
          <a:xfrm>
            <a:off x="932542" y="933196"/>
            <a:ext cx="5061857" cy="4572705"/>
          </a:xfrm>
          <a:prstGeom prst="rect">
            <a:avLst/>
          </a:prstGeom>
        </p:spPr>
      </p:pic>
    </p:spTree>
    <p:extLst>
      <p:ext uri="{BB962C8B-B14F-4D97-AF65-F5344CB8AC3E}">
        <p14:creationId xmlns:p14="http://schemas.microsoft.com/office/powerpoint/2010/main" val="21653290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3291882"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0" indent="0" algn="l" defTabSz="3291882" rtl="0" eaLnBrk="1" latinLnBrk="0" hangingPunct="1">
        <a:lnSpc>
          <a:spcPct val="90000"/>
        </a:lnSpc>
        <a:spcBef>
          <a:spcPts val="3600"/>
        </a:spcBef>
        <a:buFont typeface="Arial" panose="020B0604020202020204" pitchFamily="34" charset="0"/>
        <a:buNone/>
        <a:defRPr sz="1600" kern="1200">
          <a:solidFill>
            <a:schemeClr val="tx1"/>
          </a:solidFill>
          <a:latin typeface="+mn-lt"/>
          <a:ea typeface="+mn-ea"/>
          <a:cs typeface="+mn-cs"/>
        </a:defRPr>
      </a:lvl1pPr>
      <a:lvl2pPr marL="2468910" indent="-822970" algn="l" defTabSz="3291882"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52" indent="-822970" algn="l" defTabSz="3291882"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9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73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67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61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55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49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82" rtl="0" eaLnBrk="1" latinLnBrk="0" hangingPunct="1">
        <a:defRPr sz="6480" kern="1200">
          <a:solidFill>
            <a:schemeClr val="tx1"/>
          </a:solidFill>
          <a:latin typeface="+mn-lt"/>
          <a:ea typeface="+mn-ea"/>
          <a:cs typeface="+mn-cs"/>
        </a:defRPr>
      </a:lvl1pPr>
      <a:lvl2pPr marL="1645940" algn="l" defTabSz="3291882" rtl="0" eaLnBrk="1" latinLnBrk="0" hangingPunct="1">
        <a:defRPr sz="6480" kern="1200">
          <a:solidFill>
            <a:schemeClr val="tx1"/>
          </a:solidFill>
          <a:latin typeface="+mn-lt"/>
          <a:ea typeface="+mn-ea"/>
          <a:cs typeface="+mn-cs"/>
        </a:defRPr>
      </a:lvl2pPr>
      <a:lvl3pPr marL="3291882" algn="l" defTabSz="3291882" rtl="0" eaLnBrk="1" latinLnBrk="0" hangingPunct="1">
        <a:defRPr sz="6480" kern="1200">
          <a:solidFill>
            <a:schemeClr val="tx1"/>
          </a:solidFill>
          <a:latin typeface="+mn-lt"/>
          <a:ea typeface="+mn-ea"/>
          <a:cs typeface="+mn-cs"/>
        </a:defRPr>
      </a:lvl3pPr>
      <a:lvl4pPr marL="4937822" algn="l" defTabSz="3291882" rtl="0" eaLnBrk="1" latinLnBrk="0" hangingPunct="1">
        <a:defRPr sz="6480" kern="1200">
          <a:solidFill>
            <a:schemeClr val="tx1"/>
          </a:solidFill>
          <a:latin typeface="+mn-lt"/>
          <a:ea typeface="+mn-ea"/>
          <a:cs typeface="+mn-cs"/>
        </a:defRPr>
      </a:lvl4pPr>
      <a:lvl5pPr marL="6583762" algn="l" defTabSz="3291882" rtl="0" eaLnBrk="1" latinLnBrk="0" hangingPunct="1">
        <a:defRPr sz="6480" kern="1200">
          <a:solidFill>
            <a:schemeClr val="tx1"/>
          </a:solidFill>
          <a:latin typeface="+mn-lt"/>
          <a:ea typeface="+mn-ea"/>
          <a:cs typeface="+mn-cs"/>
        </a:defRPr>
      </a:lvl5pPr>
      <a:lvl6pPr marL="8229702" algn="l" defTabSz="3291882" rtl="0" eaLnBrk="1" latinLnBrk="0" hangingPunct="1">
        <a:defRPr sz="6480" kern="1200">
          <a:solidFill>
            <a:schemeClr val="tx1"/>
          </a:solidFill>
          <a:latin typeface="+mn-lt"/>
          <a:ea typeface="+mn-ea"/>
          <a:cs typeface="+mn-cs"/>
        </a:defRPr>
      </a:lvl6pPr>
      <a:lvl7pPr marL="9875644" algn="l" defTabSz="3291882" rtl="0" eaLnBrk="1" latinLnBrk="0" hangingPunct="1">
        <a:defRPr sz="6480" kern="1200">
          <a:solidFill>
            <a:schemeClr val="tx1"/>
          </a:solidFill>
          <a:latin typeface="+mn-lt"/>
          <a:ea typeface="+mn-ea"/>
          <a:cs typeface="+mn-cs"/>
        </a:defRPr>
      </a:lvl7pPr>
      <a:lvl8pPr marL="11521584" algn="l" defTabSz="3291882" rtl="0" eaLnBrk="1" latinLnBrk="0" hangingPunct="1">
        <a:defRPr sz="6480" kern="1200">
          <a:solidFill>
            <a:schemeClr val="tx1"/>
          </a:solidFill>
          <a:latin typeface="+mn-lt"/>
          <a:ea typeface="+mn-ea"/>
          <a:cs typeface="+mn-cs"/>
        </a:defRPr>
      </a:lvl8pPr>
      <a:lvl9pPr marL="13167524" algn="l" defTabSz="3291882" rtl="0" eaLnBrk="1" latinLnBrk="0" hangingPunct="1">
        <a:defRPr sz="64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6238" y="1757363"/>
            <a:ext cx="29625925" cy="7315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46238" y="10240963"/>
            <a:ext cx="29625925" cy="289671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6238" y="40681275"/>
            <a:ext cx="7680325" cy="2336800"/>
          </a:xfrm>
          <a:prstGeom prst="rect">
            <a:avLst/>
          </a:prstGeom>
        </p:spPr>
        <p:txBody>
          <a:bodyPr vert="horz" lIns="91440" tIns="45720" rIns="91440" bIns="45720" rtlCol="0" anchor="ctr"/>
          <a:lstStyle>
            <a:lvl1pPr algn="l">
              <a:defRPr sz="1200">
                <a:solidFill>
                  <a:schemeClr val="tx1">
                    <a:tint val="75000"/>
                  </a:schemeClr>
                </a:solidFill>
              </a:defRPr>
            </a:lvl1pPr>
          </a:lstStyle>
          <a:p>
            <a:fld id="{076A23B4-339B-4FD7-BADD-635ADD9051C7}" type="datetimeFigureOut">
              <a:rPr lang="en-US" smtClean="0"/>
              <a:pPr/>
              <a:t>3/19/18</a:t>
            </a:fld>
            <a:endParaRPr lang="en-US"/>
          </a:p>
        </p:txBody>
      </p:sp>
      <p:sp>
        <p:nvSpPr>
          <p:cNvPr id="5" name="Footer Placeholder 4"/>
          <p:cNvSpPr>
            <a:spLocks noGrp="1"/>
          </p:cNvSpPr>
          <p:nvPr>
            <p:ph type="ftr" sz="quarter" idx="3"/>
          </p:nvPr>
        </p:nvSpPr>
        <p:spPr>
          <a:xfrm>
            <a:off x="11247438" y="40681275"/>
            <a:ext cx="10423525" cy="23368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838" y="40681275"/>
            <a:ext cx="7680325" cy="2336800"/>
          </a:xfrm>
          <a:prstGeom prst="rect">
            <a:avLst/>
          </a:prstGeom>
        </p:spPr>
        <p:txBody>
          <a:bodyPr vert="horz" lIns="91440" tIns="45720" rIns="91440" bIns="45720" rtlCol="0" anchor="ctr"/>
          <a:lstStyle>
            <a:lvl1pPr algn="r">
              <a:defRPr sz="1200">
                <a:solidFill>
                  <a:schemeClr val="tx1">
                    <a:tint val="75000"/>
                  </a:schemeClr>
                </a:solidFill>
              </a:defRPr>
            </a:lvl1pPr>
          </a:lstStyle>
          <a:p>
            <a:fld id="{5EECC31D-2E84-4DBE-B7DB-BADD4508C9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chart" Target="../charts/chart1.xml"/><Relationship Id="rId20" Type="http://schemas.openxmlformats.org/officeDocument/2006/relationships/image" Target="../media/image15.jpeg"/><Relationship Id="rId21" Type="http://schemas.openxmlformats.org/officeDocument/2006/relationships/image" Target="../media/image16.jpeg"/><Relationship Id="rId22" Type="http://schemas.openxmlformats.org/officeDocument/2006/relationships/image" Target="../media/image17.jpeg"/><Relationship Id="rId10" Type="http://schemas.openxmlformats.org/officeDocument/2006/relationships/chart" Target="../charts/chart2.xml"/><Relationship Id="rId11" Type="http://schemas.openxmlformats.org/officeDocument/2006/relationships/chart" Target="../charts/chart3.xml"/><Relationship Id="rId12" Type="http://schemas.openxmlformats.org/officeDocument/2006/relationships/chart" Target="../charts/chart4.xml"/><Relationship Id="rId13" Type="http://schemas.openxmlformats.org/officeDocument/2006/relationships/chart" Target="../charts/chart5.xml"/><Relationship Id="rId14" Type="http://schemas.openxmlformats.org/officeDocument/2006/relationships/chart" Target="../charts/chart6.xml"/><Relationship Id="rId15" Type="http://schemas.openxmlformats.org/officeDocument/2006/relationships/image" Target="../media/image10.png"/><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image" Target="../media/image13.png"/><Relationship Id="rId19"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6680576" y="41649274"/>
            <a:ext cx="7941874" cy="1569660"/>
          </a:xfrm>
          <a:prstGeom prst="rect">
            <a:avLst/>
          </a:prstGeom>
          <a:noFill/>
        </p:spPr>
        <p:txBody>
          <a:bodyPr wrap="square" rtlCol="0">
            <a:spAutoFit/>
          </a:bodyPr>
          <a:lstStyle/>
          <a:p>
            <a:pPr>
              <a:defRPr/>
            </a:pPr>
            <a:r>
              <a:rPr lang="en-US" sz="1600" b="0" i="0" u="none" strike="noStrike" kern="1200" dirty="0">
                <a:effectLst/>
                <a:latin typeface="Gill Sans MT" pitchFamily="34" charset="0"/>
                <a:ea typeface="+mn-ea"/>
                <a:cs typeface="+mn-cs"/>
              </a:rPr>
              <a:t>This project is supported by the National Institute of Food and Agriculture, U.S. Department of Agriculture, under award number 2017</a:t>
            </a:r>
            <a:r>
              <a:rPr lang="en-US" sz="1600" dirty="0">
                <a:latin typeface="Gill Sans MT" pitchFamily="34" charset="0"/>
              </a:rPr>
              <a:t>-38640-26916 </a:t>
            </a:r>
            <a:r>
              <a:rPr lang="en-US" sz="1600" b="0" i="0" u="none" strike="noStrike" kern="1200" baseline="0" dirty="0">
                <a:effectLst/>
                <a:latin typeface="Gill Sans MT" pitchFamily="34" charset="0"/>
                <a:ea typeface="+mn-ea"/>
                <a:cs typeface="+mn-cs"/>
              </a:rPr>
              <a:t>through the North Central Region Sustainable Agriculture </a:t>
            </a:r>
            <a:r>
              <a:rPr lang="en-US" sz="1600" dirty="0">
                <a:latin typeface="Gill Sans MT" pitchFamily="34" charset="0"/>
              </a:rPr>
              <a:t>Research and </a:t>
            </a:r>
            <a:r>
              <a:rPr lang="en-US" sz="1600" b="0" i="0" u="none" strike="noStrike" kern="1200" baseline="0" dirty="0">
                <a:effectLst/>
                <a:latin typeface="Gill Sans MT" pitchFamily="34" charset="0"/>
                <a:ea typeface="+mn-ea"/>
                <a:cs typeface="+mn-cs"/>
              </a:rPr>
              <a:t>Education program under subaward number LNC17-390.</a:t>
            </a:r>
            <a:r>
              <a:rPr lang="en-US" sz="1600" b="0" i="0" u="none" strike="noStrike" kern="1200" dirty="0">
                <a:effectLst/>
                <a:latin typeface="Gill Sans MT" pitchFamily="34" charset="0"/>
                <a:ea typeface="+mn-ea"/>
                <a:cs typeface="+mn-cs"/>
              </a:rPr>
              <a:t>  Any opinions, findings, </a:t>
            </a:r>
            <a:r>
              <a:rPr lang="en-US" sz="1600" b="0" i="0" u="none" strike="noStrike" kern="1200" baseline="0" dirty="0">
                <a:effectLst/>
                <a:latin typeface="Gill Sans MT" pitchFamily="34" charset="0"/>
                <a:ea typeface="+mn-ea"/>
                <a:cs typeface="+mn-cs"/>
              </a:rPr>
              <a:t>conclusions</a:t>
            </a:r>
            <a:r>
              <a:rPr lang="en-US" sz="1600" b="0" i="0" u="none" strike="noStrike" kern="1200" dirty="0">
                <a:effectLst/>
                <a:latin typeface="Gill Sans MT" pitchFamily="34" charset="0"/>
                <a:ea typeface="+mn-ea"/>
                <a:cs typeface="+mn-cs"/>
              </a:rPr>
              <a:t>, or recommendations expressed in this publication are those of the author(s) and do not necessarily reflect the view of the U.S. Department of Agriculture or SARE. USDA is an equal opportunity employer and service provider.</a:t>
            </a:r>
            <a:endParaRPr lang="en-US" sz="1600" dirty="0">
              <a:latin typeface="Gill Sans MT" pitchFamily="34" charset="0"/>
            </a:endParaRPr>
          </a:p>
        </p:txBody>
      </p:sp>
      <p:sp>
        <p:nvSpPr>
          <p:cNvPr id="6" name="TextBox 5"/>
          <p:cNvSpPr txBox="1"/>
          <p:nvPr/>
        </p:nvSpPr>
        <p:spPr>
          <a:xfrm>
            <a:off x="6965635" y="1077557"/>
            <a:ext cx="23960808" cy="1962693"/>
          </a:xfrm>
          <a:prstGeom prst="rect">
            <a:avLst/>
          </a:prstGeom>
          <a:noFill/>
        </p:spPr>
        <p:txBody>
          <a:bodyPr wrap="square" rtlCol="0" anchor="ctr" anchorCtr="0">
            <a:noAutofit/>
          </a:bodyPr>
          <a:lstStyle/>
          <a:p>
            <a:pPr algn="ctr"/>
            <a:r>
              <a:rPr lang="en-US" altLang="zh-CN" sz="7200" b="1" dirty="0">
                <a:latin typeface="Gill Sans MT" pitchFamily="34" charset="0"/>
                <a:cs typeface="Arial" panose="020B0604020202020204" pitchFamily="34" charset="0"/>
              </a:rPr>
              <a:t>Improving Seedless Cucumber Production to Diversify High Tunnel Crops in the North Central Region</a:t>
            </a:r>
          </a:p>
        </p:txBody>
      </p:sp>
      <p:sp>
        <p:nvSpPr>
          <p:cNvPr id="10" name="Rectangle 9"/>
          <p:cNvSpPr/>
          <p:nvPr/>
        </p:nvSpPr>
        <p:spPr>
          <a:xfrm>
            <a:off x="13458514" y="4104636"/>
            <a:ext cx="5074920" cy="938719"/>
          </a:xfrm>
          <a:prstGeom prst="rect">
            <a:avLst/>
          </a:prstGeom>
        </p:spPr>
        <p:txBody>
          <a:bodyPr wrap="square">
            <a:spAutoFit/>
          </a:bodyPr>
          <a:lstStyle/>
          <a:p>
            <a:r>
              <a:rPr lang="en-US" sz="5500" b="1" dirty="0">
                <a:ln w="0" cap="flat">
                  <a:noFill/>
                  <a:round/>
                </a:ln>
                <a:solidFill>
                  <a:srgbClr val="423A24"/>
                </a:solidFill>
                <a:effectLst>
                  <a:outerShdw blurRad="50800" dist="50800" dir="5400000" algn="ctr" rotWithShape="0">
                    <a:schemeClr val="bg1"/>
                  </a:outerShdw>
                </a:effectLst>
                <a:latin typeface="Gill Sans MT" pitchFamily="34" charset="0"/>
              </a:rPr>
              <a:t>LNC 17-390</a:t>
            </a:r>
            <a:endParaRPr lang="en-US" sz="5500" dirty="0">
              <a:solidFill>
                <a:srgbClr val="423A24"/>
              </a:solidFill>
              <a:effectLst>
                <a:outerShdw blurRad="50800" dist="50800" dir="5400000" algn="ctr" rotWithShape="0">
                  <a:schemeClr val="bg1"/>
                </a:outerShdw>
              </a:effectLst>
              <a:latin typeface="Gill Sans MT" pitchFamily="34" charset="0"/>
            </a:endParaRPr>
          </a:p>
        </p:txBody>
      </p:sp>
      <p:sp>
        <p:nvSpPr>
          <p:cNvPr id="11" name="Rectangle 10"/>
          <p:cNvSpPr/>
          <p:nvPr/>
        </p:nvSpPr>
        <p:spPr>
          <a:xfrm>
            <a:off x="19899729" y="4152213"/>
            <a:ext cx="13235742" cy="938719"/>
          </a:xfrm>
          <a:prstGeom prst="rect">
            <a:avLst/>
          </a:prstGeom>
        </p:spPr>
        <p:txBody>
          <a:bodyPr wrap="square">
            <a:spAutoFit/>
          </a:bodyPr>
          <a:lstStyle/>
          <a:p>
            <a:r>
              <a:rPr lang="en-US" sz="5500" b="1" dirty="0" err="1">
                <a:ln w="0" cap="flat" cmpd="sng">
                  <a:noFill/>
                  <a:round/>
                </a:ln>
                <a:solidFill>
                  <a:srgbClr val="423A24"/>
                </a:solidFill>
                <a:effectLst>
                  <a:outerShdw blurRad="50800" dist="50800" dir="5400000" algn="ctr" rotWithShape="0">
                    <a:schemeClr val="bg1"/>
                  </a:outerShdw>
                </a:effectLst>
                <a:latin typeface="Gill Sans MT" pitchFamily="34" charset="0"/>
              </a:rPr>
              <a:t>Wenjing</a:t>
            </a:r>
            <a:r>
              <a:rPr lang="en-US" sz="5500" b="1" dirty="0">
                <a:ln w="0" cap="flat" cmpd="sng">
                  <a:noFill/>
                  <a:round/>
                </a:ln>
                <a:solidFill>
                  <a:srgbClr val="423A24"/>
                </a:solidFill>
                <a:effectLst>
                  <a:outerShdw blurRad="50800" dist="50800" dir="5400000" algn="ctr" rotWithShape="0">
                    <a:schemeClr val="bg1"/>
                  </a:outerShdw>
                </a:effectLst>
                <a:latin typeface="Gill Sans MT" pitchFamily="34" charset="0"/>
              </a:rPr>
              <a:t> Guan, Purdue University</a:t>
            </a:r>
            <a:endParaRPr lang="en-US" sz="5500" dirty="0">
              <a:solidFill>
                <a:srgbClr val="423A24"/>
              </a:solidFill>
              <a:effectLst>
                <a:outerShdw blurRad="50800" dist="50800" dir="5400000" algn="ctr" rotWithShape="0">
                  <a:schemeClr val="bg1"/>
                </a:outerShdw>
              </a:effectLst>
              <a:latin typeface="Gill Sans MT" pitchFamily="34" charset="0"/>
            </a:endParaRPr>
          </a:p>
        </p:txBody>
      </p:sp>
      <p:sp>
        <p:nvSpPr>
          <p:cNvPr id="22" name="TextBox 21"/>
          <p:cNvSpPr txBox="1"/>
          <p:nvPr/>
        </p:nvSpPr>
        <p:spPr>
          <a:xfrm>
            <a:off x="812388" y="6842886"/>
            <a:ext cx="31089600" cy="1938992"/>
          </a:xfrm>
          <a:prstGeom prst="rect">
            <a:avLst/>
          </a:prstGeom>
          <a:noFill/>
        </p:spPr>
        <p:txBody>
          <a:bodyPr wrap="square" rtlCol="0">
            <a:noAutofit/>
          </a:bodyPr>
          <a:lstStyle/>
          <a:p>
            <a:pPr algn="ctr"/>
            <a:r>
              <a:rPr lang="en-US" sz="6000" b="1" dirty="0">
                <a:ln w="12700">
                  <a:noFill/>
                </a:ln>
                <a:latin typeface="Gill Sans MT" pitchFamily="34" charset="0"/>
              </a:rPr>
              <a:t>Introducing Grafting Technology for Cucumber Production in High Tunnels </a:t>
            </a:r>
          </a:p>
        </p:txBody>
      </p:sp>
      <p:sp>
        <p:nvSpPr>
          <p:cNvPr id="20" name="Rounded Rectangle 19"/>
          <p:cNvSpPr/>
          <p:nvPr/>
        </p:nvSpPr>
        <p:spPr>
          <a:xfrm>
            <a:off x="1308100" y="8030674"/>
            <a:ext cx="30302199" cy="1175529"/>
          </a:xfrm>
          <a:prstGeom prst="roundRect">
            <a:avLst/>
          </a:prstGeom>
          <a:solidFill>
            <a:srgbClr val="FFC20E"/>
          </a:solidFill>
          <a:ln w="57150">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algn="ctr"/>
            <a:r>
              <a:rPr lang="en-US" sz="6000" b="1" dirty="0">
                <a:solidFill>
                  <a:srgbClr val="423A24"/>
                </a:solidFill>
                <a:latin typeface="Gill Sans MT" panose="020B0502020104020203" pitchFamily="34" charset="0"/>
              </a:rPr>
              <a:t>Introduction</a:t>
            </a:r>
          </a:p>
        </p:txBody>
      </p:sp>
      <p:sp>
        <p:nvSpPr>
          <p:cNvPr id="35" name="Rounded Rectangle 34"/>
          <p:cNvSpPr/>
          <p:nvPr/>
        </p:nvSpPr>
        <p:spPr>
          <a:xfrm>
            <a:off x="1282702" y="14431564"/>
            <a:ext cx="30327597" cy="1034669"/>
          </a:xfrm>
          <a:prstGeom prst="roundRect">
            <a:avLst/>
          </a:prstGeom>
          <a:solidFill>
            <a:srgbClr val="FFC20E"/>
          </a:solidFill>
          <a:ln w="57150">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algn="ctr"/>
            <a:r>
              <a:rPr lang="en-US" altLang="zh-CN" sz="6000" b="1" dirty="0">
                <a:solidFill>
                  <a:srgbClr val="423A24"/>
                </a:solidFill>
                <a:latin typeface="Gill Sans MT" panose="020B0502020104020203" pitchFamily="34" charset="0"/>
              </a:rPr>
              <a:t>Research Activities</a:t>
            </a:r>
          </a:p>
        </p:txBody>
      </p:sp>
      <p:sp>
        <p:nvSpPr>
          <p:cNvPr id="37" name="TextBox 36">
            <a:extLst>
              <a:ext uri="{FF2B5EF4-FFF2-40B4-BE49-F238E27FC236}">
                <a16:creationId xmlns:a16="http://schemas.microsoft.com/office/drawing/2014/main" xmlns="" id="{E385C2F4-40C4-45F6-806C-F70F73188582}"/>
              </a:ext>
            </a:extLst>
          </p:cNvPr>
          <p:cNvSpPr txBox="1"/>
          <p:nvPr/>
        </p:nvSpPr>
        <p:spPr>
          <a:xfrm>
            <a:off x="1783546" y="16581877"/>
            <a:ext cx="14379807" cy="2246769"/>
          </a:xfrm>
          <a:prstGeom prst="rect">
            <a:avLst/>
          </a:prstGeom>
          <a:noFill/>
        </p:spPr>
        <p:txBody>
          <a:bodyPr wrap="square" rtlCol="0">
            <a:spAutoFit/>
          </a:bodyPr>
          <a:lstStyle/>
          <a:p>
            <a:r>
              <a:rPr lang="en-US" altLang="zh-CN" sz="2800" dirty="0">
                <a:latin typeface="Georgia"/>
                <a:cs typeface="Georgia"/>
              </a:rPr>
              <a:t>We tested the effects of grafting with two squash (</a:t>
            </a:r>
            <a:r>
              <a:rPr lang="en-US" altLang="zh-CN" sz="2800" i="1" dirty="0">
                <a:latin typeface="Georgia"/>
                <a:cs typeface="Georgia"/>
              </a:rPr>
              <a:t>Cucurbita moschata</a:t>
            </a:r>
            <a:r>
              <a:rPr lang="en-US" altLang="zh-CN" sz="2800" dirty="0">
                <a:latin typeface="Georgia"/>
                <a:cs typeface="Georgia"/>
              </a:rPr>
              <a:t>) rootstocks (‘Titan’ and ‘Marvel’) on vegetative growth and yield of three seedless cucumbers (pickling cucumber: ‘Excelsior’; </a:t>
            </a:r>
            <a:r>
              <a:rPr lang="en-US" altLang="zh-CN" sz="2800" dirty="0" err="1">
                <a:latin typeface="Georgia"/>
                <a:cs typeface="Georgia"/>
              </a:rPr>
              <a:t>beit</a:t>
            </a:r>
            <a:r>
              <a:rPr lang="en-US" altLang="zh-CN" sz="2800" dirty="0">
                <a:latin typeface="Georgia"/>
                <a:cs typeface="Georgia"/>
              </a:rPr>
              <a:t> alpha cucumber: ‘Socrates’; and long-type cucumber: ‘Taurus’) in the spring seasons of 2016 and 2017 in high tunnels located in USDA hardiness zone 6. Non-grafted plants were included as controls. </a:t>
            </a:r>
          </a:p>
        </p:txBody>
      </p:sp>
      <p:sp>
        <p:nvSpPr>
          <p:cNvPr id="4" name="Rectangle 3">
            <a:extLst>
              <a:ext uri="{FF2B5EF4-FFF2-40B4-BE49-F238E27FC236}">
                <a16:creationId xmlns:a16="http://schemas.microsoft.com/office/drawing/2014/main" xmlns="" id="{CADBC75F-403E-402E-BAD6-5A93EB412D0A}"/>
              </a:ext>
            </a:extLst>
          </p:cNvPr>
          <p:cNvSpPr/>
          <p:nvPr/>
        </p:nvSpPr>
        <p:spPr>
          <a:xfrm>
            <a:off x="1493825" y="28781182"/>
            <a:ext cx="7239180" cy="3108543"/>
          </a:xfrm>
          <a:prstGeom prst="rect">
            <a:avLst/>
          </a:prstGeom>
        </p:spPr>
        <p:txBody>
          <a:bodyPr wrap="square">
            <a:spAutoFit/>
          </a:bodyPr>
          <a:lstStyle/>
          <a:p>
            <a:r>
              <a:rPr lang="en-US" altLang="zh-CN" sz="2800" dirty="0">
                <a:latin typeface="Georgia"/>
                <a:cs typeface="Georgia"/>
              </a:rPr>
              <a:t>Commercial cucumber rootstocks include </a:t>
            </a:r>
            <a:r>
              <a:rPr lang="en-US" altLang="zh-CN" sz="2800" i="1" dirty="0" smtClean="0">
                <a:latin typeface="Georgia"/>
                <a:cs typeface="Georgia"/>
              </a:rPr>
              <a:t>Cucurbita </a:t>
            </a:r>
            <a:r>
              <a:rPr lang="en-US" altLang="zh-CN" sz="2800" i="1" dirty="0">
                <a:latin typeface="Georgia"/>
                <a:cs typeface="Georgia"/>
              </a:rPr>
              <a:t>moschata</a:t>
            </a:r>
            <a:r>
              <a:rPr lang="en-US" altLang="zh-CN" sz="2800" dirty="0">
                <a:latin typeface="Georgia"/>
                <a:cs typeface="Georgia"/>
              </a:rPr>
              <a:t>, </a:t>
            </a:r>
            <a:r>
              <a:rPr lang="en-US" altLang="zh-CN" sz="2800" i="1" dirty="0">
                <a:latin typeface="Georgia"/>
                <a:cs typeface="Georgia"/>
              </a:rPr>
              <a:t>Cucurbita maxima</a:t>
            </a:r>
            <a:r>
              <a:rPr lang="en-US" altLang="zh-CN" sz="2800" dirty="0">
                <a:latin typeface="Georgia"/>
                <a:cs typeface="Georgia"/>
              </a:rPr>
              <a:t>, </a:t>
            </a:r>
            <a:r>
              <a:rPr lang="en-US" altLang="zh-CN" sz="2800" i="1" dirty="0">
                <a:latin typeface="Georgia"/>
                <a:cs typeface="Georgia"/>
              </a:rPr>
              <a:t>C. maxima</a:t>
            </a:r>
            <a:r>
              <a:rPr lang="en-US" altLang="zh-CN" sz="2800" dirty="0">
                <a:latin typeface="Georgia"/>
                <a:cs typeface="Georgia"/>
              </a:rPr>
              <a:t> X </a:t>
            </a:r>
            <a:r>
              <a:rPr lang="en-US" altLang="zh-CN" sz="2800" i="1" dirty="0">
                <a:latin typeface="Georgia"/>
                <a:cs typeface="Georgia"/>
              </a:rPr>
              <a:t>C. </a:t>
            </a:r>
            <a:r>
              <a:rPr lang="en-US" altLang="zh-CN" sz="2800" i="1" dirty="0" err="1">
                <a:latin typeface="Georgia"/>
                <a:cs typeface="Georgia"/>
              </a:rPr>
              <a:t>moschata</a:t>
            </a:r>
            <a:r>
              <a:rPr lang="en-US" altLang="zh-CN" sz="2800" i="1" dirty="0">
                <a:latin typeface="Georgia"/>
                <a:cs typeface="Georgia"/>
              </a:rPr>
              <a:t>, </a:t>
            </a:r>
            <a:r>
              <a:rPr lang="en-US" altLang="zh-CN" sz="2800" i="1" dirty="0" err="1">
                <a:latin typeface="Georgia"/>
                <a:cs typeface="Georgia"/>
              </a:rPr>
              <a:t>Cucumis</a:t>
            </a:r>
            <a:r>
              <a:rPr lang="en-US" altLang="zh-CN" sz="2800" i="1" dirty="0">
                <a:latin typeface="Georgia"/>
                <a:cs typeface="Georgia"/>
              </a:rPr>
              <a:t> sativus, Cucurbita </a:t>
            </a:r>
            <a:r>
              <a:rPr lang="en-US" altLang="zh-CN" sz="2800" i="1" dirty="0" err="1">
                <a:latin typeface="Georgia"/>
                <a:cs typeface="Georgia"/>
              </a:rPr>
              <a:t>ficifolia</a:t>
            </a:r>
            <a:r>
              <a:rPr lang="en-US" altLang="zh-CN" sz="2800" i="1" dirty="0">
                <a:latin typeface="Georgia"/>
                <a:cs typeface="Georgia"/>
              </a:rPr>
              <a:t>. </a:t>
            </a:r>
            <a:r>
              <a:rPr lang="en-US" altLang="zh-CN" sz="2800" dirty="0">
                <a:latin typeface="Georgia"/>
                <a:cs typeface="Georgia"/>
              </a:rPr>
              <a:t>We will evaluate cold tolerances, and yield potentials of </a:t>
            </a:r>
            <a:r>
              <a:rPr lang="en-US" altLang="zh-CN" sz="2800" dirty="0" smtClean="0">
                <a:latin typeface="Georgia"/>
                <a:cs typeface="Georgia"/>
              </a:rPr>
              <a:t>grafted seedless </a:t>
            </a:r>
            <a:r>
              <a:rPr lang="en-US" altLang="zh-CN" sz="2800" dirty="0">
                <a:latin typeface="Georgia"/>
                <a:cs typeface="Georgia"/>
              </a:rPr>
              <a:t>cucumbers with the </a:t>
            </a:r>
            <a:r>
              <a:rPr lang="en-US" altLang="zh-CN" sz="2800" dirty="0" smtClean="0">
                <a:latin typeface="Georgia"/>
                <a:cs typeface="Georgia"/>
              </a:rPr>
              <a:t>different types of </a:t>
            </a:r>
            <a:r>
              <a:rPr lang="en-US" altLang="zh-CN" sz="2800" dirty="0">
                <a:latin typeface="Georgia"/>
                <a:cs typeface="Georgia"/>
              </a:rPr>
              <a:t>rootstocks. </a:t>
            </a:r>
          </a:p>
        </p:txBody>
      </p:sp>
      <p:pic>
        <p:nvPicPr>
          <p:cNvPr id="51" name="Picture 50">
            <a:extLst>
              <a:ext uri="{FF2B5EF4-FFF2-40B4-BE49-F238E27FC236}">
                <a16:creationId xmlns:a16="http://schemas.microsoft.com/office/drawing/2014/main" xmlns="" id="{03F9AD38-A84A-49C9-91F0-31CE919EF2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7191" y="18961829"/>
            <a:ext cx="2758353" cy="3677804"/>
          </a:xfrm>
          <a:prstGeom prst="rect">
            <a:avLst/>
          </a:prstGeom>
        </p:spPr>
      </p:pic>
      <p:pic>
        <p:nvPicPr>
          <p:cNvPr id="52" name="Picture 51">
            <a:extLst>
              <a:ext uri="{FF2B5EF4-FFF2-40B4-BE49-F238E27FC236}">
                <a16:creationId xmlns:a16="http://schemas.microsoft.com/office/drawing/2014/main" xmlns="" id="{BB023BB2-7FFF-48A7-97CD-1F1F9753F6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8989" y="18983438"/>
            <a:ext cx="2738899" cy="3651865"/>
          </a:xfrm>
          <a:prstGeom prst="rect">
            <a:avLst/>
          </a:prstGeom>
        </p:spPr>
      </p:pic>
      <p:pic>
        <p:nvPicPr>
          <p:cNvPr id="55" name="Picture 54">
            <a:extLst>
              <a:ext uri="{FF2B5EF4-FFF2-40B4-BE49-F238E27FC236}">
                <a16:creationId xmlns:a16="http://schemas.microsoft.com/office/drawing/2014/main" xmlns="" id="{3EDD7626-06F8-4A5F-9E7A-7882FA63CC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3739" y="18992446"/>
            <a:ext cx="2738899" cy="3651865"/>
          </a:xfrm>
          <a:prstGeom prst="rect">
            <a:avLst/>
          </a:prstGeom>
        </p:spPr>
      </p:pic>
      <p:sp>
        <p:nvSpPr>
          <p:cNvPr id="56" name="TextBox 4">
            <a:extLst>
              <a:ext uri="{FF2B5EF4-FFF2-40B4-BE49-F238E27FC236}">
                <a16:creationId xmlns:a16="http://schemas.microsoft.com/office/drawing/2014/main" xmlns="" id="{9537D0CB-75F1-4347-ACDC-2CEB51EBB328}"/>
              </a:ext>
            </a:extLst>
          </p:cNvPr>
          <p:cNvSpPr txBox="1"/>
          <p:nvPr/>
        </p:nvSpPr>
        <p:spPr>
          <a:xfrm>
            <a:off x="2540895" y="22572165"/>
            <a:ext cx="1186479" cy="452432"/>
          </a:xfrm>
          <a:prstGeom prst="rect">
            <a:avLst/>
          </a:prstGeom>
          <a:noFill/>
        </p:spPr>
        <p:txBody>
          <a:bodyPr wrap="none" rtlCol="0">
            <a:spAutoFit/>
          </a:bodyPr>
          <a:lstStyle>
            <a:defPPr>
              <a:defRPr lang="en-US"/>
            </a:defPPr>
            <a:lvl1pPr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1pPr>
            <a:lvl2pPr marL="4572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2pPr>
            <a:lvl3pPr marL="9144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3pPr>
            <a:lvl4pPr marL="13716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4pPr>
            <a:lvl5pPr marL="18288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buNone/>
            </a:pPr>
            <a:r>
              <a:rPr lang="en-US" dirty="0"/>
              <a:t>Taurus</a:t>
            </a:r>
          </a:p>
        </p:txBody>
      </p:sp>
      <p:sp>
        <p:nvSpPr>
          <p:cNvPr id="57" name="TextBox 47">
            <a:extLst>
              <a:ext uri="{FF2B5EF4-FFF2-40B4-BE49-F238E27FC236}">
                <a16:creationId xmlns:a16="http://schemas.microsoft.com/office/drawing/2014/main" xmlns="" id="{7B95EB1F-5178-48E8-8C36-000862BC9E2D}"/>
              </a:ext>
            </a:extLst>
          </p:cNvPr>
          <p:cNvSpPr txBox="1"/>
          <p:nvPr/>
        </p:nvSpPr>
        <p:spPr>
          <a:xfrm>
            <a:off x="5374547" y="22610241"/>
            <a:ext cx="1537600" cy="452432"/>
          </a:xfrm>
          <a:prstGeom prst="rect">
            <a:avLst/>
          </a:prstGeom>
          <a:noFill/>
        </p:spPr>
        <p:txBody>
          <a:bodyPr wrap="none" rtlCol="0">
            <a:spAutoFit/>
          </a:bodyPr>
          <a:lstStyle>
            <a:defPPr>
              <a:defRPr lang="en-US"/>
            </a:defPPr>
            <a:lvl1pPr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1pPr>
            <a:lvl2pPr marL="4572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2pPr>
            <a:lvl3pPr marL="9144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3pPr>
            <a:lvl4pPr marL="13716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4pPr>
            <a:lvl5pPr marL="18288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buNone/>
            </a:pPr>
            <a:r>
              <a:rPr lang="en-US" dirty="0"/>
              <a:t>Excelsior</a:t>
            </a:r>
          </a:p>
        </p:txBody>
      </p:sp>
      <p:sp>
        <p:nvSpPr>
          <p:cNvPr id="58" name="TextBox 48">
            <a:extLst>
              <a:ext uri="{FF2B5EF4-FFF2-40B4-BE49-F238E27FC236}">
                <a16:creationId xmlns:a16="http://schemas.microsoft.com/office/drawing/2014/main" xmlns="" id="{F370A673-9579-4E36-8E24-41357A5D9307}"/>
              </a:ext>
            </a:extLst>
          </p:cNvPr>
          <p:cNvSpPr txBox="1"/>
          <p:nvPr/>
        </p:nvSpPr>
        <p:spPr>
          <a:xfrm>
            <a:off x="8059829" y="22610241"/>
            <a:ext cx="1502334" cy="452432"/>
          </a:xfrm>
          <a:prstGeom prst="rect">
            <a:avLst/>
          </a:prstGeom>
          <a:noFill/>
        </p:spPr>
        <p:txBody>
          <a:bodyPr wrap="none" rtlCol="0">
            <a:spAutoFit/>
          </a:bodyPr>
          <a:lstStyle>
            <a:defPPr>
              <a:defRPr lang="en-US"/>
            </a:defPPr>
            <a:lvl1pPr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1pPr>
            <a:lvl2pPr marL="4572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2pPr>
            <a:lvl3pPr marL="9144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3pPr>
            <a:lvl4pPr marL="13716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4pPr>
            <a:lvl5pPr marL="18288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buNone/>
            </a:pPr>
            <a:r>
              <a:rPr lang="en-US" dirty="0"/>
              <a:t>Socrates</a:t>
            </a:r>
          </a:p>
        </p:txBody>
      </p:sp>
      <p:pic>
        <p:nvPicPr>
          <p:cNvPr id="59" name="Picture 58">
            <a:extLst>
              <a:ext uri="{FF2B5EF4-FFF2-40B4-BE49-F238E27FC236}">
                <a16:creationId xmlns:a16="http://schemas.microsoft.com/office/drawing/2014/main" xmlns="" id="{CD87D426-A7B8-47E9-ACC4-75E93B6B7D2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557" b="546"/>
          <a:stretch/>
        </p:blipFill>
        <p:spPr>
          <a:xfrm>
            <a:off x="10474230" y="18991845"/>
            <a:ext cx="5408382" cy="3686937"/>
          </a:xfrm>
          <a:prstGeom prst="rect">
            <a:avLst/>
          </a:prstGeom>
        </p:spPr>
      </p:pic>
      <p:sp>
        <p:nvSpPr>
          <p:cNvPr id="8" name="Rectangle: Rounded Corners 7">
            <a:extLst>
              <a:ext uri="{FF2B5EF4-FFF2-40B4-BE49-F238E27FC236}">
                <a16:creationId xmlns:a16="http://schemas.microsoft.com/office/drawing/2014/main" xmlns="" id="{C472C956-9847-499F-8402-DAE557250C13}"/>
              </a:ext>
            </a:extLst>
          </p:cNvPr>
          <p:cNvSpPr/>
          <p:nvPr/>
        </p:nvSpPr>
        <p:spPr>
          <a:xfrm>
            <a:off x="1809600" y="23204047"/>
            <a:ext cx="6534819" cy="3900611"/>
          </a:xfrm>
          <a:prstGeom prst="roundRect">
            <a:avLst/>
          </a:prstGeom>
          <a:solidFill>
            <a:srgbClr val="F4DD9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altLang="zh-CN" sz="2800" dirty="0">
                <a:solidFill>
                  <a:schemeClr val="tx1"/>
                </a:solidFill>
                <a:latin typeface="Georgia"/>
                <a:cs typeface="Georgia"/>
              </a:rPr>
              <a:t>In 2016, transplant establishment failure was observed for 59% of non-grafted cucumber plants. They wilted three days after transplanting, and failed to recover. No wilting symptoms were observed on grafted plants irrespective of rootstocks. The average soil temperature after transplanting was 58 </a:t>
            </a:r>
            <a:r>
              <a:rPr lang="en-US" sz="2800" dirty="0">
                <a:solidFill>
                  <a:schemeClr val="tx1"/>
                </a:solidFill>
                <a:latin typeface="Georgia"/>
                <a:cs typeface="Georgia"/>
              </a:rPr>
              <a:t>°</a:t>
            </a:r>
            <a:r>
              <a:rPr lang="en-US" sz="2800" dirty="0" smtClean="0">
                <a:solidFill>
                  <a:schemeClr val="tx1"/>
                </a:solidFill>
                <a:latin typeface="Georgia"/>
                <a:cs typeface="Georgia"/>
              </a:rPr>
              <a:t>F. </a:t>
            </a:r>
            <a:endParaRPr lang="en-US" altLang="zh-CN" sz="2800" dirty="0">
              <a:solidFill>
                <a:schemeClr val="tx1"/>
              </a:solidFill>
              <a:latin typeface="Georgia"/>
              <a:cs typeface="Georgia"/>
            </a:endParaRPr>
          </a:p>
        </p:txBody>
      </p:sp>
      <p:pic>
        <p:nvPicPr>
          <p:cNvPr id="60" name="Picture 59">
            <a:extLst>
              <a:ext uri="{FF2B5EF4-FFF2-40B4-BE49-F238E27FC236}">
                <a16:creationId xmlns:a16="http://schemas.microsoft.com/office/drawing/2014/main" xmlns="" id="{D9B661B7-456C-487B-8031-7E29D6EF3F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11728731" y="23633575"/>
            <a:ext cx="4184818" cy="3138614"/>
          </a:xfrm>
          <a:prstGeom prst="rect">
            <a:avLst/>
          </a:prstGeom>
        </p:spPr>
      </p:pic>
      <p:pic>
        <p:nvPicPr>
          <p:cNvPr id="61" name="Picture 60">
            <a:extLst>
              <a:ext uri="{FF2B5EF4-FFF2-40B4-BE49-F238E27FC236}">
                <a16:creationId xmlns:a16="http://schemas.microsoft.com/office/drawing/2014/main" xmlns="" id="{DA6535F7-E4B9-4F5F-A555-E1FD96D0F6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7977963" y="23676611"/>
            <a:ext cx="4169348" cy="3127011"/>
          </a:xfrm>
          <a:prstGeom prst="rect">
            <a:avLst/>
          </a:prstGeom>
        </p:spPr>
      </p:pic>
      <p:sp>
        <p:nvSpPr>
          <p:cNvPr id="62" name="TextBox 5">
            <a:extLst>
              <a:ext uri="{FF2B5EF4-FFF2-40B4-BE49-F238E27FC236}">
                <a16:creationId xmlns:a16="http://schemas.microsoft.com/office/drawing/2014/main" xmlns="" id="{6B9EA22A-9D65-43F6-9483-8C40E3F90E90}"/>
              </a:ext>
            </a:extLst>
          </p:cNvPr>
          <p:cNvSpPr txBox="1"/>
          <p:nvPr/>
        </p:nvSpPr>
        <p:spPr>
          <a:xfrm>
            <a:off x="8594122" y="23167072"/>
            <a:ext cx="3060453" cy="452432"/>
          </a:xfrm>
          <a:prstGeom prst="rect">
            <a:avLst/>
          </a:prstGeom>
          <a:noFill/>
        </p:spPr>
        <p:txBody>
          <a:bodyPr wrap="none" rtlCol="0">
            <a:spAutoFit/>
          </a:bodyPr>
          <a:lstStyle>
            <a:defPPr>
              <a:defRPr lang="en-US"/>
            </a:defPPr>
            <a:lvl1pPr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1pPr>
            <a:lvl2pPr marL="4572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2pPr>
            <a:lvl3pPr marL="9144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3pPr>
            <a:lvl4pPr marL="13716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4pPr>
            <a:lvl5pPr marL="18288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buNone/>
            </a:pPr>
            <a:r>
              <a:rPr lang="en-US" b="1" dirty="0"/>
              <a:t>Grafted ‘Socrates’</a:t>
            </a:r>
          </a:p>
        </p:txBody>
      </p:sp>
      <p:sp>
        <p:nvSpPr>
          <p:cNvPr id="63" name="TextBox 50">
            <a:extLst>
              <a:ext uri="{FF2B5EF4-FFF2-40B4-BE49-F238E27FC236}">
                <a16:creationId xmlns:a16="http://schemas.microsoft.com/office/drawing/2014/main" xmlns="" id="{B131A7BD-E437-4823-9290-BBBBC6C2FFA2}"/>
              </a:ext>
            </a:extLst>
          </p:cNvPr>
          <p:cNvSpPr txBox="1"/>
          <p:nvPr/>
        </p:nvSpPr>
        <p:spPr>
          <a:xfrm>
            <a:off x="12831886" y="23156949"/>
            <a:ext cx="3408432" cy="819199"/>
          </a:xfrm>
          <a:prstGeom prst="rect">
            <a:avLst/>
          </a:prstGeom>
          <a:noFill/>
        </p:spPr>
        <p:txBody>
          <a:bodyPr wrap="square" rtlCol="0">
            <a:spAutoFit/>
          </a:bodyPr>
          <a:lstStyle>
            <a:defPPr>
              <a:defRPr lang="en-US"/>
            </a:defPPr>
            <a:lvl1pPr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1pPr>
            <a:lvl2pPr marL="4572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2pPr>
            <a:lvl3pPr marL="9144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3pPr>
            <a:lvl4pPr marL="13716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4pPr>
            <a:lvl5pPr marL="18288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buNone/>
            </a:pPr>
            <a:r>
              <a:rPr lang="en-US" b="1" dirty="0"/>
              <a:t>Non-grafted ‘Socrates’</a:t>
            </a:r>
          </a:p>
        </p:txBody>
      </p:sp>
      <p:graphicFrame>
        <p:nvGraphicFramePr>
          <p:cNvPr id="65" name="Chart 64">
            <a:extLst>
              <a:ext uri="{FF2B5EF4-FFF2-40B4-BE49-F238E27FC236}">
                <a16:creationId xmlns:a16="http://schemas.microsoft.com/office/drawing/2014/main" xmlns="" id="{EC66CFBB-3DF2-4E62-95DF-D25D758DD3BA}"/>
              </a:ext>
            </a:extLst>
          </p:cNvPr>
          <p:cNvGraphicFramePr>
            <a:graphicFrameLocks/>
          </p:cNvGraphicFramePr>
          <p:nvPr>
            <p:extLst>
              <p:ext uri="{D42A27DB-BD31-4B8C-83A1-F6EECF244321}">
                <p14:modId xmlns:p14="http://schemas.microsoft.com/office/powerpoint/2010/main" val="1897615556"/>
              </p:ext>
            </p:extLst>
          </p:nvPr>
        </p:nvGraphicFramePr>
        <p:xfrm>
          <a:off x="16620579" y="16963686"/>
          <a:ext cx="5091070" cy="341425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6" name="Chart 65">
            <a:extLst>
              <a:ext uri="{FF2B5EF4-FFF2-40B4-BE49-F238E27FC236}">
                <a16:creationId xmlns:a16="http://schemas.microsoft.com/office/drawing/2014/main" xmlns="" id="{A73C3F9A-3FB0-4FC2-B35C-41E549EE3A7A}"/>
              </a:ext>
            </a:extLst>
          </p:cNvPr>
          <p:cNvGraphicFramePr>
            <a:graphicFrameLocks/>
          </p:cNvGraphicFramePr>
          <p:nvPr>
            <p:extLst>
              <p:ext uri="{D42A27DB-BD31-4B8C-83A1-F6EECF244321}">
                <p14:modId xmlns:p14="http://schemas.microsoft.com/office/powerpoint/2010/main" val="1941030264"/>
              </p:ext>
            </p:extLst>
          </p:nvPr>
        </p:nvGraphicFramePr>
        <p:xfrm>
          <a:off x="26609293" y="17124754"/>
          <a:ext cx="4995848" cy="344250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7" name="Chart 66">
            <a:extLst>
              <a:ext uri="{FF2B5EF4-FFF2-40B4-BE49-F238E27FC236}">
                <a16:creationId xmlns:a16="http://schemas.microsoft.com/office/drawing/2014/main" xmlns="" id="{47AFE105-6074-4050-A7A3-EDDC1A6FBA15}"/>
              </a:ext>
            </a:extLst>
          </p:cNvPr>
          <p:cNvGraphicFramePr>
            <a:graphicFrameLocks/>
          </p:cNvGraphicFramePr>
          <p:nvPr>
            <p:extLst>
              <p:ext uri="{D42A27DB-BD31-4B8C-83A1-F6EECF244321}">
                <p14:modId xmlns:p14="http://schemas.microsoft.com/office/powerpoint/2010/main" val="2424206872"/>
              </p:ext>
            </p:extLst>
          </p:nvPr>
        </p:nvGraphicFramePr>
        <p:xfrm>
          <a:off x="21540912" y="16992386"/>
          <a:ext cx="5101407" cy="342485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8" name="Chart 67">
            <a:extLst>
              <a:ext uri="{FF2B5EF4-FFF2-40B4-BE49-F238E27FC236}">
                <a16:creationId xmlns:a16="http://schemas.microsoft.com/office/drawing/2014/main" xmlns="" id="{63FCD37C-EC16-4392-93CE-D0A2A4F57E31}"/>
              </a:ext>
            </a:extLst>
          </p:cNvPr>
          <p:cNvGraphicFramePr>
            <a:graphicFrameLocks/>
          </p:cNvGraphicFramePr>
          <p:nvPr>
            <p:extLst>
              <p:ext uri="{D42A27DB-BD31-4B8C-83A1-F6EECF244321}">
                <p14:modId xmlns:p14="http://schemas.microsoft.com/office/powerpoint/2010/main" val="1997173697"/>
              </p:ext>
            </p:extLst>
          </p:nvPr>
        </p:nvGraphicFramePr>
        <p:xfrm>
          <a:off x="16620579" y="20403480"/>
          <a:ext cx="5100244" cy="337171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9" name="Chart 68">
            <a:extLst>
              <a:ext uri="{FF2B5EF4-FFF2-40B4-BE49-F238E27FC236}">
                <a16:creationId xmlns:a16="http://schemas.microsoft.com/office/drawing/2014/main" xmlns="" id="{279602E6-6181-4313-B3A3-A033B9E40E8F}"/>
              </a:ext>
            </a:extLst>
          </p:cNvPr>
          <p:cNvGraphicFramePr>
            <a:graphicFrameLocks/>
          </p:cNvGraphicFramePr>
          <p:nvPr>
            <p:extLst>
              <p:ext uri="{D42A27DB-BD31-4B8C-83A1-F6EECF244321}">
                <p14:modId xmlns:p14="http://schemas.microsoft.com/office/powerpoint/2010/main" val="2876414632"/>
              </p:ext>
            </p:extLst>
          </p:nvPr>
        </p:nvGraphicFramePr>
        <p:xfrm>
          <a:off x="26609293" y="20603183"/>
          <a:ext cx="5051090" cy="328183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0" name="Chart 69">
            <a:extLst>
              <a:ext uri="{FF2B5EF4-FFF2-40B4-BE49-F238E27FC236}">
                <a16:creationId xmlns:a16="http://schemas.microsoft.com/office/drawing/2014/main" xmlns="" id="{05E44082-FAA4-4A04-A173-C1729E86CD6B}"/>
              </a:ext>
            </a:extLst>
          </p:cNvPr>
          <p:cNvGraphicFramePr>
            <a:graphicFrameLocks/>
          </p:cNvGraphicFramePr>
          <p:nvPr>
            <p:extLst>
              <p:ext uri="{D42A27DB-BD31-4B8C-83A1-F6EECF244321}">
                <p14:modId xmlns:p14="http://schemas.microsoft.com/office/powerpoint/2010/main" val="3607692388"/>
              </p:ext>
            </p:extLst>
          </p:nvPr>
        </p:nvGraphicFramePr>
        <p:xfrm>
          <a:off x="21540913" y="20460160"/>
          <a:ext cx="5091069" cy="3815286"/>
        </p:xfrm>
        <a:graphic>
          <a:graphicData uri="http://schemas.openxmlformats.org/drawingml/2006/chart">
            <c:chart xmlns:c="http://schemas.openxmlformats.org/drawingml/2006/chart" xmlns:r="http://schemas.openxmlformats.org/officeDocument/2006/relationships" r:id="rId14"/>
          </a:graphicData>
        </a:graphic>
      </p:graphicFrame>
      <p:sp>
        <p:nvSpPr>
          <p:cNvPr id="71" name="TextBox 6">
            <a:extLst>
              <a:ext uri="{FF2B5EF4-FFF2-40B4-BE49-F238E27FC236}">
                <a16:creationId xmlns:a16="http://schemas.microsoft.com/office/drawing/2014/main" xmlns="" id="{C3868115-E4CF-47EB-8683-15D2C2442E85}"/>
              </a:ext>
            </a:extLst>
          </p:cNvPr>
          <p:cNvSpPr txBox="1"/>
          <p:nvPr/>
        </p:nvSpPr>
        <p:spPr>
          <a:xfrm>
            <a:off x="16660559" y="16912388"/>
            <a:ext cx="870751" cy="424732"/>
          </a:xfrm>
          <a:prstGeom prst="rect">
            <a:avLst/>
          </a:prstGeom>
          <a:noFill/>
        </p:spPr>
        <p:txBody>
          <a:bodyPr wrap="none" rtlCol="0">
            <a:spAutoFit/>
          </a:bodyPr>
          <a:lstStyle>
            <a:defPPr>
              <a:defRPr lang="en-US"/>
            </a:defPPr>
            <a:lvl1pPr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1pPr>
            <a:lvl2pPr marL="4572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2pPr>
            <a:lvl3pPr marL="9144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3pPr>
            <a:lvl4pPr marL="13716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4pPr>
            <a:lvl5pPr marL="18288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buNone/>
            </a:pPr>
            <a:r>
              <a:rPr lang="en-US" sz="2400" b="1" dirty="0"/>
              <a:t>2016</a:t>
            </a:r>
          </a:p>
        </p:txBody>
      </p:sp>
      <p:sp>
        <p:nvSpPr>
          <p:cNvPr id="73" name="TextBox 7">
            <a:extLst>
              <a:ext uri="{FF2B5EF4-FFF2-40B4-BE49-F238E27FC236}">
                <a16:creationId xmlns:a16="http://schemas.microsoft.com/office/drawing/2014/main" xmlns="" id="{31E91D20-21B0-468C-9729-346EC73CCC65}"/>
              </a:ext>
            </a:extLst>
          </p:cNvPr>
          <p:cNvSpPr txBox="1"/>
          <p:nvPr/>
        </p:nvSpPr>
        <p:spPr>
          <a:xfrm rot="16200000">
            <a:off x="15956646" y="18395662"/>
            <a:ext cx="1011815" cy="369332"/>
          </a:xfrm>
          <a:prstGeom prst="rect">
            <a:avLst/>
          </a:prstGeom>
          <a:noFill/>
        </p:spPr>
        <p:txBody>
          <a:bodyPr wrap="none" rtlCol="0">
            <a:spAutoFit/>
          </a:bodyPr>
          <a:lstStyle>
            <a:defPPr>
              <a:defRPr lang="en-US"/>
            </a:defPPr>
            <a:lvl1pPr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1pPr>
            <a:lvl2pPr marL="4572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2pPr>
            <a:lvl3pPr marL="9144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3pPr>
            <a:lvl4pPr marL="13716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4pPr>
            <a:lvl5pPr marL="18288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buNone/>
            </a:pPr>
            <a:r>
              <a:rPr lang="en-US" sz="2000" dirty="0" err="1"/>
              <a:t>lb</a:t>
            </a:r>
            <a:r>
              <a:rPr lang="en-US" sz="2000" dirty="0"/>
              <a:t>/plant</a:t>
            </a:r>
          </a:p>
        </p:txBody>
      </p:sp>
      <p:sp>
        <p:nvSpPr>
          <p:cNvPr id="76" name="TextBox 6">
            <a:extLst>
              <a:ext uri="{FF2B5EF4-FFF2-40B4-BE49-F238E27FC236}">
                <a16:creationId xmlns:a16="http://schemas.microsoft.com/office/drawing/2014/main" xmlns="" id="{7746D351-DFFB-40DB-926A-D49BF3F54E02}"/>
              </a:ext>
            </a:extLst>
          </p:cNvPr>
          <p:cNvSpPr txBox="1"/>
          <p:nvPr/>
        </p:nvSpPr>
        <p:spPr>
          <a:xfrm>
            <a:off x="16643268" y="20460160"/>
            <a:ext cx="870751" cy="424732"/>
          </a:xfrm>
          <a:prstGeom prst="rect">
            <a:avLst/>
          </a:prstGeom>
          <a:noFill/>
        </p:spPr>
        <p:txBody>
          <a:bodyPr wrap="none" rtlCol="0">
            <a:spAutoFit/>
          </a:bodyPr>
          <a:lstStyle>
            <a:defPPr>
              <a:defRPr lang="en-US"/>
            </a:defPPr>
            <a:lvl1pPr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1pPr>
            <a:lvl2pPr marL="4572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2pPr>
            <a:lvl3pPr marL="9144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3pPr>
            <a:lvl4pPr marL="13716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4pPr>
            <a:lvl5pPr marL="18288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buNone/>
            </a:pPr>
            <a:r>
              <a:rPr lang="en-US" sz="2400" b="1" dirty="0"/>
              <a:t>2017</a:t>
            </a:r>
          </a:p>
        </p:txBody>
      </p:sp>
      <p:sp>
        <p:nvSpPr>
          <p:cNvPr id="77" name="TextBox 7">
            <a:extLst>
              <a:ext uri="{FF2B5EF4-FFF2-40B4-BE49-F238E27FC236}">
                <a16:creationId xmlns:a16="http://schemas.microsoft.com/office/drawing/2014/main" xmlns="" id="{F9902C5B-4DE1-4000-AE12-683024F5CDBC}"/>
              </a:ext>
            </a:extLst>
          </p:cNvPr>
          <p:cNvSpPr txBox="1"/>
          <p:nvPr/>
        </p:nvSpPr>
        <p:spPr>
          <a:xfrm rot="16200000">
            <a:off x="15975886" y="21852324"/>
            <a:ext cx="1011815" cy="369332"/>
          </a:xfrm>
          <a:prstGeom prst="rect">
            <a:avLst/>
          </a:prstGeom>
          <a:noFill/>
        </p:spPr>
        <p:txBody>
          <a:bodyPr wrap="none" rtlCol="0">
            <a:spAutoFit/>
          </a:bodyPr>
          <a:lstStyle>
            <a:defPPr>
              <a:defRPr lang="en-US"/>
            </a:defPPr>
            <a:lvl1pPr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1pPr>
            <a:lvl2pPr marL="4572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2pPr>
            <a:lvl3pPr marL="9144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3pPr>
            <a:lvl4pPr marL="13716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4pPr>
            <a:lvl5pPr marL="1828800" algn="l" rtl="0" fontAlgn="base">
              <a:lnSpc>
                <a:spcPct val="90000"/>
              </a:lnSpc>
              <a:spcBef>
                <a:spcPct val="20000"/>
              </a:spcBef>
              <a:spcAft>
                <a:spcPct val="0"/>
              </a:spcAft>
              <a:buChar char="•"/>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buNone/>
            </a:pPr>
            <a:r>
              <a:rPr lang="en-US" sz="2000" dirty="0" err="1"/>
              <a:t>lb</a:t>
            </a:r>
            <a:r>
              <a:rPr lang="en-US" sz="2000" dirty="0"/>
              <a:t>/plant</a:t>
            </a:r>
          </a:p>
        </p:txBody>
      </p:sp>
      <p:sp>
        <p:nvSpPr>
          <p:cNvPr id="16" name="TextBox 15">
            <a:extLst>
              <a:ext uri="{FF2B5EF4-FFF2-40B4-BE49-F238E27FC236}">
                <a16:creationId xmlns:a16="http://schemas.microsoft.com/office/drawing/2014/main" xmlns="" id="{703F85D6-C20D-4D2D-99C9-5CB269A4D674}"/>
              </a:ext>
            </a:extLst>
          </p:cNvPr>
          <p:cNvSpPr txBox="1"/>
          <p:nvPr/>
        </p:nvSpPr>
        <p:spPr>
          <a:xfrm>
            <a:off x="8717608" y="15744757"/>
            <a:ext cx="17547111" cy="769441"/>
          </a:xfrm>
          <a:prstGeom prst="rect">
            <a:avLst/>
          </a:prstGeom>
          <a:noFill/>
        </p:spPr>
        <p:txBody>
          <a:bodyPr wrap="none" rtlCol="0">
            <a:spAutoFit/>
          </a:bodyPr>
          <a:lstStyle/>
          <a:p>
            <a:r>
              <a:rPr lang="en-US" altLang="zh-CN" sz="4400" b="1" dirty="0">
                <a:latin typeface="Gill Sans MT" panose="020B0502020104020203" pitchFamily="34" charset="0"/>
              </a:rPr>
              <a:t>1. Evaluate effects of grafting on cucumber yield and plant growth </a:t>
            </a:r>
            <a:endParaRPr lang="zh-CN" altLang="en-US" sz="4400" b="1" dirty="0">
              <a:latin typeface="Gill Sans MT" panose="020B0502020104020203" pitchFamily="34" charset="0"/>
            </a:endParaRPr>
          </a:p>
        </p:txBody>
      </p:sp>
      <p:sp>
        <p:nvSpPr>
          <p:cNvPr id="78" name="TextBox 77">
            <a:extLst>
              <a:ext uri="{FF2B5EF4-FFF2-40B4-BE49-F238E27FC236}">
                <a16:creationId xmlns:a16="http://schemas.microsoft.com/office/drawing/2014/main" xmlns="" id="{B7076BB7-5E8B-40EE-8F8A-DF197D2E68C8}"/>
              </a:ext>
            </a:extLst>
          </p:cNvPr>
          <p:cNvSpPr txBox="1"/>
          <p:nvPr/>
        </p:nvSpPr>
        <p:spPr>
          <a:xfrm>
            <a:off x="1487148" y="28026917"/>
            <a:ext cx="6679649" cy="769441"/>
          </a:xfrm>
          <a:prstGeom prst="rect">
            <a:avLst/>
          </a:prstGeom>
          <a:noFill/>
        </p:spPr>
        <p:txBody>
          <a:bodyPr wrap="none" rtlCol="0">
            <a:spAutoFit/>
          </a:bodyPr>
          <a:lstStyle/>
          <a:p>
            <a:r>
              <a:rPr lang="en-US" altLang="zh-CN" sz="4400" b="1" dirty="0">
                <a:latin typeface="Gill Sans MT" panose="020B0502020104020203" pitchFamily="34" charset="0"/>
              </a:rPr>
              <a:t>2. </a:t>
            </a:r>
            <a:r>
              <a:rPr lang="en-US" altLang="zh-CN" sz="4400" b="1" dirty="0" smtClean="0">
                <a:latin typeface="Gill Sans MT" panose="020B0502020104020203" pitchFamily="34" charset="0"/>
              </a:rPr>
              <a:t>Rootstock comparison</a:t>
            </a:r>
            <a:endParaRPr lang="zh-CN" altLang="en-US" sz="4400" b="1" dirty="0">
              <a:latin typeface="Gill Sans MT" panose="020B0502020104020203" pitchFamily="34" charset="0"/>
            </a:endParaRPr>
          </a:p>
        </p:txBody>
      </p:sp>
      <p:sp>
        <p:nvSpPr>
          <p:cNvPr id="17" name="Rectangle 16">
            <a:extLst>
              <a:ext uri="{FF2B5EF4-FFF2-40B4-BE49-F238E27FC236}">
                <a16:creationId xmlns:a16="http://schemas.microsoft.com/office/drawing/2014/main" xmlns="" id="{875C4AD2-788E-4DFB-A2F9-25A6D101CAB7}"/>
              </a:ext>
            </a:extLst>
          </p:cNvPr>
          <p:cNvSpPr/>
          <p:nvPr/>
        </p:nvSpPr>
        <p:spPr>
          <a:xfrm>
            <a:off x="16873985" y="28746095"/>
            <a:ext cx="9735308" cy="3539431"/>
          </a:xfrm>
          <a:prstGeom prst="rect">
            <a:avLst/>
          </a:prstGeom>
        </p:spPr>
        <p:txBody>
          <a:bodyPr wrap="square">
            <a:spAutoFit/>
          </a:bodyPr>
          <a:lstStyle/>
          <a:p>
            <a:r>
              <a:rPr lang="en-US" altLang="zh-CN" sz="2800" dirty="0">
                <a:latin typeface="Georgia"/>
                <a:cs typeface="Georgia"/>
              </a:rPr>
              <a:t>Our preliminary experiment indicated that </a:t>
            </a:r>
            <a:r>
              <a:rPr lang="en-US" altLang="zh-CN" sz="2800" i="1" dirty="0">
                <a:latin typeface="Georgia"/>
                <a:cs typeface="Georgia"/>
              </a:rPr>
              <a:t>C. moschata </a:t>
            </a:r>
            <a:r>
              <a:rPr lang="en-US" altLang="zh-CN" sz="2800" dirty="0">
                <a:latin typeface="Georgia"/>
                <a:cs typeface="Georgia"/>
              </a:rPr>
              <a:t>rootstock may affect exterior appearance of some seedless cucumber varieties. We will evaluate the effects of the rootstock on cucumber quality through consumer sensory and instrumental measurements. Purpose of the </a:t>
            </a:r>
            <a:r>
              <a:rPr lang="en-US" altLang="zh-CN" sz="2800" dirty="0" smtClean="0">
                <a:latin typeface="Georgia"/>
                <a:cs typeface="Georgia"/>
              </a:rPr>
              <a:t>evaluation </a:t>
            </a:r>
            <a:r>
              <a:rPr lang="en-US" altLang="zh-CN" sz="2800" dirty="0">
                <a:latin typeface="Georgia"/>
                <a:cs typeface="Georgia"/>
              </a:rPr>
              <a:t>is to understand how </a:t>
            </a:r>
            <a:r>
              <a:rPr lang="en-US" altLang="zh-CN" sz="2800" i="1" dirty="0">
                <a:latin typeface="Georgia"/>
                <a:cs typeface="Georgia"/>
              </a:rPr>
              <a:t>C. moschata </a:t>
            </a:r>
            <a:r>
              <a:rPr lang="en-US" altLang="zh-CN" sz="2800" dirty="0">
                <a:latin typeface="Georgia"/>
                <a:cs typeface="Georgia"/>
              </a:rPr>
              <a:t>rootstock affect cucumber quality, and whether it affects consumers’ preference of grafted cucumbers. </a:t>
            </a:r>
          </a:p>
        </p:txBody>
      </p:sp>
      <p:graphicFrame>
        <p:nvGraphicFramePr>
          <p:cNvPr id="18" name="Table 17">
            <a:extLst>
              <a:ext uri="{FF2B5EF4-FFF2-40B4-BE49-F238E27FC236}">
                <a16:creationId xmlns:a16="http://schemas.microsoft.com/office/drawing/2014/main" xmlns="" id="{4E4DE177-3FC8-4ECE-9669-7443B1AE1E3F}"/>
              </a:ext>
            </a:extLst>
          </p:cNvPr>
          <p:cNvGraphicFramePr>
            <a:graphicFrameLocks noGrp="1"/>
          </p:cNvGraphicFramePr>
          <p:nvPr>
            <p:extLst>
              <p:ext uri="{D42A27DB-BD31-4B8C-83A1-F6EECF244321}">
                <p14:modId xmlns:p14="http://schemas.microsoft.com/office/powerpoint/2010/main" val="1198070111"/>
              </p:ext>
            </p:extLst>
          </p:nvPr>
        </p:nvGraphicFramePr>
        <p:xfrm>
          <a:off x="8863510" y="28358044"/>
          <a:ext cx="7310727" cy="3196132"/>
        </p:xfrm>
        <a:graphic>
          <a:graphicData uri="http://schemas.openxmlformats.org/drawingml/2006/table">
            <a:tbl>
              <a:tblPr firstRow="1" firstCol="1" bandRow="1">
                <a:tableStyleId>{5C22544A-7EE6-4342-B048-85BDC9FD1C3A}</a:tableStyleId>
              </a:tblPr>
              <a:tblGrid>
                <a:gridCol w="2009029">
                  <a:extLst>
                    <a:ext uri="{9D8B030D-6E8A-4147-A177-3AD203B41FA5}">
                      <a16:colId xmlns:a16="http://schemas.microsoft.com/office/drawing/2014/main" xmlns="" val="779237440"/>
                    </a:ext>
                  </a:extLst>
                </a:gridCol>
                <a:gridCol w="3106057">
                  <a:extLst>
                    <a:ext uri="{9D8B030D-6E8A-4147-A177-3AD203B41FA5}">
                      <a16:colId xmlns:a16="http://schemas.microsoft.com/office/drawing/2014/main" xmlns="" val="3172832982"/>
                    </a:ext>
                  </a:extLst>
                </a:gridCol>
                <a:gridCol w="2195641">
                  <a:extLst>
                    <a:ext uri="{9D8B030D-6E8A-4147-A177-3AD203B41FA5}">
                      <a16:colId xmlns:a16="http://schemas.microsoft.com/office/drawing/2014/main" xmlns="" val="3324830291"/>
                    </a:ext>
                  </a:extLst>
                </a:gridCol>
              </a:tblGrid>
              <a:tr h="366714">
                <a:tc>
                  <a:txBody>
                    <a:bodyPr/>
                    <a:lstStyle/>
                    <a:p>
                      <a:pPr>
                        <a:lnSpc>
                          <a:spcPct val="107000"/>
                        </a:lnSpc>
                        <a:spcAft>
                          <a:spcPts val="0"/>
                        </a:spcAft>
                      </a:pPr>
                      <a:r>
                        <a:rPr lang="en-US" sz="2800" dirty="0">
                          <a:solidFill>
                            <a:schemeClr val="tx1"/>
                          </a:solidFill>
                          <a:effectLst/>
                        </a:rPr>
                        <a:t>Variety </a:t>
                      </a:r>
                      <a:endParaRPr lang="zh-CN" sz="2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altLang="zh-CN" sz="2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Rootstock type</a:t>
                      </a:r>
                      <a:endParaRPr lang="zh-CN" sz="2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800" dirty="0">
                          <a:solidFill>
                            <a:schemeClr val="tx1"/>
                          </a:solidFill>
                          <a:effectLst/>
                        </a:rPr>
                        <a:t>Company</a:t>
                      </a:r>
                      <a:endParaRPr lang="zh-CN" sz="2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810961402"/>
                  </a:ext>
                </a:extLst>
              </a:tr>
              <a:tr h="328927">
                <a:tc>
                  <a:txBody>
                    <a:bodyPr/>
                    <a:lstStyle/>
                    <a:p>
                      <a:pPr>
                        <a:lnSpc>
                          <a:spcPct val="107000"/>
                        </a:lnSpc>
                        <a:spcAft>
                          <a:spcPts val="0"/>
                        </a:spcAft>
                      </a:pPr>
                      <a:r>
                        <a:rPr lang="en-US" sz="2400" dirty="0">
                          <a:effectLst/>
                        </a:rPr>
                        <a:t>RS 3535 </a:t>
                      </a:r>
                      <a:endParaRPr lang="zh-CN"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400" i="1" dirty="0">
                          <a:effectLst/>
                        </a:rPr>
                        <a:t>Cucurbita moschata</a:t>
                      </a:r>
                      <a:endParaRPr lang="zh-CN" sz="2400" i="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rPr>
                        <a:t>Argenta</a:t>
                      </a:r>
                      <a:r>
                        <a:rPr lang="en-US" sz="2400" dirty="0">
                          <a:effectLst/>
                        </a:rPr>
                        <a:t> Seeds</a:t>
                      </a:r>
                      <a:endParaRPr lang="zh-CN"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958804756"/>
                  </a:ext>
                </a:extLst>
              </a:tr>
              <a:tr h="328927">
                <a:tc>
                  <a:txBody>
                    <a:bodyPr/>
                    <a:lstStyle/>
                    <a:p>
                      <a:pPr>
                        <a:lnSpc>
                          <a:spcPct val="107000"/>
                        </a:lnSpc>
                        <a:spcAft>
                          <a:spcPts val="0"/>
                        </a:spcAft>
                      </a:pPr>
                      <a:r>
                        <a:rPr lang="en-US" sz="2400" dirty="0">
                          <a:effectLst/>
                        </a:rPr>
                        <a:t>Titan </a:t>
                      </a:r>
                      <a:endParaRPr lang="zh-CN"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400" i="1" dirty="0">
                          <a:effectLst/>
                        </a:rPr>
                        <a:t>Cucurbita </a:t>
                      </a:r>
                      <a:r>
                        <a:rPr lang="en-US" sz="2400" i="1" dirty="0" err="1">
                          <a:effectLst/>
                        </a:rPr>
                        <a:t>moschata</a:t>
                      </a:r>
                      <a:endParaRPr lang="zh-CN" altLang="en-US" sz="2400" i="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rPr>
                        <a:t>Takii</a:t>
                      </a:r>
                      <a:r>
                        <a:rPr lang="en-US" sz="2400" dirty="0">
                          <a:effectLst/>
                        </a:rPr>
                        <a:t> Seed</a:t>
                      </a:r>
                      <a:endParaRPr lang="zh-CN"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714451535"/>
                  </a:ext>
                </a:extLst>
              </a:tr>
              <a:tr h="328927">
                <a:tc>
                  <a:txBody>
                    <a:bodyPr/>
                    <a:lstStyle/>
                    <a:p>
                      <a:pPr>
                        <a:lnSpc>
                          <a:spcPct val="107000"/>
                        </a:lnSpc>
                        <a:spcAft>
                          <a:spcPts val="0"/>
                        </a:spcAft>
                      </a:pPr>
                      <a:r>
                        <a:rPr lang="en-US" sz="2400" dirty="0">
                          <a:effectLst/>
                        </a:rPr>
                        <a:t>Marvel</a:t>
                      </a:r>
                      <a:endParaRPr lang="zh-CN"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400" i="1" dirty="0">
                          <a:effectLst/>
                        </a:rPr>
                        <a:t>Cucurbita </a:t>
                      </a:r>
                      <a:r>
                        <a:rPr lang="en-US" sz="2400" i="1" dirty="0" err="1">
                          <a:effectLst/>
                        </a:rPr>
                        <a:t>moschata</a:t>
                      </a:r>
                      <a:endParaRPr lang="zh-CN" altLang="en-US" sz="2400" i="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rPr>
                        <a:t>Takii</a:t>
                      </a:r>
                      <a:r>
                        <a:rPr lang="en-US" sz="2400" dirty="0">
                          <a:effectLst/>
                        </a:rPr>
                        <a:t> Seed</a:t>
                      </a:r>
                      <a:endParaRPr lang="zh-CN"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896248225"/>
                  </a:ext>
                </a:extLst>
              </a:tr>
              <a:tr h="328927">
                <a:tc>
                  <a:txBody>
                    <a:bodyPr/>
                    <a:lstStyle/>
                    <a:p>
                      <a:pPr>
                        <a:lnSpc>
                          <a:spcPct val="107000"/>
                        </a:lnSpc>
                        <a:spcAft>
                          <a:spcPts val="0"/>
                        </a:spcAft>
                      </a:pPr>
                      <a:r>
                        <a:rPr lang="en-US" sz="2400" dirty="0">
                          <a:effectLst/>
                        </a:rPr>
                        <a:t>64-063</a:t>
                      </a:r>
                      <a:endParaRPr lang="zh-CN"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400" i="1" dirty="0">
                          <a:effectLst/>
                        </a:rPr>
                        <a:t>Cucurbita moschata</a:t>
                      </a:r>
                      <a:endParaRPr lang="zh-CN" sz="2400" i="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rPr>
                        <a:t>RIJK ZWAAN</a:t>
                      </a:r>
                      <a:endParaRPr lang="zh-CN"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314475791"/>
                  </a:ext>
                </a:extLst>
              </a:tr>
              <a:tr h="328927">
                <a:tc>
                  <a:txBody>
                    <a:bodyPr/>
                    <a:lstStyle/>
                    <a:p>
                      <a:pPr>
                        <a:lnSpc>
                          <a:spcPct val="107000"/>
                        </a:lnSpc>
                        <a:spcAft>
                          <a:spcPts val="0"/>
                        </a:spcAft>
                      </a:pPr>
                      <a:r>
                        <a:rPr lang="en-US" sz="2400" dirty="0">
                          <a:effectLst/>
                        </a:rPr>
                        <a:t>Cobalt</a:t>
                      </a:r>
                      <a:endParaRPr lang="zh-CN"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400" i="1" dirty="0">
                          <a:effectLst/>
                        </a:rPr>
                        <a:t>Cucurbita maxima </a:t>
                      </a:r>
                      <a:endParaRPr lang="zh-CN" sz="2400" i="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rPr>
                        <a:t>RIJK ZWAAN</a:t>
                      </a:r>
                      <a:endParaRPr lang="zh-CN"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563058374"/>
                  </a:ext>
                </a:extLst>
              </a:tr>
              <a:tr h="328927">
                <a:tc>
                  <a:txBody>
                    <a:bodyPr/>
                    <a:lstStyle/>
                    <a:p>
                      <a:pPr>
                        <a:lnSpc>
                          <a:spcPct val="107000"/>
                        </a:lnSpc>
                        <a:spcAft>
                          <a:spcPts val="0"/>
                        </a:spcAft>
                      </a:pPr>
                      <a:r>
                        <a:rPr lang="en-US" sz="2400" dirty="0" err="1">
                          <a:effectLst/>
                        </a:rPr>
                        <a:t>Affyne</a:t>
                      </a:r>
                      <a:endParaRPr lang="zh-CN"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400" i="1" dirty="0">
                          <a:effectLst/>
                        </a:rPr>
                        <a:t>Cucumis sativus </a:t>
                      </a:r>
                      <a:endParaRPr lang="zh-CN" sz="2400" i="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rPr>
                        <a:t>RIJK ZWAAN</a:t>
                      </a:r>
                      <a:endParaRPr lang="zh-CN"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530192375"/>
                  </a:ext>
                </a:extLst>
              </a:tr>
              <a:tr h="328927">
                <a:tc>
                  <a:txBody>
                    <a:bodyPr/>
                    <a:lstStyle/>
                    <a:p>
                      <a:pPr>
                        <a:lnSpc>
                          <a:spcPct val="107000"/>
                        </a:lnSpc>
                        <a:spcAft>
                          <a:spcPts val="0"/>
                        </a:spcAft>
                      </a:pPr>
                      <a:r>
                        <a:rPr lang="en-US" altLang="zh-CN" sz="2400" dirty="0" err="1">
                          <a:effectLst/>
                          <a:latin typeface="Calibri" panose="020F0502020204030204" pitchFamily="34" charset="0"/>
                          <a:ea typeface="SimSun" panose="02010600030101010101" pitchFamily="2" charset="-122"/>
                          <a:cs typeface="Times New Roman" panose="02020603050405020304" pitchFamily="18" charset="0"/>
                        </a:rPr>
                        <a:t>Figleaf</a:t>
                      </a:r>
                      <a:r>
                        <a:rPr lang="en-US" altLang="zh-CN" sz="2400" dirty="0">
                          <a:effectLst/>
                          <a:latin typeface="Calibri" panose="020F0502020204030204" pitchFamily="34" charset="0"/>
                          <a:ea typeface="SimSun" panose="02010600030101010101" pitchFamily="2" charset="-122"/>
                          <a:cs typeface="Times New Roman" panose="02020603050405020304" pitchFamily="18" charset="0"/>
                        </a:rPr>
                        <a:t> gourd</a:t>
                      </a:r>
                      <a:endParaRPr lang="zh-CN"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altLang="zh-CN" sz="2400" i="1" dirty="0">
                          <a:effectLst/>
                          <a:latin typeface="Calibri" panose="020F0502020204030204" pitchFamily="34" charset="0"/>
                          <a:ea typeface="SimSun" panose="02010600030101010101" pitchFamily="2" charset="-122"/>
                          <a:cs typeface="Times New Roman" panose="02020603050405020304" pitchFamily="18" charset="0"/>
                        </a:rPr>
                        <a:t>Cucurbita </a:t>
                      </a:r>
                      <a:r>
                        <a:rPr lang="en-US" altLang="zh-CN" sz="2400" i="1" dirty="0" err="1">
                          <a:effectLst/>
                          <a:latin typeface="Calibri" panose="020F0502020204030204" pitchFamily="34" charset="0"/>
                          <a:ea typeface="SimSun" panose="02010600030101010101" pitchFamily="2" charset="-122"/>
                          <a:cs typeface="Times New Roman" panose="02020603050405020304" pitchFamily="18" charset="0"/>
                        </a:rPr>
                        <a:t>ficifolia</a:t>
                      </a:r>
                      <a:endParaRPr lang="zh-CN" sz="2400" i="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altLang="zh-CN" sz="2400" dirty="0">
                          <a:effectLst/>
                          <a:latin typeface="Calibri" panose="020F0502020204030204" pitchFamily="34" charset="0"/>
                          <a:ea typeface="SimSun" panose="02010600030101010101" pitchFamily="2" charset="-122"/>
                          <a:cs typeface="Times New Roman" panose="02020603050405020304" pitchFamily="18" charset="0"/>
                        </a:rPr>
                        <a:t>Known-You</a:t>
                      </a:r>
                      <a:endParaRPr lang="zh-CN"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527404771"/>
                  </a:ext>
                </a:extLst>
              </a:tr>
            </a:tbl>
          </a:graphicData>
        </a:graphic>
      </p:graphicFrame>
      <p:sp>
        <p:nvSpPr>
          <p:cNvPr id="19" name="Rectangle 18">
            <a:extLst>
              <a:ext uri="{FF2B5EF4-FFF2-40B4-BE49-F238E27FC236}">
                <a16:creationId xmlns:a16="http://schemas.microsoft.com/office/drawing/2014/main" xmlns="" id="{F2385F45-3557-4465-86CB-186B4492FFC7}"/>
              </a:ext>
            </a:extLst>
          </p:cNvPr>
          <p:cNvSpPr/>
          <p:nvPr/>
        </p:nvSpPr>
        <p:spPr>
          <a:xfrm>
            <a:off x="16783410" y="28018888"/>
            <a:ext cx="14335688" cy="707886"/>
          </a:xfrm>
          <a:prstGeom prst="rect">
            <a:avLst/>
          </a:prstGeom>
        </p:spPr>
        <p:txBody>
          <a:bodyPr wrap="square">
            <a:spAutoFit/>
          </a:bodyPr>
          <a:lstStyle/>
          <a:p>
            <a:r>
              <a:rPr lang="en-US" altLang="zh-CN" sz="4000" b="1" dirty="0">
                <a:latin typeface="Gill Sans MT" panose="020B0502020104020203" pitchFamily="34" charset="0"/>
              </a:rPr>
              <a:t>3. Understand effects of grafting on cucumber fruit quality </a:t>
            </a:r>
          </a:p>
        </p:txBody>
      </p:sp>
      <p:sp>
        <p:nvSpPr>
          <p:cNvPr id="24" name="Rectangle: Rounded Corners 23">
            <a:extLst>
              <a:ext uri="{FF2B5EF4-FFF2-40B4-BE49-F238E27FC236}">
                <a16:creationId xmlns:a16="http://schemas.microsoft.com/office/drawing/2014/main" xmlns="" id="{801C8D74-DFAB-4731-8119-16924FD4535A}"/>
              </a:ext>
            </a:extLst>
          </p:cNvPr>
          <p:cNvSpPr/>
          <p:nvPr/>
        </p:nvSpPr>
        <p:spPr>
          <a:xfrm>
            <a:off x="1170282" y="15744756"/>
            <a:ext cx="30490101" cy="1184325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Rectangle: Rounded Corners 26">
            <a:extLst>
              <a:ext uri="{FF2B5EF4-FFF2-40B4-BE49-F238E27FC236}">
                <a16:creationId xmlns:a16="http://schemas.microsoft.com/office/drawing/2014/main" xmlns="" id="{0F6C87D3-7B28-411B-A80C-1F7B27E445A5}"/>
              </a:ext>
            </a:extLst>
          </p:cNvPr>
          <p:cNvSpPr/>
          <p:nvPr/>
        </p:nvSpPr>
        <p:spPr>
          <a:xfrm>
            <a:off x="1170282" y="27921691"/>
            <a:ext cx="15239960" cy="429752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Rectangle: Rounded Corners 28">
            <a:extLst>
              <a:ext uri="{FF2B5EF4-FFF2-40B4-BE49-F238E27FC236}">
                <a16:creationId xmlns:a16="http://schemas.microsoft.com/office/drawing/2014/main" xmlns="" id="{07A18958-AEEC-4370-B38B-17F5FAAC4ACF}"/>
              </a:ext>
            </a:extLst>
          </p:cNvPr>
          <p:cNvSpPr/>
          <p:nvPr/>
        </p:nvSpPr>
        <p:spPr>
          <a:xfrm>
            <a:off x="16620579" y="27903918"/>
            <a:ext cx="15127539" cy="431529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Rounded Rectangle 34">
            <a:extLst>
              <a:ext uri="{FF2B5EF4-FFF2-40B4-BE49-F238E27FC236}">
                <a16:creationId xmlns:a16="http://schemas.microsoft.com/office/drawing/2014/main" xmlns="" id="{959CB2B8-68A9-482B-9C53-45BDE00D1345}"/>
              </a:ext>
            </a:extLst>
          </p:cNvPr>
          <p:cNvSpPr/>
          <p:nvPr/>
        </p:nvSpPr>
        <p:spPr>
          <a:xfrm>
            <a:off x="1071008" y="32441381"/>
            <a:ext cx="30534133" cy="1260537"/>
          </a:xfrm>
          <a:prstGeom prst="roundRect">
            <a:avLst/>
          </a:prstGeom>
          <a:solidFill>
            <a:srgbClr val="FFC20E"/>
          </a:solidFill>
          <a:ln w="57150">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algn="ctr"/>
            <a:r>
              <a:rPr lang="en-US" altLang="zh-CN" sz="6000" b="1" dirty="0">
                <a:solidFill>
                  <a:srgbClr val="423A24"/>
                </a:solidFill>
                <a:latin typeface="Gill Sans MT" panose="020B0502020104020203" pitchFamily="34" charset="0"/>
              </a:rPr>
              <a:t>Outreach Activities</a:t>
            </a:r>
          </a:p>
        </p:txBody>
      </p:sp>
      <p:pic>
        <p:nvPicPr>
          <p:cNvPr id="3" name="Picture 2"/>
          <p:cNvPicPr>
            <a:picLocks noChangeAspect="1"/>
          </p:cNvPicPr>
          <p:nvPr/>
        </p:nvPicPr>
        <p:blipFill>
          <a:blip r:embed="rId15"/>
          <a:stretch>
            <a:fillRect/>
          </a:stretch>
        </p:blipFill>
        <p:spPr>
          <a:xfrm>
            <a:off x="23655036" y="24293104"/>
            <a:ext cx="2413754" cy="3109794"/>
          </a:xfrm>
          <a:prstGeom prst="rect">
            <a:avLst/>
          </a:prstGeom>
          <a:ln>
            <a:solidFill>
              <a:schemeClr val="tx1"/>
            </a:solidFill>
          </a:ln>
        </p:spPr>
      </p:pic>
      <p:pic>
        <p:nvPicPr>
          <p:cNvPr id="7" name="Picture 6"/>
          <p:cNvPicPr>
            <a:picLocks noChangeAspect="1"/>
          </p:cNvPicPr>
          <p:nvPr/>
        </p:nvPicPr>
        <p:blipFill rotWithShape="1">
          <a:blip r:embed="rId16"/>
          <a:srcRect t="45136"/>
          <a:stretch/>
        </p:blipFill>
        <p:spPr>
          <a:xfrm>
            <a:off x="25694957" y="25720073"/>
            <a:ext cx="5134216" cy="1419947"/>
          </a:xfrm>
          <a:prstGeom prst="rect">
            <a:avLst/>
          </a:prstGeom>
          <a:ln>
            <a:solidFill>
              <a:schemeClr val="tx1"/>
            </a:solidFill>
          </a:ln>
        </p:spPr>
      </p:pic>
      <p:pic>
        <p:nvPicPr>
          <p:cNvPr id="1026" name="Picture 2" descr="Image result for purdue university"/>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489656" y="40454408"/>
            <a:ext cx="9218621" cy="300527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p:cNvPicPr>
            <a:picLocks noChangeAspect="1"/>
          </p:cNvPicPr>
          <p:nvPr/>
        </p:nvPicPr>
        <p:blipFill>
          <a:blip r:embed="rId18"/>
          <a:stretch>
            <a:fillRect/>
          </a:stretch>
        </p:blipFill>
        <p:spPr>
          <a:xfrm>
            <a:off x="1603936" y="34225300"/>
            <a:ext cx="3473788" cy="4558164"/>
          </a:xfrm>
          <a:prstGeom prst="rect">
            <a:avLst/>
          </a:prstGeom>
        </p:spPr>
      </p:pic>
      <p:sp>
        <p:nvSpPr>
          <p:cNvPr id="14" name="TextBox 13"/>
          <p:cNvSpPr txBox="1"/>
          <p:nvPr/>
        </p:nvSpPr>
        <p:spPr>
          <a:xfrm>
            <a:off x="4769490" y="33854675"/>
            <a:ext cx="6959434" cy="5078313"/>
          </a:xfrm>
          <a:prstGeom prst="rect">
            <a:avLst/>
          </a:prstGeom>
          <a:noFill/>
        </p:spPr>
        <p:txBody>
          <a:bodyPr wrap="square" rtlCol="0">
            <a:spAutoFit/>
          </a:bodyPr>
          <a:lstStyle/>
          <a:p>
            <a:r>
              <a:rPr lang="en-US" sz="4400" b="1" dirty="0">
                <a:latin typeface="Gill Sans MT" panose="020B0502020104020203" pitchFamily="34" charset="0"/>
              </a:rPr>
              <a:t>   </a:t>
            </a:r>
            <a:r>
              <a:rPr lang="en-US" sz="4400" b="1" dirty="0" smtClean="0">
                <a:latin typeface="Gill Sans MT" panose="020B0502020104020203" pitchFamily="34" charset="0"/>
              </a:rPr>
              <a:t>On</a:t>
            </a:r>
            <a:r>
              <a:rPr lang="en-US" sz="4400" b="1" dirty="0">
                <a:latin typeface="Gill Sans MT" panose="020B0502020104020203" pitchFamily="34" charset="0"/>
              </a:rPr>
              <a:t>-farm Trials </a:t>
            </a:r>
          </a:p>
          <a:p>
            <a:pPr marL="457200" indent="-457200">
              <a:buFont typeface="Arial" panose="020B0604020202020204" pitchFamily="34" charset="0"/>
              <a:buChar char="•"/>
            </a:pPr>
            <a:r>
              <a:rPr lang="en-US" sz="2800" dirty="0">
                <a:latin typeface="Georgia"/>
                <a:cs typeface="Georgia"/>
              </a:rPr>
              <a:t>On-farm trials </a:t>
            </a:r>
            <a:r>
              <a:rPr lang="en-US" sz="2800" dirty="0" smtClean="0">
                <a:latin typeface="Georgia"/>
                <a:cs typeface="Georgia"/>
              </a:rPr>
              <a:t>will be conducted </a:t>
            </a:r>
            <a:r>
              <a:rPr lang="en-US" sz="2800" dirty="0">
                <a:latin typeface="Georgia"/>
                <a:cs typeface="Georgia"/>
              </a:rPr>
              <a:t>across Indiana to evaluate the effects of grafting to extend early-season </a:t>
            </a:r>
            <a:r>
              <a:rPr lang="en-US" sz="2800" dirty="0" smtClean="0">
                <a:latin typeface="Georgia"/>
                <a:cs typeface="Georgia"/>
              </a:rPr>
              <a:t>seedless cucumber </a:t>
            </a:r>
            <a:r>
              <a:rPr lang="en-US" sz="2800" dirty="0">
                <a:latin typeface="Georgia"/>
                <a:cs typeface="Georgia"/>
              </a:rPr>
              <a:t>production in high tunnels. </a:t>
            </a:r>
          </a:p>
          <a:p>
            <a:pPr marL="457200" indent="-457200">
              <a:buFont typeface="Arial" panose="020B0604020202020204" pitchFamily="34" charset="0"/>
              <a:buChar char="•"/>
            </a:pPr>
            <a:r>
              <a:rPr lang="en-US" sz="2800" dirty="0">
                <a:latin typeface="Georgia"/>
                <a:cs typeface="Georgia"/>
              </a:rPr>
              <a:t>We will also evaluate economic feasibility of using grafting technology in high tunnel cucumber production, and develop enterprise budgets for high tunnel cropping systems involving seedless cucumbers. </a:t>
            </a:r>
          </a:p>
        </p:txBody>
      </p:sp>
      <p:sp>
        <p:nvSpPr>
          <p:cNvPr id="21" name="Rounded Rectangle 20"/>
          <p:cNvSpPr/>
          <p:nvPr/>
        </p:nvSpPr>
        <p:spPr>
          <a:xfrm>
            <a:off x="1302692" y="33937670"/>
            <a:ext cx="10657136" cy="511483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2" name="Rounded Rectangle 71"/>
          <p:cNvSpPr/>
          <p:nvPr/>
        </p:nvSpPr>
        <p:spPr>
          <a:xfrm>
            <a:off x="12282690" y="33934114"/>
            <a:ext cx="19480504" cy="5118386"/>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23" name="Picture 2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665186" y="34936676"/>
            <a:ext cx="5451884" cy="3712215"/>
          </a:xfrm>
          <a:prstGeom prst="rect">
            <a:avLst/>
          </a:prstGeom>
        </p:spPr>
      </p:pic>
      <p:pic>
        <p:nvPicPr>
          <p:cNvPr id="1032" name="Picture 8" descr="https://lh3.googleusercontent.com/ngvkathXVIrtHlafcmPsgErOwe_MOc3gHwkyxsVcHihS840BB_W8zEFrDU2xD4rOMkCFtRErokUcKfL5_jJqEyL7e-QlDWaK2SPwRTDo-bTHwNv9IVpntUcY4bhB_D2SktYOOevA-x1yVS6pd_VH7fMMjD5QZ6b_wUAWAtwxMxQBOoAmjSZ4zh4lpYc_mMAz4HIc0QMSaItvqdJVY_IuifGKj0a2mYv8bmNC0X2WRA-HscG7TWreU-SfxvXq9y__YO9zfVditwTY9akJayC2F9JG7wxmNvRxVZr9qkKaSHLiqmhsVGPdu9LD1j2c4TbwLuXnTzGJiQ-6UrqIoruLMKuA-ZfwSaJaZCSQvntTUm1BaTJ5JJq8bSUvDHRqhGHhfm2_M7aUQLu41GSbYClGuHopw9LkbUvC60as7bl6Vk5mFvYpYyEw3UeBoSs0d_euzwzs4ZtXpAvfe0J1LSM9pNQWrFw0QsgMxtYI6FfZDQlo1NoFo3SRZN1HJKZuLEJteXiMLRL8JHSlcq_FsGhjRID_F2Z6ZQ27sd3eu3-Txxzwcl2Rn7D462GNpV5wttXPYddURdifTnSeG-fu_BiXj3bxzR0p_uXSzU9rnag=w712-h949-no"/>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399908" y="34609278"/>
            <a:ext cx="3083251" cy="410956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2667300" y="34044014"/>
            <a:ext cx="7414081" cy="769441"/>
          </a:xfrm>
          <a:prstGeom prst="rect">
            <a:avLst/>
          </a:prstGeom>
          <a:noFill/>
        </p:spPr>
        <p:txBody>
          <a:bodyPr wrap="none" rtlCol="0">
            <a:spAutoFit/>
          </a:bodyPr>
          <a:lstStyle/>
          <a:p>
            <a:r>
              <a:rPr lang="en-US" sz="4400" b="1" dirty="0">
                <a:latin typeface="Gill Sans MT" panose="020B0502020104020203" pitchFamily="34" charset="0"/>
              </a:rPr>
              <a:t>Field day and graft training </a:t>
            </a:r>
          </a:p>
        </p:txBody>
      </p:sp>
      <p:sp>
        <p:nvSpPr>
          <p:cNvPr id="26" name="TextBox 25"/>
          <p:cNvSpPr txBox="1"/>
          <p:nvPr/>
        </p:nvSpPr>
        <p:spPr>
          <a:xfrm>
            <a:off x="18086308" y="35289056"/>
            <a:ext cx="2344362" cy="3139321"/>
          </a:xfrm>
          <a:prstGeom prst="rect">
            <a:avLst/>
          </a:prstGeom>
          <a:noFill/>
        </p:spPr>
        <p:txBody>
          <a:bodyPr wrap="square" rtlCol="0">
            <a:spAutoFit/>
          </a:bodyPr>
          <a:lstStyle/>
          <a:p>
            <a:r>
              <a:rPr lang="en-US" sz="2200" dirty="0">
                <a:latin typeface="Georgia"/>
                <a:cs typeface="Georgia"/>
              </a:rPr>
              <a:t>A field day </a:t>
            </a:r>
            <a:r>
              <a:rPr lang="en-US" sz="2200" dirty="0" smtClean="0">
                <a:latin typeface="Georgia"/>
                <a:cs typeface="Georgia"/>
              </a:rPr>
              <a:t>at </a:t>
            </a:r>
            <a:r>
              <a:rPr lang="en-US" sz="2200" dirty="0">
                <a:latin typeface="Georgia"/>
                <a:cs typeface="Georgia"/>
              </a:rPr>
              <a:t>the Southwest Purdue Ag Center to showcase grafted seedless cucumbers grown in a high tunnel. </a:t>
            </a:r>
          </a:p>
        </p:txBody>
      </p:sp>
      <p:pic>
        <p:nvPicPr>
          <p:cNvPr id="30" name="Picture 2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3488689" y="34587981"/>
            <a:ext cx="3144092" cy="4130857"/>
          </a:xfrm>
          <a:prstGeom prst="rect">
            <a:avLst/>
          </a:prstGeom>
        </p:spPr>
      </p:pic>
      <p:sp>
        <p:nvSpPr>
          <p:cNvPr id="79" name="TextBox 78"/>
          <p:cNvSpPr txBox="1"/>
          <p:nvPr/>
        </p:nvSpPr>
        <p:spPr>
          <a:xfrm>
            <a:off x="26689133" y="34152730"/>
            <a:ext cx="4911243"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Georgia"/>
                <a:cs typeface="Georgia"/>
              </a:rPr>
              <a:t>We invited </a:t>
            </a:r>
            <a:r>
              <a:rPr lang="en-US" sz="2400" dirty="0" smtClean="0">
                <a:latin typeface="Georgia"/>
                <a:cs typeface="Georgia"/>
              </a:rPr>
              <a:t>grower collaborators </a:t>
            </a:r>
            <a:r>
              <a:rPr lang="en-US" sz="2400" dirty="0">
                <a:latin typeface="Georgia"/>
                <a:cs typeface="Georgia"/>
              </a:rPr>
              <a:t>come to the research farm, and showed them the cucumber grafting and healing processes. </a:t>
            </a:r>
          </a:p>
          <a:p>
            <a:pPr marL="342900" indent="-342900">
              <a:buFont typeface="Arial" panose="020B0604020202020204" pitchFamily="34" charset="0"/>
              <a:buChar char="•"/>
            </a:pPr>
            <a:r>
              <a:rPr lang="en-US" sz="2400" dirty="0">
                <a:latin typeface="Georgia"/>
                <a:cs typeface="Georgia"/>
              </a:rPr>
              <a:t>Our plan is to help </a:t>
            </a:r>
            <a:r>
              <a:rPr lang="en-US" sz="2400" dirty="0" smtClean="0">
                <a:latin typeface="Georgia"/>
                <a:cs typeface="Georgia"/>
              </a:rPr>
              <a:t>grower collaborators successfully </a:t>
            </a:r>
            <a:r>
              <a:rPr lang="en-US" sz="2400" dirty="0">
                <a:latin typeface="Georgia"/>
                <a:cs typeface="Georgia"/>
              </a:rPr>
              <a:t>graft and </a:t>
            </a:r>
            <a:r>
              <a:rPr lang="en-US" sz="2400" dirty="0" smtClean="0">
                <a:latin typeface="Georgia"/>
                <a:cs typeface="Georgia"/>
              </a:rPr>
              <a:t>heal cucumber plants </a:t>
            </a:r>
            <a:r>
              <a:rPr lang="en-US" sz="2400" dirty="0">
                <a:latin typeface="Georgia"/>
                <a:cs typeface="Georgia"/>
              </a:rPr>
              <a:t>at their own farms. We also plan to organize grafting workshops to </a:t>
            </a:r>
            <a:r>
              <a:rPr lang="en-US" sz="2400" dirty="0" smtClean="0">
                <a:latin typeface="Georgia"/>
                <a:cs typeface="Georgia"/>
              </a:rPr>
              <a:t>reach more growers. </a:t>
            </a:r>
          </a:p>
          <a:p>
            <a:pPr marL="342900" indent="-342900">
              <a:buFont typeface="Arial" panose="020B0604020202020204" pitchFamily="34" charset="0"/>
              <a:buChar char="•"/>
            </a:pPr>
            <a:r>
              <a:rPr lang="en-US" sz="2400" dirty="0" smtClean="0">
                <a:latin typeface="Georgia"/>
                <a:cs typeface="Georgia"/>
              </a:rPr>
              <a:t>We </a:t>
            </a:r>
            <a:r>
              <a:rPr lang="en-US" sz="2400" dirty="0">
                <a:latin typeface="Georgia"/>
                <a:cs typeface="Georgia"/>
              </a:rPr>
              <a:t>are in the process of developing grafting video and extension </a:t>
            </a:r>
            <a:r>
              <a:rPr lang="en-US" sz="2400" dirty="0" smtClean="0">
                <a:latin typeface="Georgia"/>
                <a:cs typeface="Georgia"/>
              </a:rPr>
              <a:t>bulletins.</a:t>
            </a:r>
            <a:endParaRPr lang="en-US" sz="2400" dirty="0">
              <a:latin typeface="Georgia"/>
              <a:cs typeface="Georgia"/>
            </a:endParaRPr>
          </a:p>
        </p:txBody>
      </p:sp>
      <p:pic>
        <p:nvPicPr>
          <p:cNvPr id="33" name="Picture 3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6878067" y="28794814"/>
            <a:ext cx="2256771" cy="3009029"/>
          </a:xfrm>
          <a:prstGeom prst="rect">
            <a:avLst/>
          </a:prstGeom>
        </p:spPr>
      </p:pic>
      <p:sp>
        <p:nvSpPr>
          <p:cNvPr id="34" name="TextBox 33"/>
          <p:cNvSpPr txBox="1"/>
          <p:nvPr/>
        </p:nvSpPr>
        <p:spPr>
          <a:xfrm>
            <a:off x="29189634" y="29262162"/>
            <a:ext cx="2558484" cy="2246769"/>
          </a:xfrm>
          <a:prstGeom prst="rect">
            <a:avLst/>
          </a:prstGeom>
          <a:noFill/>
        </p:spPr>
        <p:txBody>
          <a:bodyPr wrap="square" rtlCol="0">
            <a:spAutoFit/>
          </a:bodyPr>
          <a:lstStyle/>
          <a:p>
            <a:r>
              <a:rPr lang="en-US" sz="2000" dirty="0">
                <a:latin typeface="Georgia"/>
                <a:cs typeface="Georgia"/>
              </a:rPr>
              <a:t>Cucumbers from grafted plants (right two fruit) have a shinier appearance than the fruit from non-grafted plants (left two fruit).</a:t>
            </a:r>
          </a:p>
        </p:txBody>
      </p:sp>
      <p:sp>
        <p:nvSpPr>
          <p:cNvPr id="81" name="Rectangle: Rounded Corners 7">
            <a:extLst>
              <a:ext uri="{FF2B5EF4-FFF2-40B4-BE49-F238E27FC236}">
                <a16:creationId xmlns:a16="http://schemas.microsoft.com/office/drawing/2014/main" xmlns="" id="{C472C956-9847-499F-8402-DAE557250C13}"/>
              </a:ext>
            </a:extLst>
          </p:cNvPr>
          <p:cNvSpPr/>
          <p:nvPr/>
        </p:nvSpPr>
        <p:spPr>
          <a:xfrm>
            <a:off x="16014837" y="24553968"/>
            <a:ext cx="7492548" cy="2138467"/>
          </a:xfrm>
          <a:prstGeom prst="roundRect">
            <a:avLst/>
          </a:prstGeom>
          <a:solidFill>
            <a:srgbClr val="F4DD9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latin typeface="Georgia"/>
                <a:cs typeface="Georgia"/>
              </a:rPr>
              <a:t>Growing grafted seedless cucumbers </a:t>
            </a:r>
            <a:r>
              <a:rPr lang="en-US" altLang="zh-CN" sz="2800" dirty="0" smtClean="0">
                <a:solidFill>
                  <a:schemeClr val="tx1"/>
                </a:solidFill>
                <a:latin typeface="Georgia"/>
                <a:cs typeface="Georgia"/>
              </a:rPr>
              <a:t>improved </a:t>
            </a:r>
            <a:r>
              <a:rPr lang="en-US" altLang="zh-CN" sz="2800" dirty="0">
                <a:solidFill>
                  <a:schemeClr val="tx1"/>
                </a:solidFill>
                <a:latin typeface="Georgia"/>
                <a:cs typeface="Georgia"/>
              </a:rPr>
              <a:t>transplant survival rate under adverse environmental </a:t>
            </a:r>
            <a:r>
              <a:rPr lang="en-US" altLang="zh-CN" sz="2800" dirty="0" smtClean="0">
                <a:solidFill>
                  <a:schemeClr val="tx1"/>
                </a:solidFill>
                <a:latin typeface="Georgia"/>
                <a:cs typeface="Georgia"/>
              </a:rPr>
              <a:t>conditions. Grafted plants also improved cucumber yields in the spring months. </a:t>
            </a:r>
            <a:endParaRPr lang="en-US" altLang="zh-CN" sz="2800" dirty="0">
              <a:solidFill>
                <a:schemeClr val="tx1"/>
              </a:solidFill>
              <a:latin typeface="Georgia"/>
              <a:cs typeface="Georgia"/>
            </a:endParaRPr>
          </a:p>
        </p:txBody>
      </p:sp>
      <p:sp>
        <p:nvSpPr>
          <p:cNvPr id="40" name="Rectangle 39"/>
          <p:cNvSpPr/>
          <p:nvPr/>
        </p:nvSpPr>
        <p:spPr>
          <a:xfrm>
            <a:off x="26471998" y="24345579"/>
            <a:ext cx="4614952" cy="1200329"/>
          </a:xfrm>
          <a:prstGeom prst="rect">
            <a:avLst/>
          </a:prstGeom>
        </p:spPr>
        <p:txBody>
          <a:bodyPr wrap="square">
            <a:spAutoFit/>
          </a:bodyPr>
          <a:lstStyle/>
          <a:p>
            <a:r>
              <a:rPr lang="en-US" altLang="zh-CN" sz="2400" dirty="0"/>
              <a:t>Results of this research was published </a:t>
            </a:r>
            <a:r>
              <a:rPr lang="en-US" altLang="zh-CN" sz="2400" dirty="0" smtClean="0"/>
              <a:t>on </a:t>
            </a:r>
            <a:r>
              <a:rPr lang="en-US" altLang="zh-CN" sz="2400" dirty="0" err="1"/>
              <a:t>HortTechnology</a:t>
            </a:r>
            <a:r>
              <a:rPr lang="en-US" altLang="zh-CN" sz="2400" dirty="0"/>
              <a:t> February 2018 vol. 28 74-79.</a:t>
            </a:r>
          </a:p>
        </p:txBody>
      </p:sp>
      <p:sp>
        <p:nvSpPr>
          <p:cNvPr id="5" name="TextBox 4">
            <a:extLst>
              <a:ext uri="{FF2B5EF4-FFF2-40B4-BE49-F238E27FC236}">
                <a16:creationId xmlns:a16="http://schemas.microsoft.com/office/drawing/2014/main" xmlns="" id="{3C48E4DB-52B0-4287-8F07-9E72B630DA68}"/>
              </a:ext>
            </a:extLst>
          </p:cNvPr>
          <p:cNvSpPr txBox="1"/>
          <p:nvPr/>
        </p:nvSpPr>
        <p:spPr>
          <a:xfrm>
            <a:off x="1282702" y="9258592"/>
            <a:ext cx="30322439" cy="2246769"/>
          </a:xfrm>
          <a:prstGeom prst="rect">
            <a:avLst/>
          </a:prstGeom>
          <a:noFill/>
        </p:spPr>
        <p:txBody>
          <a:bodyPr wrap="square" rtlCol="0">
            <a:spAutoFit/>
          </a:bodyPr>
          <a:lstStyle/>
          <a:p>
            <a:r>
              <a:rPr lang="en-US" sz="2800" dirty="0">
                <a:latin typeface="Georgia"/>
                <a:cs typeface="Georgia"/>
              </a:rPr>
              <a:t>High tunnel tomatoes have excellent economical returns, and because of this, farmers tend to grow them every year, leading to increased risk of disease and insect pest problems. To reach high tunnels’ full potential and help mitigate the risks, identification of profitable alternative crops is critical to ensure sustainability of the production system. In this regard, seedless cucumber has drawn great interests from farmers in the region due to its great marketing potentials. However, challenges in high tunnel cucumber production do exist. Low soil temperatures in the early season, bacterial wilt, powdery mildew, and two-spotted spider mites have been obstacles preventing farmers from growing this crop in high tunnels. Introducing grafting technology to address some of the production challenges is part of the SARE funded </a:t>
            </a:r>
            <a:r>
              <a:rPr lang="en-US" sz="2800" dirty="0" smtClean="0">
                <a:latin typeface="Georgia"/>
                <a:cs typeface="Georgia"/>
              </a:rPr>
              <a:t>project. </a:t>
            </a:r>
            <a:r>
              <a:rPr lang="en-US" sz="2800" dirty="0">
                <a:latin typeface="Georgia"/>
                <a:cs typeface="Georgia"/>
              </a:rPr>
              <a:t>Overall goal of the project is </a:t>
            </a:r>
            <a:r>
              <a:rPr lang="en-US" sz="2800" dirty="0" smtClean="0">
                <a:latin typeface="Georgia"/>
                <a:cs typeface="Georgia"/>
              </a:rPr>
              <a:t>to enhance diversify of high tunnel crops by increasing </a:t>
            </a:r>
            <a:r>
              <a:rPr lang="en-US" sz="2800" dirty="0">
                <a:latin typeface="Georgia"/>
                <a:cs typeface="Georgia"/>
              </a:rPr>
              <a:t>seedless cucumber </a:t>
            </a:r>
            <a:r>
              <a:rPr lang="en-US" sz="2800" dirty="0" smtClean="0">
                <a:latin typeface="Georgia"/>
                <a:cs typeface="Georgia"/>
              </a:rPr>
              <a:t>production.</a:t>
            </a:r>
            <a:endParaRPr lang="en-US" sz="2800" dirty="0">
              <a:latin typeface="Georgia"/>
              <a:cs typeface="Georgia"/>
            </a:endParaRPr>
          </a:p>
        </p:txBody>
      </p:sp>
      <p:sp>
        <p:nvSpPr>
          <p:cNvPr id="74" name="TextBox 73">
            <a:extLst>
              <a:ext uri="{FF2B5EF4-FFF2-40B4-BE49-F238E27FC236}">
                <a16:creationId xmlns:a16="http://schemas.microsoft.com/office/drawing/2014/main" xmlns="" id="{33F17DFF-2295-416A-824B-A4FA44F409B4}"/>
              </a:ext>
            </a:extLst>
          </p:cNvPr>
          <p:cNvSpPr txBox="1"/>
          <p:nvPr/>
        </p:nvSpPr>
        <p:spPr>
          <a:xfrm>
            <a:off x="1320573" y="11491574"/>
            <a:ext cx="30322439" cy="2677656"/>
          </a:xfrm>
          <a:prstGeom prst="rect">
            <a:avLst/>
          </a:prstGeom>
          <a:noFill/>
        </p:spPr>
        <p:txBody>
          <a:bodyPr wrap="square" rtlCol="0">
            <a:spAutoFit/>
          </a:bodyPr>
          <a:lstStyle/>
          <a:p>
            <a:r>
              <a:rPr lang="en-US" sz="2800" dirty="0">
                <a:latin typeface="Georgia"/>
                <a:cs typeface="Georgia"/>
              </a:rPr>
              <a:t>Cucumber grafting is a widely used technique for winter cucumber production in protected cultural systems in Asia. The primary reason for cucumber grafting is to enhance plants’ tolerance to suboptimal temperatures. In addition, grafting is known to increase cucumber yield, improve fruit quality, and extend harvest period. Squash (</a:t>
            </a:r>
            <a:r>
              <a:rPr lang="en-US" sz="2800" i="1" dirty="0">
                <a:latin typeface="Georgia"/>
                <a:cs typeface="Georgia"/>
              </a:rPr>
              <a:t>Cucurbita maxima</a:t>
            </a:r>
            <a:r>
              <a:rPr lang="en-US" sz="2800" dirty="0">
                <a:latin typeface="Georgia"/>
                <a:cs typeface="Georgia"/>
              </a:rPr>
              <a:t>, </a:t>
            </a:r>
            <a:r>
              <a:rPr lang="en-US" sz="2800" i="1" dirty="0">
                <a:latin typeface="Georgia"/>
                <a:cs typeface="Georgia"/>
              </a:rPr>
              <a:t>Cucurbita </a:t>
            </a:r>
            <a:r>
              <a:rPr lang="en-US" sz="2800" i="1" dirty="0" err="1">
                <a:latin typeface="Georgia"/>
                <a:cs typeface="Georgia"/>
              </a:rPr>
              <a:t>moschata</a:t>
            </a:r>
            <a:r>
              <a:rPr lang="en-US" sz="2800" dirty="0">
                <a:latin typeface="Georgia"/>
                <a:cs typeface="Georgia"/>
              </a:rPr>
              <a:t>), interspecific squash hybrid (</a:t>
            </a:r>
            <a:r>
              <a:rPr lang="en-US" sz="2800" i="1" dirty="0">
                <a:latin typeface="Georgia"/>
                <a:cs typeface="Georgia"/>
              </a:rPr>
              <a:t>C. maxima </a:t>
            </a:r>
            <a:r>
              <a:rPr lang="en-US" sz="2800" dirty="0">
                <a:latin typeface="Georgia"/>
                <a:cs typeface="Georgia"/>
              </a:rPr>
              <a:t>× </a:t>
            </a:r>
            <a:r>
              <a:rPr lang="en-US" sz="2800" i="1" dirty="0">
                <a:latin typeface="Georgia"/>
                <a:cs typeface="Georgia"/>
              </a:rPr>
              <a:t>C. </a:t>
            </a:r>
            <a:r>
              <a:rPr lang="en-US" sz="2800" i="1" dirty="0" err="1">
                <a:latin typeface="Georgia"/>
                <a:cs typeface="Georgia"/>
              </a:rPr>
              <a:t>moschata</a:t>
            </a:r>
            <a:r>
              <a:rPr lang="en-US" sz="2800" dirty="0">
                <a:latin typeface="Georgia"/>
                <a:cs typeface="Georgia"/>
              </a:rPr>
              <a:t>), and </a:t>
            </a:r>
            <a:r>
              <a:rPr lang="en-US" sz="2800" dirty="0" err="1">
                <a:latin typeface="Georgia"/>
                <a:cs typeface="Georgia"/>
              </a:rPr>
              <a:t>figleaf</a:t>
            </a:r>
            <a:r>
              <a:rPr lang="en-US" sz="2800" dirty="0">
                <a:latin typeface="Georgia"/>
                <a:cs typeface="Georgia"/>
              </a:rPr>
              <a:t> gourd (</a:t>
            </a:r>
            <a:r>
              <a:rPr lang="en-US" sz="2800" i="1" dirty="0">
                <a:latin typeface="Georgia"/>
                <a:cs typeface="Georgia"/>
              </a:rPr>
              <a:t>Cucurbita </a:t>
            </a:r>
            <a:r>
              <a:rPr lang="en-US" sz="2800" i="1" dirty="0" err="1">
                <a:latin typeface="Georgia"/>
                <a:cs typeface="Georgia"/>
              </a:rPr>
              <a:t>ficifola</a:t>
            </a:r>
            <a:r>
              <a:rPr lang="en-US" sz="2800" dirty="0">
                <a:latin typeface="Georgia"/>
                <a:cs typeface="Georgia"/>
              </a:rPr>
              <a:t>) are commonly used as rootstocks for cucumber grafting. Although grafting technique has been widely used in other countries, little information is available in the U.S. about seasonal extension potential of growing grafted cucumbers in high tunnels. Information is also missing in terms of </a:t>
            </a:r>
            <a:r>
              <a:rPr lang="en-US" sz="2800" dirty="0" smtClean="0">
                <a:latin typeface="Georgia"/>
                <a:cs typeface="Georgia"/>
              </a:rPr>
              <a:t>comparative rootstock performances on yield and fruit quality of cucumber varieties commonly </a:t>
            </a:r>
            <a:r>
              <a:rPr lang="en-US" sz="2800" dirty="0">
                <a:latin typeface="Georgia"/>
                <a:cs typeface="Georgia"/>
              </a:rPr>
              <a:t>grown in the U.S. To help high tunnel growers increase profitability of growing seedless cucumbers, this project introduces grafting technology for </a:t>
            </a:r>
            <a:r>
              <a:rPr lang="en-US" sz="2800" dirty="0" smtClean="0">
                <a:latin typeface="Georgia"/>
                <a:cs typeface="Georgia"/>
              </a:rPr>
              <a:t>seedless cucumber </a:t>
            </a:r>
            <a:r>
              <a:rPr lang="en-US" sz="2800" dirty="0">
                <a:latin typeface="Georgia"/>
                <a:cs typeface="Georgia"/>
              </a:rPr>
              <a:t>production in high </a:t>
            </a:r>
            <a:r>
              <a:rPr lang="en-US" sz="2800" dirty="0" smtClean="0">
                <a:latin typeface="Georgia"/>
                <a:cs typeface="Georgia"/>
              </a:rPr>
              <a:t>tunnels. </a:t>
            </a:r>
            <a:endParaRPr lang="en-US" sz="2800" dirty="0">
              <a:latin typeface="Georgia"/>
              <a:cs typeface="Georgia"/>
            </a:endParaRPr>
          </a:p>
        </p:txBody>
      </p:sp>
    </p:spTree>
    <p:extLst>
      <p:ext uri="{BB962C8B-B14F-4D97-AF65-F5344CB8AC3E}">
        <p14:creationId xmlns:p14="http://schemas.microsoft.com/office/powerpoint/2010/main" val="21874068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7463</TotalTime>
  <Words>1026</Words>
  <Application>Microsoft Macintosh PowerPoint</Application>
  <PresentationFormat>Custom</PresentationFormat>
  <Paragraphs>68</Paragraphs>
  <Slides>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Gill Sans MT</vt:lpstr>
      <vt:lpstr>Calibri</vt:lpstr>
      <vt:lpstr>宋体</vt:lpstr>
      <vt:lpstr>Office Theme</vt:lpstr>
      <vt:lpstr>Custom Design</vt:lpstr>
      <vt:lpstr>PowerPoint Presentation</vt:lpstr>
    </vt:vector>
  </TitlesOfParts>
  <Company>University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Z</dc:creator>
  <cp:lastModifiedBy>Marie Flanagan</cp:lastModifiedBy>
  <cp:revision>204</cp:revision>
  <cp:lastPrinted>2018-03-15T20:28:50Z</cp:lastPrinted>
  <dcterms:created xsi:type="dcterms:W3CDTF">2016-08-23T19:00:54Z</dcterms:created>
  <dcterms:modified xsi:type="dcterms:W3CDTF">2018-03-19T14:01:30Z</dcterms:modified>
</cp:coreProperties>
</file>