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7" r:id="rId2"/>
    <p:sldId id="258" r:id="rId3"/>
    <p:sldId id="259" r:id="rId4"/>
    <p:sldId id="260" r:id="rId5"/>
    <p:sldId id="263" r:id="rId6"/>
    <p:sldId id="261" r:id="rId7"/>
    <p:sldId id="264" r:id="rId8"/>
    <p:sldId id="265" r:id="rId9"/>
    <p:sldId id="262" r:id="rId10"/>
    <p:sldId id="266" r:id="rId11"/>
    <p:sldId id="267" r:id="rId12"/>
    <p:sldId id="268" r:id="rId13"/>
    <p:sldId id="269" r:id="rId14"/>
    <p:sldId id="270" r:id="rId15"/>
    <p:sldId id="271" r:id="rId16"/>
    <p:sldId id="273" r:id="rId17"/>
    <p:sldId id="272" r:id="rId18"/>
    <p:sldId id="278" r:id="rId19"/>
    <p:sldId id="276" r:id="rId20"/>
    <p:sldId id="277" r:id="rId21"/>
    <p:sldId id="274" r:id="rId22"/>
    <p:sldId id="275" r:id="rId23"/>
    <p:sldId id="280" r:id="rId24"/>
    <p:sldId id="281" r:id="rId25"/>
    <p:sldId id="279" r:id="rId26"/>
    <p:sldId id="282"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1"/>
    <p:restoredTop sz="55801"/>
  </p:normalViewPr>
  <p:slideViewPr>
    <p:cSldViewPr snapToGrid="0" snapToObjects="1">
      <p:cViewPr varScale="1">
        <p:scale>
          <a:sx n="35" d="100"/>
          <a:sy n="35" d="100"/>
        </p:scale>
        <p:origin x="20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375E2-C41C-B24E-994E-E767476FDC60}" type="datetimeFigureOut">
              <a:rPr lang="en-US" smtClean="0"/>
              <a:t>3/13/2017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6C255-A5D6-F242-8E81-504223CA7943}" type="slidenum">
              <a:rPr lang="en-US" smtClean="0"/>
              <a:t>‹#›</a:t>
            </a:fld>
            <a:endParaRPr lang="en-US"/>
          </a:p>
        </p:txBody>
      </p:sp>
    </p:spTree>
    <p:extLst>
      <p:ext uri="{BB962C8B-B14F-4D97-AF65-F5344CB8AC3E}">
        <p14:creationId xmlns:p14="http://schemas.microsoft.com/office/powerpoint/2010/main" val="41857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presentation was prepared by Rob Myers and Sami Tellatin and provided by the USDA-SARE</a:t>
            </a:r>
            <a:r>
              <a:rPr lang="en-US" baseline="0" dirty="0" smtClean="0"/>
              <a:t> program to educators and producers for outreach and educational purposes. Other cover crop slide sets are also available at the website: http://</a:t>
            </a:r>
            <a:r>
              <a:rPr lang="en-US" baseline="0" dirty="0" err="1" smtClean="0"/>
              <a:t>sare.org</a:t>
            </a:r>
            <a:r>
              <a:rPr lang="en-US" baseline="0" dirty="0" smtClean="0"/>
              <a:t>/cover-crops</a:t>
            </a:r>
          </a:p>
          <a:p>
            <a:endParaRPr lang="en-US" baseline="0" dirty="0" smtClean="0"/>
          </a:p>
          <a:p>
            <a:r>
              <a:rPr lang="en-US" dirty="0" smtClean="0"/>
              <a:t>This slide set provides specific suggestions and tips on how to choose cover crops for many different situations.</a:t>
            </a:r>
            <a:r>
              <a:rPr lang="en-US" baseline="0" dirty="0" smtClean="0"/>
              <a:t> Interspersed throughout the presentation are photos of several different cover crop species.</a:t>
            </a:r>
          </a:p>
          <a:p>
            <a:endParaRPr lang="en-US" baseline="0" dirty="0" smtClean="0"/>
          </a:p>
          <a:p>
            <a:r>
              <a:rPr lang="en-US" baseline="0" dirty="0" smtClean="0"/>
              <a:t>Individuals using this slide set in part or in full should keep the SARE logo and photo credits in place.</a:t>
            </a:r>
            <a:endParaRPr lang="en-US" dirty="0" smtClean="0"/>
          </a:p>
          <a:p>
            <a:endParaRPr lang="en-US" baseline="0" dirty="0" smtClean="0"/>
          </a:p>
          <a:p>
            <a:r>
              <a:rPr lang="en-US" baseline="0" dirty="0" smtClean="0"/>
              <a:t>Tips for presenters:</a:t>
            </a:r>
          </a:p>
          <a:p>
            <a:pPr marL="171450" indent="-171450">
              <a:buFontTx/>
              <a:buChar char="-"/>
            </a:pPr>
            <a:r>
              <a:rPr lang="en-US" baseline="0" dirty="0" smtClean="0"/>
              <a:t>You are about to give your audience a lot of information; show them that this is worth learning by being interested in the topic yourself and letting that be seen through your presentation.</a:t>
            </a:r>
          </a:p>
          <a:p>
            <a:pPr marL="171450" indent="-171450">
              <a:buFontTx/>
              <a:buChar char="-"/>
            </a:pPr>
            <a:r>
              <a:rPr lang="en-US" baseline="0" dirty="0" smtClean="0"/>
              <a:t>Make it personal. Tell your own stories (that complement the material and are concise). You want to create a narrative that flows throughout your presentation.</a:t>
            </a:r>
          </a:p>
          <a:p>
            <a:pPr marL="171450" indent="-171450">
              <a:buFontTx/>
              <a:buChar char="-"/>
            </a:pPr>
            <a:r>
              <a:rPr lang="en-US" baseline="0" dirty="0" smtClean="0"/>
              <a:t>Encourage learning and discussion by asking questions of the audience and encouraging their participation. Moderate your time so that you can cover everything, while also fostering audience participation. </a:t>
            </a:r>
          </a:p>
          <a:p>
            <a:pPr marL="171450" indent="-171450">
              <a:buFontTx/>
              <a:buChar char="-"/>
            </a:pPr>
            <a:r>
              <a:rPr lang="en-US" baseline="0" dirty="0" smtClean="0"/>
              <a:t>Speak to your knowledge. If you don’t know something, it is okay to say so. </a:t>
            </a:r>
          </a:p>
          <a:p>
            <a:pPr marL="171450" indent="-171450">
              <a:buFontTx/>
              <a:buChar char="-"/>
            </a:pPr>
            <a:r>
              <a:rPr lang="en-US" baseline="0" dirty="0" smtClean="0"/>
              <a:t>This slide set is a template offered for your use. You can add or delete slides and change things as you need. Use it to best complement your educational style to meet your goals.</a:t>
            </a:r>
          </a:p>
        </p:txBody>
      </p:sp>
      <p:sp>
        <p:nvSpPr>
          <p:cNvPr id="4" name="Slide Number Placeholder 3"/>
          <p:cNvSpPr>
            <a:spLocks noGrp="1"/>
          </p:cNvSpPr>
          <p:nvPr>
            <p:ph type="sldNum" sz="quarter" idx="10"/>
          </p:nvPr>
        </p:nvSpPr>
        <p:spPr/>
        <p:txBody>
          <a:bodyPr/>
          <a:lstStyle/>
          <a:p>
            <a:fld id="{6C30050A-7851-A54E-B37E-E0514CF899D0}" type="slidenum">
              <a:rPr lang="en-US" smtClean="0"/>
              <a:t>1</a:t>
            </a:fld>
            <a:endParaRPr lang="en-US"/>
          </a:p>
        </p:txBody>
      </p:sp>
    </p:spTree>
    <p:extLst>
      <p:ext uri="{BB962C8B-B14F-4D97-AF65-F5344CB8AC3E}">
        <p14:creationId xmlns:p14="http://schemas.microsoft.com/office/powerpoint/2010/main" val="1626017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There are</a:t>
            </a:r>
            <a:r>
              <a:rPr lang="en-US" baseline="0" dirty="0" smtClean="0"/>
              <a:t> two text slides on possible goals for cover crops, and examples of some of the better cover crops for those particular goals, such as erosion control.</a:t>
            </a:r>
          </a:p>
        </p:txBody>
      </p:sp>
      <p:sp>
        <p:nvSpPr>
          <p:cNvPr id="4" name="Slide Number Placeholder 3"/>
          <p:cNvSpPr>
            <a:spLocks noGrp="1"/>
          </p:cNvSpPr>
          <p:nvPr>
            <p:ph type="sldNum" sz="quarter" idx="10"/>
          </p:nvPr>
        </p:nvSpPr>
        <p:spPr/>
        <p:txBody>
          <a:bodyPr/>
          <a:lstStyle/>
          <a:p>
            <a:fld id="{CC76C255-A5D6-F242-8E81-504223CA7943}" type="slidenum">
              <a:rPr lang="en-US" smtClean="0"/>
              <a:t>10</a:t>
            </a:fld>
            <a:endParaRPr lang="en-US"/>
          </a:p>
        </p:txBody>
      </p:sp>
    </p:spTree>
    <p:extLst>
      <p:ext uri="{BB962C8B-B14F-4D97-AF65-F5344CB8AC3E}">
        <p14:creationId xmlns:p14="http://schemas.microsoft.com/office/powerpoint/2010/main" val="74457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cs typeface="+mn-cs"/>
              </a:rPr>
              <a:t>Radishes are the most popular</a:t>
            </a:r>
            <a:r>
              <a:rPr lang="en-US" baseline="0" dirty="0" smtClean="0">
                <a:cs typeface="+mn-cs"/>
              </a:rPr>
              <a:t> non-legume broadleaf cover crop.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They are very notable for their soil compaction benefits and are a good bet if that is your goal.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Additionally, there are some secondary goals that radishes can help accomplish on the farm.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Farmers like the fast fall growth, the fact that radish suppresses winter annual weeds, and in many areas will winter kill.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They can overwinter in southern states, however.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Radishes may help suppress some types of nematodes.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They can be used for cattle forage, but cattle prefer eating turnips, which are also a member of the Brassica family but a different species than radishes.</a:t>
            </a:r>
            <a:endParaRPr lang="en-US" dirty="0" smtClean="0">
              <a:cs typeface="+mn-cs"/>
            </a:endParaRP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Photo taken in central</a:t>
            </a:r>
            <a:r>
              <a:rPr lang="en-US" baseline="0" dirty="0" smtClean="0"/>
              <a:t> Missouri.</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11</a:t>
            </a:fld>
            <a:endParaRPr lang="en-US"/>
          </a:p>
        </p:txBody>
      </p:sp>
    </p:spTree>
    <p:extLst>
      <p:ext uri="{BB962C8B-B14F-4D97-AF65-F5344CB8AC3E}">
        <p14:creationId xmlns:p14="http://schemas.microsoft.com/office/powerpoint/2010/main" val="16113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12</a:t>
            </a:fld>
            <a:endParaRPr lang="en-US"/>
          </a:p>
        </p:txBody>
      </p:sp>
    </p:spTree>
    <p:extLst>
      <p:ext uri="{BB962C8B-B14F-4D97-AF65-F5344CB8AC3E}">
        <p14:creationId xmlns:p14="http://schemas.microsoft.com/office/powerpoint/2010/main" val="50539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Goals: weed control, erosion prevention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Increasingly,</a:t>
            </a:r>
            <a:r>
              <a:rPr lang="en-US" baseline="0" dirty="0" smtClean="0"/>
              <a:t> farmers are letting cereal rye grow fairly tall ahead of soybeans, sometimes 4-5 feet tall.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some cases the rye is rolled before planting the soybeans.  More often, farmers are planting the soybeans directly into the standing rye.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planter will knock down much of the rye.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 This photo shows rye that has been rolled, either right before or after planting the beans.  The rye mulch helps control many weeds, though where there are gaps in the rye mulch, some weeds may poke through.</a:t>
            </a:r>
            <a:endParaRPr lang="en-US" dirty="0" smtClean="0"/>
          </a:p>
        </p:txBody>
      </p:sp>
      <p:sp>
        <p:nvSpPr>
          <p:cNvPr id="4" name="Slide Number Placeholder 3"/>
          <p:cNvSpPr>
            <a:spLocks noGrp="1"/>
          </p:cNvSpPr>
          <p:nvPr>
            <p:ph type="sldNum" sz="quarter" idx="10"/>
          </p:nvPr>
        </p:nvSpPr>
        <p:spPr/>
        <p:txBody>
          <a:bodyPr/>
          <a:lstStyle/>
          <a:p>
            <a:fld id="{CC76C255-A5D6-F242-8E81-504223CA7943}" type="slidenum">
              <a:rPr lang="en-US" smtClean="0"/>
              <a:t>13</a:t>
            </a:fld>
            <a:endParaRPr lang="en-US"/>
          </a:p>
        </p:txBody>
      </p:sp>
    </p:spTree>
    <p:extLst>
      <p:ext uri="{BB962C8B-B14F-4D97-AF65-F5344CB8AC3E}">
        <p14:creationId xmlns:p14="http://schemas.microsoft.com/office/powerpoint/2010/main" val="137513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Aerial seeding or other “over the top” broadcast seeding methods,</a:t>
            </a:r>
            <a:r>
              <a:rPr lang="en-US" baseline="0" dirty="0" smtClean="0"/>
              <a:t> such as high clearance seeders, allow cover crop seed to get planted earlier, typically while the summer cash crop is starting to dry down, but before harvest.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However, broadcast seeding is best done just ahead of a forecast rain, which can be hard to time.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 grain drill or other planters is generally a more reliable method of cover crop establishment.</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Broadcasting: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I</a:t>
            </a:r>
            <a:r>
              <a:rPr lang="en-US" baseline="0" dirty="0" smtClean="0"/>
              <a:t>mprove seed-soil contact by roughing up the soil surface and pressing the seed into the soil after it is broadcasted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 roller or light incorporation with a vertical till machine or other shallow tillage may serve this purpose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Cereal rye is often broadcast and is more successful when there is a timely 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Aerial seeding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Best for cover crops with smaller seeds, like radish, clover, and ryegrass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Larger-size seeds, like Austrian winter pea seeds, would not be suitable for aerial seeding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C76C255-A5D6-F242-8E81-504223CA7943}" type="slidenum">
              <a:rPr lang="en-US" smtClean="0"/>
              <a:t>14</a:t>
            </a:fld>
            <a:endParaRPr lang="en-US"/>
          </a:p>
        </p:txBody>
      </p:sp>
    </p:spTree>
    <p:extLst>
      <p:ext uri="{BB962C8B-B14F-4D97-AF65-F5344CB8AC3E}">
        <p14:creationId xmlns:p14="http://schemas.microsoft.com/office/powerpoint/2010/main" val="20394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15</a:t>
            </a:fld>
            <a:endParaRPr lang="en-US"/>
          </a:p>
        </p:txBody>
      </p:sp>
    </p:spTree>
    <p:extLst>
      <p:ext uri="{BB962C8B-B14F-4D97-AF65-F5344CB8AC3E}">
        <p14:creationId xmlns:p14="http://schemas.microsoft.com/office/powerpoint/2010/main" val="553742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farmers like to plant alternating</a:t>
            </a:r>
            <a:r>
              <a:rPr lang="en-US" baseline="0" dirty="0" smtClean="0"/>
              <a:t> rows of radishes with a winter annual cereal, such as cereal rye, triticale, barley, or winter wheat.  </a:t>
            </a:r>
          </a:p>
          <a:p>
            <a:pPr marL="171450" indent="-171450">
              <a:buFontTx/>
              <a:buChar char="-"/>
            </a:pPr>
            <a:r>
              <a:rPr lang="en-US" baseline="0" dirty="0" smtClean="0"/>
              <a:t>The idea is that the radishes will winter kill, providing a strip where the corn can be planted the next spring.  </a:t>
            </a:r>
          </a:p>
          <a:p>
            <a:pPr marL="171450" indent="-171450">
              <a:buFontTx/>
              <a:buChar char="-"/>
            </a:pPr>
            <a:r>
              <a:rPr lang="en-US" baseline="0" dirty="0" smtClean="0"/>
              <a:t>In the meantime, the rye or other winter cereal will overwinter and continue to help hold the soil in place.</a:t>
            </a:r>
          </a:p>
          <a:p>
            <a:pPr marL="171450" indent="-171450">
              <a:buFontTx/>
              <a:buChar char="-"/>
            </a:pPr>
            <a:r>
              <a:rPr lang="en-US" baseline="0" dirty="0" smtClean="0"/>
              <a:t>Because the radishes are high in nitrogen, they contribute to helping microbes break down any stalks left underneath the radish leaves.  </a:t>
            </a:r>
          </a:p>
          <a:p>
            <a:pPr marL="628650" lvl="1" indent="-171450">
              <a:buFontTx/>
              <a:buChar char="-"/>
            </a:pPr>
            <a:r>
              <a:rPr lang="en-US" baseline="0" dirty="0" smtClean="0"/>
              <a:t>This can leave a relatively bare strip by spring planting time, what some farmers call “bio-strip till” because it’s based on the biology of the plant-soil system rather than using a tillage instrument to create the strip.</a:t>
            </a:r>
            <a:endParaRPr lang="en-US" dirty="0" smtClean="0"/>
          </a:p>
          <a:p>
            <a:endParaRPr lang="en-US" dirty="0" smtClean="0"/>
          </a:p>
          <a:p>
            <a:r>
              <a:rPr lang="en-US" dirty="0" smtClean="0"/>
              <a:t>Photo taken at Bradford Research Center,</a:t>
            </a:r>
            <a:r>
              <a:rPr lang="en-US" baseline="0" dirty="0" smtClean="0"/>
              <a:t> Columbia, MO</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16</a:t>
            </a:fld>
            <a:endParaRPr lang="en-US"/>
          </a:p>
        </p:txBody>
      </p:sp>
    </p:spTree>
    <p:extLst>
      <p:ext uri="{BB962C8B-B14F-4D97-AF65-F5344CB8AC3E}">
        <p14:creationId xmlns:p14="http://schemas.microsoft.com/office/powerpoint/2010/main" val="64129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In surveys, farmers have indicated that getting success with establishing a cover crop is either a reason they don’t try covers or</a:t>
            </a:r>
            <a:r>
              <a:rPr lang="en-US" baseline="0" dirty="0" smtClean="0"/>
              <a:t> if they have grown them, an initial hurdle they have to learn how to handle.  </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baseline="0" dirty="0" smtClean="0"/>
              <a:t>Thus, having a good plan in place for improving establishment success is important.</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17</a:t>
            </a:fld>
            <a:endParaRPr lang="en-US"/>
          </a:p>
        </p:txBody>
      </p:sp>
    </p:spTree>
    <p:extLst>
      <p:ext uri="{BB962C8B-B14F-4D97-AF65-F5344CB8AC3E}">
        <p14:creationId xmlns:p14="http://schemas.microsoft.com/office/powerpoint/2010/main" val="14934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In this photo, oats and vetch</a:t>
            </a:r>
            <a:r>
              <a:rPr lang="en-US" baseline="0" dirty="0" smtClean="0">
                <a:cs typeface="+mn-cs"/>
              </a:rPr>
              <a:t> were drilled together in early fall.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 oats grow faster than the vetch in the fall, thus improving erosion control and even helping trap snow and improving survival of the vetch.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 oats will winter kill by mid-to-late December, while the hairy vetch will go dormant and then regrow in spring.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 vetch will really take off in mid or late April, and if allowed to grow till mid to late May, can produce a fair amount of nitrogen and suppress weeds.</a:t>
            </a:r>
            <a:endParaRPr lang="en-US" dirty="0" smtClean="0">
              <a:cs typeface="+mn-cs"/>
            </a:endParaRPr>
          </a:p>
          <a:p>
            <a:endParaRPr lang="en-US" dirty="0" smtClean="0"/>
          </a:p>
          <a:p>
            <a:r>
              <a:rPr lang="en-US" dirty="0" smtClean="0"/>
              <a:t>The contents of these</a:t>
            </a:r>
            <a:r>
              <a:rPr lang="en-US" baseline="0" dirty="0" smtClean="0"/>
              <a:t> notes, and this example in particular, may be more applicable for production systems in the Midwest or Northeast. However, though this particular mix may not be universally effective, there are important concepts within this example that can be applied to many production systems. </a:t>
            </a:r>
          </a:p>
          <a:p>
            <a:pPr marL="171450" indent="-171450">
              <a:buFontTx/>
              <a:buChar char="-"/>
            </a:pPr>
            <a:r>
              <a:rPr lang="en-US" baseline="0" dirty="0" smtClean="0"/>
              <a:t>Combine species to fill different niches in your seasons based on the species’ growing preferences</a:t>
            </a:r>
          </a:p>
          <a:p>
            <a:endParaRPr lang="en-US" dirty="0" smtClean="0"/>
          </a:p>
          <a:p>
            <a:r>
              <a:rPr lang="en-US" dirty="0" smtClean="0"/>
              <a:t>Photo taken in Columbia, MO</a:t>
            </a:r>
            <a:r>
              <a:rPr lang="en-US" baseline="0" dirty="0" smtClean="0"/>
              <a:t> at Bradford Research Center</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18</a:t>
            </a:fld>
            <a:endParaRPr lang="en-US"/>
          </a:p>
        </p:txBody>
      </p:sp>
    </p:spTree>
    <p:extLst>
      <p:ext uri="{BB962C8B-B14F-4D97-AF65-F5344CB8AC3E}">
        <p14:creationId xmlns:p14="http://schemas.microsoft.com/office/powerpoint/2010/main" val="1090433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Having a good strategy for terminating any cover crops that will overwinter is an important part of using cover crops.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Increasingly, farmers are terminating them later in</a:t>
            </a:r>
            <a:r>
              <a:rPr lang="en-US" baseline="0" dirty="0" smtClean="0"/>
              <a:t> the spring than they used to, especially before soybeans or other later planted summer crops.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However, farmers need to pay attention to soil moisture and think about how they will plant through the cover crop residue.</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19</a:t>
            </a:fld>
            <a:endParaRPr lang="en-US"/>
          </a:p>
        </p:txBody>
      </p:sp>
    </p:spTree>
    <p:extLst>
      <p:ext uri="{BB962C8B-B14F-4D97-AF65-F5344CB8AC3E}">
        <p14:creationId xmlns:p14="http://schemas.microsoft.com/office/powerpoint/2010/main" val="81476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About Cover Crops</a:t>
            </a:r>
          </a:p>
          <a:p>
            <a:pPr marL="171450" indent="-171450">
              <a:buFontTx/>
              <a:buChar char="-"/>
            </a:pPr>
            <a:r>
              <a:rPr lang="en-US" sz="1200" dirty="0" smtClean="0"/>
              <a:t>Crops grown during a time of the year when we wouldn’t normally plant anything, such</a:t>
            </a:r>
            <a:r>
              <a:rPr lang="en-US" sz="1200" baseline="0" dirty="0" smtClean="0"/>
              <a:t> as during winter or summer fallow periods in row crop operations.</a:t>
            </a:r>
          </a:p>
          <a:p>
            <a:pPr marL="171450" indent="-171450">
              <a:buFontTx/>
              <a:buChar char="-"/>
            </a:pPr>
            <a:r>
              <a:rPr lang="en-US" sz="1200" baseline="0" dirty="0" smtClean="0"/>
              <a:t>Over 20 different species in use today in U.S.</a:t>
            </a:r>
          </a:p>
          <a:p>
            <a:pPr marL="171450" indent="-171450">
              <a:buFontTx/>
              <a:buChar char="-"/>
            </a:pPr>
            <a:r>
              <a:rPr lang="en-US" sz="1200" baseline="0" dirty="0" smtClean="0"/>
              <a:t>Used all over the globe</a:t>
            </a:r>
          </a:p>
          <a:p>
            <a:pPr marL="171450" indent="-171450">
              <a:buFontTx/>
              <a:buChar char="-"/>
            </a:pPr>
            <a:r>
              <a:rPr lang="en-US" sz="1200" baseline="0" dirty="0" smtClean="0"/>
              <a:t>Very applicable in multiple U.S. agricultural systems, including viticulture, annual row crop agriculture, horticulture systems and as livestock pasture.</a:t>
            </a:r>
          </a:p>
          <a:p>
            <a:pPr marL="171450" indent="-171450">
              <a:buFontTx/>
              <a:buChar char="-"/>
            </a:pPr>
            <a:endParaRPr lang="en-US" sz="1200" baseline="0" dirty="0" smtClean="0"/>
          </a:p>
          <a:p>
            <a:pPr marL="0" indent="0">
              <a:buFontTx/>
              <a:buNone/>
            </a:pPr>
            <a:r>
              <a:rPr lang="en-US" sz="1200" baseline="0" dirty="0" smtClean="0"/>
              <a:t>Photo taken at Bradford Research Center, Columbia, MO</a:t>
            </a:r>
          </a:p>
          <a:p>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a:t>
            </a:fld>
            <a:endParaRPr lang="en-US"/>
          </a:p>
        </p:txBody>
      </p:sp>
    </p:spTree>
    <p:extLst>
      <p:ext uri="{BB962C8B-B14F-4D97-AF65-F5344CB8AC3E}">
        <p14:creationId xmlns:p14="http://schemas.microsoft.com/office/powerpoint/2010/main" val="414866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cs typeface="+mn-cs"/>
              </a:rPr>
              <a:t>Crimson clover is one of the most striking</a:t>
            </a:r>
            <a:r>
              <a:rPr lang="en-US" baseline="0" dirty="0" smtClean="0">
                <a:cs typeface="+mn-cs"/>
              </a:rPr>
              <a:t> cover crops, and one of the faster growing clovers.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It’s useful in much of the southern and middle U.S. latitudes, but will often winter kill in areas north of Interstate 70.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Snow cover can improve the odds of winter survival.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Poorly drained fields can be a challenge for crimson clover – that situation is probably better suited to a grass species of cover crop.</a:t>
            </a:r>
            <a:endParaRPr lang="en-US" dirty="0" smtClean="0">
              <a:cs typeface="+mn-cs"/>
            </a:endParaRPr>
          </a:p>
          <a:p>
            <a:endParaRPr lang="en-US" dirty="0" smtClean="0"/>
          </a:p>
          <a:p>
            <a:r>
              <a:rPr lang="en-US" dirty="0" smtClean="0"/>
              <a:t>Photo taken in Columbia, MO.</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20</a:t>
            </a:fld>
            <a:endParaRPr lang="en-US"/>
          </a:p>
        </p:txBody>
      </p:sp>
    </p:spTree>
    <p:extLst>
      <p:ext uri="{BB962C8B-B14F-4D97-AF65-F5344CB8AC3E}">
        <p14:creationId xmlns:p14="http://schemas.microsoft.com/office/powerpoint/2010/main" val="48023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Sloping fields that are erosive, adding a low-growing clover with the grass provides even better ground cover</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21</a:t>
            </a:fld>
            <a:endParaRPr lang="en-US"/>
          </a:p>
        </p:txBody>
      </p:sp>
    </p:spTree>
    <p:extLst>
      <p:ext uri="{BB962C8B-B14F-4D97-AF65-F5344CB8AC3E}">
        <p14:creationId xmlns:p14="http://schemas.microsoft.com/office/powerpoint/2010/main" val="45879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22</a:t>
            </a:fld>
            <a:endParaRPr lang="en-US"/>
          </a:p>
        </p:txBody>
      </p:sp>
    </p:spTree>
    <p:extLst>
      <p:ext uri="{BB962C8B-B14F-4D97-AF65-F5344CB8AC3E}">
        <p14:creationId xmlns:p14="http://schemas.microsoft.com/office/powerpoint/2010/main" val="122846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Some corn and soybean farmers are adding wheat back to their rotation in order to have more time</a:t>
            </a:r>
            <a:r>
              <a:rPr lang="en-US" baseline="0" dirty="0" smtClean="0"/>
              <a:t> to grow a high biomass cover crop mix, with the goal of getting faster soil improvement and building soil organic matter.</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Photo taken in Lancaster,</a:t>
            </a:r>
            <a:r>
              <a:rPr lang="en-US" baseline="0" dirty="0" smtClean="0"/>
              <a:t> PA.</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23</a:t>
            </a:fld>
            <a:endParaRPr lang="en-US"/>
          </a:p>
        </p:txBody>
      </p:sp>
    </p:spTree>
    <p:extLst>
      <p:ext uri="{BB962C8B-B14F-4D97-AF65-F5344CB8AC3E}">
        <p14:creationId xmlns:p14="http://schemas.microsoft.com/office/powerpoint/2010/main" val="426538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Turnips are generally preferred over radishes for grazing cattle.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cs typeface="+mn-cs"/>
              </a:rPr>
              <a:t>The cattle will eat both the green leaves and the tubers.</a:t>
            </a:r>
            <a:r>
              <a:rPr lang="en-US" baseline="0" dirty="0" smtClean="0">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The green growth will normally winter kill (except for the deep South), but cattle can paw out tubers or eat the tops throughout the winter.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cs typeface="+mn-cs"/>
              </a:rPr>
              <a:t>Eventually the tubers will decompose in the spring.</a:t>
            </a:r>
            <a:endParaRPr lang="en-US" dirty="0" smtClean="0">
              <a:cs typeface="+mn-cs"/>
            </a:endParaRPr>
          </a:p>
          <a:p>
            <a:endParaRPr lang="en-US" dirty="0" smtClean="0"/>
          </a:p>
          <a:p>
            <a:r>
              <a:rPr lang="en-US" dirty="0" smtClean="0"/>
              <a:t>Photo taken at the USDA NRCS Plant Materials</a:t>
            </a:r>
            <a:r>
              <a:rPr lang="en-US" baseline="0" dirty="0" smtClean="0"/>
              <a:t> Center in Missouri.</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24</a:t>
            </a:fld>
            <a:endParaRPr lang="en-US"/>
          </a:p>
        </p:txBody>
      </p:sp>
    </p:spTree>
    <p:extLst>
      <p:ext uri="{BB962C8B-B14F-4D97-AF65-F5344CB8AC3E}">
        <p14:creationId xmlns:p14="http://schemas.microsoft.com/office/powerpoint/2010/main" val="1510304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Buying quality seed with cover crops is just as important as getting good seed for corn, soybeans,</a:t>
            </a:r>
            <a:r>
              <a:rPr lang="en-US" baseline="0" dirty="0" smtClean="0"/>
              <a:t> or other cash crops.</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baseline="0" dirty="0" smtClean="0"/>
              <a:t>Too many farmers have made the mistake of going for the cheapest cover crop seed they can find, only to realize after planting hundreds of acres that the seed had very poor germination or other issues.</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25</a:t>
            </a:fld>
            <a:endParaRPr lang="en-US"/>
          </a:p>
        </p:txBody>
      </p:sp>
    </p:spTree>
    <p:extLst>
      <p:ext uri="{BB962C8B-B14F-4D97-AF65-F5344CB8AC3E}">
        <p14:creationId xmlns:p14="http://schemas.microsoft.com/office/powerpoint/2010/main" val="1061913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smtClean="0"/>
              <a:t>This fina</a:t>
            </a:r>
            <a:r>
              <a:rPr lang="en-US" baseline="0" dirty="0" smtClean="0"/>
              <a:t>l text slide helps summarize some of the main ideas on what cover crops to select, and simplifies the options down to a few reliable and common choices.</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26</a:t>
            </a:fld>
            <a:endParaRPr lang="en-US"/>
          </a:p>
        </p:txBody>
      </p:sp>
    </p:spTree>
    <p:extLst>
      <p:ext uri="{BB962C8B-B14F-4D97-AF65-F5344CB8AC3E}">
        <p14:creationId xmlns:p14="http://schemas.microsoft.com/office/powerpoint/2010/main" val="1567722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smtClean="0"/>
              <a:t>taken in Columbia, MO</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27</a:t>
            </a:fld>
            <a:endParaRPr lang="en-US"/>
          </a:p>
        </p:txBody>
      </p:sp>
    </p:spTree>
    <p:extLst>
      <p:ext uri="{BB962C8B-B14F-4D97-AF65-F5344CB8AC3E}">
        <p14:creationId xmlns:p14="http://schemas.microsoft.com/office/powerpoint/2010/main" val="91021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animated</a:t>
            </a:r>
            <a:r>
              <a:rPr lang="en-US" baseline="0" dirty="0" smtClean="0"/>
              <a:t> slide shows 7 general considerations for selecting a cover crop.  The presentation addresses these 7 areas in the order listed.</a:t>
            </a:r>
            <a:endParaRPr lang="en-US" dirty="0" smtClean="0"/>
          </a:p>
          <a:p>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3</a:t>
            </a:fld>
            <a:endParaRPr lang="en-US"/>
          </a:p>
        </p:txBody>
      </p:sp>
    </p:spTree>
    <p:extLst>
      <p:ext uri="{BB962C8B-B14F-4D97-AF65-F5344CB8AC3E}">
        <p14:creationId xmlns:p14="http://schemas.microsoft.com/office/powerpoint/2010/main" val="184425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Helvetica" charset="0"/>
                <a:ea typeface="Helvetica" charset="0"/>
                <a:cs typeface="Helvetica" charset="0"/>
              </a:rPr>
              <a:t>Planting </a:t>
            </a:r>
            <a:r>
              <a:rPr lang="en-US" sz="1200" baseline="0" dirty="0" smtClean="0">
                <a:latin typeface="Helvetica" charset="0"/>
                <a:ea typeface="Helvetica" charset="0"/>
                <a:cs typeface="Helvetica" charset="0"/>
              </a:rPr>
              <a:t>date has a big impact on which cover crop to consider using.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Helvetica" charset="0"/>
                <a:ea typeface="Helvetica" charset="0"/>
                <a:cs typeface="Helvetica" charset="0"/>
              </a:rPr>
              <a:t>For example, warm season cover crops such as buckwheat should not be planted late in the fall.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Helvetica" charset="0"/>
                <a:ea typeface="Helvetica" charset="0"/>
                <a:cs typeface="Helvetica" charset="0"/>
              </a:rPr>
              <a:t>More on this topic in the following slides.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Helvetica" charset="0"/>
                <a:ea typeface="Helvetica" charset="0"/>
                <a:cs typeface="Helvetica" charset="0"/>
              </a:rPr>
              <a:t>A good philosophy for successful cover cropping is to plant early. If you do plan to plant your cover crop early, this decision could impact which species you choose and what planting method you use.</a:t>
            </a:r>
            <a:endParaRPr lang="en-US" sz="1200" dirty="0" smtClean="0">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4</a:t>
            </a:fld>
            <a:endParaRPr lang="en-US"/>
          </a:p>
        </p:txBody>
      </p:sp>
    </p:spTree>
    <p:extLst>
      <p:ext uri="{BB962C8B-B14F-4D97-AF65-F5344CB8AC3E}">
        <p14:creationId xmlns:p14="http://schemas.microsoft.com/office/powerpoint/2010/main" val="16240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Buckwheat is a fast growing cover crop that does best</a:t>
            </a:r>
            <a:r>
              <a:rPr lang="en-US" baseline="0" dirty="0" smtClean="0">
                <a:cs typeface="+mn-cs"/>
              </a:rPr>
              <a:t> in warm weather.  It needs to be planted no later than August in most areas and June or July is better.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cs typeface="+mn-cs"/>
              </a:rPr>
              <a:t>Photo taken at Washington State University Organic Farm in Pullman, WA.</a:t>
            </a:r>
            <a:endParaRPr lang="en-US" dirty="0" smtClean="0">
              <a:cs typeface="+mn-cs"/>
            </a:endParaRPr>
          </a:p>
          <a:p>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5</a:t>
            </a:fld>
            <a:endParaRPr lang="en-US"/>
          </a:p>
        </p:txBody>
      </p:sp>
    </p:spTree>
    <p:extLst>
      <p:ext uri="{BB962C8B-B14F-4D97-AF65-F5344CB8AC3E}">
        <p14:creationId xmlns:p14="http://schemas.microsoft.com/office/powerpoint/2010/main" val="203181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One way to understand the seasonality of a cover crop is to understand its biology.</a:t>
            </a:r>
          </a:p>
          <a:p>
            <a:pPr marL="171450" indent="-171450">
              <a:buFontTx/>
              <a:buChar char="-"/>
            </a:pPr>
            <a:r>
              <a:rPr lang="en-US" baseline="0" dirty="0" smtClean="0"/>
              <a:t>The fastest cover crops at establishment are annual cover crops.</a:t>
            </a:r>
          </a:p>
          <a:p>
            <a:pPr marL="171450" indent="-171450">
              <a:buFontTx/>
              <a:buChar char="-"/>
            </a:pPr>
            <a:r>
              <a:rPr lang="en-US" baseline="0" dirty="0" smtClean="0"/>
              <a:t>Winter annuals must survive a cold period in order to flower.</a:t>
            </a:r>
          </a:p>
          <a:p>
            <a:pPr marL="171450" indent="-171450">
              <a:buFontTx/>
              <a:buChar char="-"/>
            </a:pPr>
            <a:r>
              <a:rPr lang="en-US" baseline="0" dirty="0" smtClean="0"/>
              <a:t>Summer annuals will flower in their first growing season (like buckwheat)</a:t>
            </a:r>
          </a:p>
          <a:p>
            <a:pPr marL="628650" lvl="1" indent="-171450">
              <a:buFontTx/>
              <a:buChar char="-"/>
            </a:pPr>
            <a:r>
              <a:rPr lang="en-US" baseline="0" dirty="0" smtClean="0"/>
              <a:t>Buckwheat will reseed and can be terminated after about 6 weeks to avoid this. It’s a fast growing plant, anyway, so it really only needs a 6-week growth window.</a:t>
            </a:r>
          </a:p>
          <a:p>
            <a:pPr marL="171450" indent="-171450">
              <a:buFontTx/>
              <a:buChar char="-"/>
            </a:pPr>
            <a:r>
              <a:rPr lang="en-US" baseline="0" dirty="0" smtClean="0"/>
              <a:t>Cool season annual cover crops will perform the best if they are planted In spring or fall, whereas warm season annuals perform well in the heat of mid-summer.</a:t>
            </a:r>
          </a:p>
          <a:p>
            <a:pPr marL="171450" indent="-171450">
              <a:buFontTx/>
              <a:buChar char="-"/>
            </a:pPr>
            <a:endParaRPr lang="en-US" baseline="0" dirty="0" smtClean="0"/>
          </a:p>
          <a:p>
            <a:pPr marL="0" indent="0">
              <a:buFontTx/>
              <a:buNone/>
            </a:pPr>
            <a:r>
              <a:rPr lang="en-US" baseline="0" dirty="0" smtClean="0"/>
              <a:t>Photo taken in </a:t>
            </a:r>
            <a:r>
              <a:rPr lang="en-US" baseline="0" dirty="0" err="1" smtClean="0"/>
              <a:t>Holtwood</a:t>
            </a:r>
            <a:r>
              <a:rPr lang="en-US" baseline="0" dirty="0" smtClean="0"/>
              <a:t>, PA.</a:t>
            </a:r>
          </a:p>
        </p:txBody>
      </p:sp>
      <p:sp>
        <p:nvSpPr>
          <p:cNvPr id="4" name="Slide Number Placeholder 3"/>
          <p:cNvSpPr>
            <a:spLocks noGrp="1"/>
          </p:cNvSpPr>
          <p:nvPr>
            <p:ph type="sldNum" sz="quarter" idx="10"/>
          </p:nvPr>
        </p:nvSpPr>
        <p:spPr/>
        <p:txBody>
          <a:bodyPr/>
          <a:lstStyle/>
          <a:p>
            <a:fld id="{CC76C255-A5D6-F242-8E81-504223CA7943}" type="slidenum">
              <a:rPr lang="en-US" smtClean="0"/>
              <a:t>6</a:t>
            </a:fld>
            <a:endParaRPr lang="en-US"/>
          </a:p>
        </p:txBody>
      </p:sp>
    </p:spTree>
    <p:extLst>
      <p:ext uri="{BB962C8B-B14F-4D97-AF65-F5344CB8AC3E}">
        <p14:creationId xmlns:p14="http://schemas.microsoft.com/office/powerpoint/2010/main" val="106510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 biennial cover crop, like sweet clover, will grow in the spring or summer of the first year but won’t flower until the following spring.</a:t>
            </a:r>
          </a:p>
          <a:p>
            <a:pPr marL="171450" indent="-171450">
              <a:buFontTx/>
              <a:buChar char="-"/>
            </a:pPr>
            <a:r>
              <a:rPr lang="en-US" baseline="0" dirty="0" smtClean="0"/>
              <a:t>One example of a situation where a biennial may be preferred:</a:t>
            </a:r>
          </a:p>
          <a:p>
            <a:pPr marL="628650" lvl="1" indent="-171450">
              <a:buFontTx/>
              <a:buChar char="-"/>
            </a:pPr>
            <a:r>
              <a:rPr lang="en-US" baseline="0" dirty="0" smtClean="0"/>
              <a:t>A biennial can be frost-seeded into standing wheat and then, after the wheat harvest, the biennial can be left to grow, even into the following year.</a:t>
            </a:r>
          </a:p>
        </p:txBody>
      </p:sp>
      <p:sp>
        <p:nvSpPr>
          <p:cNvPr id="4" name="Slide Number Placeholder 3"/>
          <p:cNvSpPr>
            <a:spLocks noGrp="1"/>
          </p:cNvSpPr>
          <p:nvPr>
            <p:ph type="sldNum" sz="quarter" idx="10"/>
          </p:nvPr>
        </p:nvSpPr>
        <p:spPr/>
        <p:txBody>
          <a:bodyPr/>
          <a:lstStyle/>
          <a:p>
            <a:fld id="{CC76C255-A5D6-F242-8E81-504223CA7943}" type="slidenum">
              <a:rPr lang="en-US" smtClean="0"/>
              <a:t>7</a:t>
            </a:fld>
            <a:endParaRPr lang="en-US"/>
          </a:p>
        </p:txBody>
      </p:sp>
    </p:spTree>
    <p:extLst>
      <p:ext uri="{BB962C8B-B14F-4D97-AF65-F5344CB8AC3E}">
        <p14:creationId xmlns:p14="http://schemas.microsoft.com/office/powerpoint/2010/main" val="700173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 perennial cover crop will survive for multiple years, with flowering every year. Perennials see slow growth in biomass, but build root biomass instead.</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8</a:t>
            </a:fld>
            <a:endParaRPr lang="en-US"/>
          </a:p>
        </p:txBody>
      </p:sp>
    </p:spTree>
    <p:extLst>
      <p:ext uri="{BB962C8B-B14F-4D97-AF65-F5344CB8AC3E}">
        <p14:creationId xmlns:p14="http://schemas.microsoft.com/office/powerpoint/2010/main" val="207395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Some </a:t>
            </a:r>
            <a:r>
              <a:rPr lang="en-US" baseline="0" dirty="0" smtClean="0"/>
              <a:t>cover crops intended to protect the soil in the winter months can be planted in either the fall or the early spring, such as oats or certain legumes.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Of course it’s most beneficial to get them started in the fall if time permits, but if the cover crop doesn’t get established in the fall, an early spring planting can provide a month or two of cover before the summer cash crop needs to be planted.</a:t>
            </a:r>
          </a:p>
          <a:p>
            <a:endParaRPr lang="en-US" dirty="0" smtClean="0"/>
          </a:p>
          <a:p>
            <a:r>
              <a:rPr lang="en-US" dirty="0" smtClean="0"/>
              <a:t>Photo taken in Columbia, MO</a:t>
            </a:r>
            <a:endParaRPr lang="en-US" dirty="0"/>
          </a:p>
        </p:txBody>
      </p:sp>
      <p:sp>
        <p:nvSpPr>
          <p:cNvPr id="4" name="Slide Number Placeholder 3"/>
          <p:cNvSpPr>
            <a:spLocks noGrp="1"/>
          </p:cNvSpPr>
          <p:nvPr>
            <p:ph type="sldNum" sz="quarter" idx="10"/>
          </p:nvPr>
        </p:nvSpPr>
        <p:spPr/>
        <p:txBody>
          <a:bodyPr/>
          <a:lstStyle/>
          <a:p>
            <a:fld id="{CC76C255-A5D6-F242-8E81-504223CA7943}" type="slidenum">
              <a:rPr lang="en-US" smtClean="0"/>
              <a:t>9</a:t>
            </a:fld>
            <a:endParaRPr lang="en-US"/>
          </a:p>
        </p:txBody>
      </p:sp>
    </p:spTree>
    <p:extLst>
      <p:ext uri="{BB962C8B-B14F-4D97-AF65-F5344CB8AC3E}">
        <p14:creationId xmlns:p14="http://schemas.microsoft.com/office/powerpoint/2010/main" val="191555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ED6849-6C81-2C4A-8663-C0FD9C281B03}"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70177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ED6849-6C81-2C4A-8663-C0FD9C281B03}"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63643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ED6849-6C81-2C4A-8663-C0FD9C281B03}"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73159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ED6849-6C81-2C4A-8663-C0FD9C281B03}"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71793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D6849-6C81-2C4A-8663-C0FD9C281B03}"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729894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ED6849-6C81-2C4A-8663-C0FD9C281B03}"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70286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ED6849-6C81-2C4A-8663-C0FD9C281B03}"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48459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ED6849-6C81-2C4A-8663-C0FD9C281B03}"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41088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D6849-6C81-2C4A-8663-C0FD9C281B03}"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9262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D6849-6C81-2C4A-8663-C0FD9C281B03}"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112927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D6849-6C81-2C4A-8663-C0FD9C281B03}"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EE150-10A5-8E4F-837C-60D264298560}" type="slidenum">
              <a:rPr lang="en-US" smtClean="0"/>
              <a:t>‹#›</a:t>
            </a:fld>
            <a:endParaRPr lang="en-US"/>
          </a:p>
        </p:txBody>
      </p:sp>
    </p:spTree>
    <p:extLst>
      <p:ext uri="{BB962C8B-B14F-4D97-AF65-F5344CB8AC3E}">
        <p14:creationId xmlns:p14="http://schemas.microsoft.com/office/powerpoint/2010/main" val="25206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D6849-6C81-2C4A-8663-C0FD9C281B03}" type="datetimeFigureOut">
              <a:rPr lang="en-US" smtClean="0"/>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EE150-10A5-8E4F-837C-60D264298560}" type="slidenum">
              <a:rPr lang="en-US" smtClean="0"/>
              <a:t>‹#›</a:t>
            </a:fld>
            <a:endParaRPr lang="en-US"/>
          </a:p>
        </p:txBody>
      </p:sp>
    </p:spTree>
    <p:extLst>
      <p:ext uri="{BB962C8B-B14F-4D97-AF65-F5344CB8AC3E}">
        <p14:creationId xmlns:p14="http://schemas.microsoft.com/office/powerpoint/2010/main" val="172817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64514"/>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2575408"/>
            <a:ext cx="6858000" cy="1707184"/>
          </a:xfrm>
        </p:spPr>
        <p:txBody>
          <a:bodyPr>
            <a:noAutofit/>
          </a:bodyPr>
          <a:lstStyle/>
          <a:p>
            <a:r>
              <a:rPr lang="en-US" sz="5400" dirty="0" smtClean="0">
                <a:latin typeface="Helvetica" charset="0"/>
                <a:ea typeface="Helvetica" charset="0"/>
                <a:cs typeface="Helvetica" charset="0"/>
              </a:rPr>
              <a:t>Tips for Selecting Cover Crops</a:t>
            </a:r>
            <a:endParaRPr lang="en-US" sz="5400" dirty="0">
              <a:latin typeface="Helvetica" charset="0"/>
              <a:ea typeface="Helvetica" charset="0"/>
              <a:cs typeface="Helvetica" charset="0"/>
            </a:endParaRPr>
          </a:p>
        </p:txBody>
      </p:sp>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213859"/>
            <a:ext cx="1393371" cy="1150655"/>
          </a:xfrm>
          <a:prstGeom prst="rect">
            <a:avLst/>
          </a:prstGeom>
        </p:spPr>
      </p:pic>
      <p:sp>
        <p:nvSpPr>
          <p:cNvPr id="9" name="Subtitle 2"/>
          <p:cNvSpPr txBox="1">
            <a:spLocks/>
          </p:cNvSpPr>
          <p:nvPr/>
        </p:nvSpPr>
        <p:spPr>
          <a:xfrm>
            <a:off x="1143000" y="5369435"/>
            <a:ext cx="6858000" cy="9950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latin typeface="Helvetica Neue" charset="0"/>
                <a:ea typeface="Helvetica Neue" charset="0"/>
                <a:cs typeface="Helvetica Neue" charset="0"/>
              </a:rPr>
              <a:t>PRESENTER</a:t>
            </a:r>
          </a:p>
          <a:p>
            <a:r>
              <a:rPr lang="en-US" dirty="0" smtClean="0">
                <a:latin typeface="Helvetica Neue" charset="0"/>
                <a:ea typeface="Helvetica Neue" charset="0"/>
                <a:cs typeface="Helvetica Neue" charset="0"/>
              </a:rPr>
              <a:t>Affiliation</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967803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3987"/>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r>
              <a:rPr lang="en-US" sz="3400" smtClean="0">
                <a:latin typeface="Helvetica"/>
                <a:cs typeface="Helvetica"/>
              </a:rPr>
              <a:t>What are the goals for the cover crop? </a:t>
            </a:r>
            <a:endParaRPr lang="en-US" sz="3400" dirty="0">
              <a:latin typeface="Helvetica"/>
              <a:cs typeface="Helvetica"/>
            </a:endParaRPr>
          </a:p>
        </p:txBody>
      </p:sp>
      <p:sp>
        <p:nvSpPr>
          <p:cNvPr id="9" name="Content Placeholder 2"/>
          <p:cNvSpPr txBox="1">
            <a:spLocks/>
          </p:cNvSpPr>
          <p:nvPr/>
        </p:nvSpPr>
        <p:spPr>
          <a:xfrm>
            <a:off x="457200" y="1473200"/>
            <a:ext cx="8610600" cy="5065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Soil erosion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Go for fast cover, good rooting, persistent growth</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 cereal rye, annual ryegrass</a:t>
            </a:r>
          </a:p>
          <a:p>
            <a:pPr marL="0" indent="0">
              <a:spcBef>
                <a:spcPts val="0"/>
              </a:spcBef>
              <a:buFont typeface="Arial" panose="020B0604020202020204" pitchFamily="34" charset="0"/>
              <a:buNone/>
            </a:pP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Soil compaction </a:t>
            </a: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Cover crops that are deep rooting or taproots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annual ryegrass, oilseed radishes, sunflowers</a:t>
            </a:r>
          </a:p>
          <a:p>
            <a:pPr marL="0" indent="0">
              <a:spcBef>
                <a:spcPts val="0"/>
              </a:spcBef>
              <a:buFont typeface="Arial" panose="020B0604020202020204" pitchFamily="34" charset="0"/>
              <a:buNone/>
            </a:pP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Nitrogen fixation </a:t>
            </a: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Limited to legumes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hairy vetch, crimson clover, Austrian winter peas,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a:t>
            </a:r>
            <a:r>
              <a:rPr lang="en-US" sz="2400" dirty="0" err="1" smtClean="0">
                <a:latin typeface="Helvetica Neue" charset="0"/>
                <a:ea typeface="Helvetica Neue" charset="0"/>
                <a:cs typeface="Helvetica Neue" charset="0"/>
              </a:rPr>
              <a:t>sunn</a:t>
            </a:r>
            <a:r>
              <a:rPr lang="en-US" sz="2400" dirty="0" smtClean="0">
                <a:latin typeface="Helvetica Neue" charset="0"/>
                <a:ea typeface="Helvetica Neue" charset="0"/>
                <a:cs typeface="Helvetica Neue" charset="0"/>
              </a:rPr>
              <a:t> hemp, cowpeas</a:t>
            </a:r>
          </a:p>
        </p:txBody>
      </p:sp>
    </p:spTree>
    <p:extLst>
      <p:ext uri="{BB962C8B-B14F-4D97-AF65-F5344CB8AC3E}">
        <p14:creationId xmlns:p14="http://schemas.microsoft.com/office/powerpoint/2010/main" val="1101321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19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10" name="Rectangle 6"/>
          <p:cNvSpPr txBox="1">
            <a:spLocks noChangeArrowheads="1"/>
          </p:cNvSpPr>
          <p:nvPr/>
        </p:nvSpPr>
        <p:spPr bwMode="auto">
          <a:xfrm>
            <a:off x="3148337" y="6310113"/>
            <a:ext cx="2847324" cy="56149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eaLnBrk="1" hangingPunct="1">
              <a:defRPr/>
            </a:pPr>
            <a:r>
              <a:rPr lang="en-US" sz="1800" dirty="0" smtClean="0">
                <a:solidFill>
                  <a:schemeClr val="bg1"/>
                </a:solidFill>
                <a:cs typeface="+mj-cs"/>
              </a:rPr>
              <a:t>Photo credit: </a:t>
            </a:r>
            <a:r>
              <a:rPr lang="en-US" sz="1800" smtClean="0">
                <a:solidFill>
                  <a:schemeClr val="bg1"/>
                </a:solidFill>
                <a:cs typeface="+mj-cs"/>
              </a:rPr>
              <a:t>Rob Myers</a:t>
            </a:r>
            <a:endParaRPr lang="en-US" sz="1800" dirty="0" smtClean="0">
              <a:solidFill>
                <a:schemeClr val="bg1"/>
              </a:solidFill>
              <a:cs typeface="+mj-cs"/>
            </a:endParaRPr>
          </a:p>
        </p:txBody>
      </p:sp>
      <p:sp>
        <p:nvSpPr>
          <p:cNvPr id="11" name="TextBox 10"/>
          <p:cNvSpPr txBox="1"/>
          <p:nvPr/>
        </p:nvSpPr>
        <p:spPr>
          <a:xfrm>
            <a:off x="2617354" y="303070"/>
            <a:ext cx="3909289" cy="707886"/>
          </a:xfrm>
          <a:prstGeom prst="rect">
            <a:avLst/>
          </a:prstGeom>
          <a:noFill/>
        </p:spPr>
        <p:txBody>
          <a:bodyPr wrap="square" rtlCol="0">
            <a:spAutoFit/>
          </a:bodyPr>
          <a:lstStyle/>
          <a:p>
            <a:pPr algn="ctr"/>
            <a:r>
              <a:rPr lang="en-US" sz="4000" smtClean="0">
                <a:solidFill>
                  <a:schemeClr val="bg1"/>
                </a:solidFill>
                <a:latin typeface="Helvetica" charset="0"/>
                <a:ea typeface="Helvetica" charset="0"/>
                <a:cs typeface="Helvetica" charset="0"/>
              </a:rPr>
              <a:t>Oilseed Radish</a:t>
            </a:r>
            <a:endParaRPr lang="en-US" sz="400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4831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r>
              <a:rPr lang="en-US" sz="3600" dirty="0" smtClean="0">
                <a:latin typeface="Helvetica"/>
                <a:cs typeface="Helvetica"/>
              </a:rPr>
              <a:t>Goals for the cover crop (cont’d)</a:t>
            </a: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Nitrogen scavenging</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radishes, cereal rye, ryegrass</a:t>
            </a:r>
          </a:p>
          <a:p>
            <a:pPr marL="0" indent="0">
              <a:spcBef>
                <a:spcPts val="0"/>
              </a:spcBef>
              <a:buFont typeface="Arial" panose="020B0604020202020204" pitchFamily="34" charset="0"/>
              <a:buNone/>
            </a:pP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Disease/nematode suppression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Brassicas (e.g. radish), or just good rotation practices – ideally don’t use a grass cover crop before or after a grass cash crop (corn)</a:t>
            </a:r>
          </a:p>
          <a:p>
            <a:pPr marL="0" indent="0">
              <a:spcBef>
                <a:spcPts val="0"/>
              </a:spcBef>
              <a:buFont typeface="Arial" panose="020B0604020202020204" pitchFamily="34" charset="0"/>
              <a:buNone/>
            </a:pP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Weed control </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cereal rye (</a:t>
            </a:r>
            <a:r>
              <a:rPr lang="en-US" sz="2400" dirty="0" err="1" smtClean="0">
                <a:latin typeface="Helvetica Neue" charset="0"/>
                <a:ea typeface="Helvetica Neue" charset="0"/>
                <a:cs typeface="Helvetica Neue" charset="0"/>
              </a:rPr>
              <a:t>allelopathic</a:t>
            </a:r>
            <a:r>
              <a:rPr lang="en-US" sz="2400" dirty="0" smtClean="0">
                <a:latin typeface="Helvetica Neue" charset="0"/>
                <a:ea typeface="Helvetica Neue" charset="0"/>
                <a:cs typeface="Helvetica Neue" charset="0"/>
              </a:rPr>
              <a:t> and good at smothering weeds)</a:t>
            </a:r>
          </a:p>
          <a:p>
            <a:pPr marL="0" indent="0">
              <a:spcBef>
                <a:spcPts val="0"/>
              </a:spcBef>
              <a:buFont typeface="Arial" panose="020B0604020202020204" pitchFamily="34" charset="0"/>
              <a:buNone/>
            </a:pPr>
            <a:endParaRPr lang="en-US" sz="2400" dirty="0" smtClean="0">
              <a:latin typeface="Helvetica Neue" charset="0"/>
              <a:ea typeface="Helvetica Neue" charset="0"/>
              <a:cs typeface="Helvetica Neue" charset="0"/>
            </a:endParaRPr>
          </a:p>
          <a:p>
            <a:pPr marL="0" indent="0">
              <a:spcBef>
                <a:spcPts val="0"/>
              </a:spcBef>
              <a:buFont typeface="Arial" panose="020B0604020202020204" pitchFamily="34" charset="0"/>
              <a:buNone/>
            </a:pPr>
            <a:r>
              <a:rPr lang="en-US" sz="2400" b="1" u="sng" dirty="0" smtClean="0">
                <a:latin typeface="Helvetica Neue" charset="0"/>
                <a:ea typeface="Helvetica Neue" charset="0"/>
                <a:cs typeface="Helvetica Neue" charset="0"/>
              </a:rPr>
              <a:t>Pollinator habitat and food source</a:t>
            </a:r>
          </a:p>
          <a:p>
            <a:pPr marL="0" indent="0">
              <a:spcBef>
                <a:spcPts val="0"/>
              </a:spcBef>
              <a:buFont typeface="Arial" panose="020B0604020202020204" pitchFamily="34" charset="0"/>
              <a:buNone/>
            </a:pPr>
            <a:r>
              <a:rPr lang="en-US" sz="2400" dirty="0" smtClean="0">
                <a:latin typeface="Helvetica Neue" charset="0"/>
                <a:ea typeface="Helvetica Neue" charset="0"/>
                <a:cs typeface="Helvetica Neue" charset="0"/>
              </a:rPr>
              <a:t>– buckwheat, clovers, diverse mixes</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697799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714433"/>
            <a:ext cx="8229600" cy="8368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Helvetica" charset="0"/>
                <a:ea typeface="Helvetica" charset="0"/>
                <a:cs typeface="Helvetica" charset="0"/>
              </a:rPr>
              <a:t>Cereal rye mulch layer in soybeans</a:t>
            </a:r>
            <a:endParaRPr lang="en-US" sz="3600" dirty="0">
              <a:latin typeface="Helvetica" charset="0"/>
              <a:ea typeface="Helvetica" charset="0"/>
              <a:cs typeface="Helvetica" charset="0"/>
            </a:endParaRPr>
          </a:p>
        </p:txBody>
      </p:sp>
      <p:pic>
        <p:nvPicPr>
          <p:cNvPr id="9"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0800" y="1551272"/>
            <a:ext cx="6502400" cy="4876800"/>
          </a:xfrm>
          <a:prstGeom prst="rect">
            <a:avLst/>
          </a:prstGeom>
        </p:spPr>
      </p:pic>
      <p:sp>
        <p:nvSpPr>
          <p:cNvPr id="10" name="Rectangle 6"/>
          <p:cNvSpPr txBox="1">
            <a:spLocks noChangeArrowheads="1"/>
          </p:cNvSpPr>
          <p:nvPr/>
        </p:nvSpPr>
        <p:spPr bwMode="auto">
          <a:xfrm>
            <a:off x="3148338" y="6428072"/>
            <a:ext cx="2847324" cy="56149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eaLnBrk="1" hangingPunct="1">
              <a:buNone/>
              <a:defRPr/>
            </a:pPr>
            <a:r>
              <a:rPr lang="en-US" sz="1800" dirty="0" smtClean="0">
                <a:solidFill>
                  <a:schemeClr val="tx1"/>
                </a:solidFill>
                <a:cs typeface="+mj-cs"/>
              </a:rPr>
              <a:t>Photo credit: </a:t>
            </a:r>
            <a:r>
              <a:rPr lang="en-US" sz="1800" smtClean="0">
                <a:solidFill>
                  <a:schemeClr val="tx1"/>
                </a:solidFill>
                <a:cs typeface="+mj-cs"/>
              </a:rPr>
              <a:t>Rob Myers</a:t>
            </a:r>
            <a:endParaRPr lang="en-US" sz="1800" dirty="0" smtClean="0">
              <a:solidFill>
                <a:schemeClr val="tx1"/>
              </a:solidFill>
              <a:cs typeface="+mj-cs"/>
            </a:endParaRPr>
          </a:p>
        </p:txBody>
      </p:sp>
    </p:spTree>
    <p:extLst>
      <p:ext uri="{BB962C8B-B14F-4D97-AF65-F5344CB8AC3E}">
        <p14:creationId xmlns:p14="http://schemas.microsoft.com/office/powerpoint/2010/main" val="1946067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pic>
        <p:nvPicPr>
          <p:cNvPr id="10" name="Picture 9"/>
          <p:cNvPicPr>
            <a:picLocks noChangeAspect="1"/>
          </p:cNvPicPr>
          <p:nvPr/>
        </p:nvPicPr>
        <p:blipFill rotWithShape="1">
          <a:blip r:embed="rId4" cstate="print">
            <a:alphaModFix amt="27000"/>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11" name="Title 1"/>
          <p:cNvSpPr txBox="1">
            <a:spLocks/>
          </p:cNvSpPr>
          <p:nvPr/>
        </p:nvSpPr>
        <p:spPr>
          <a:xfrm>
            <a:off x="457200" y="800100"/>
            <a:ext cx="8229600" cy="723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a:cs typeface="Helvetica"/>
              </a:rPr>
              <a:t>What planting method will be used?</a:t>
            </a:r>
            <a:br>
              <a:rPr lang="en-US" sz="3200" smtClean="0">
                <a:latin typeface="Helvetica"/>
                <a:cs typeface="Helvetica"/>
              </a:rPr>
            </a:br>
            <a:endParaRPr lang="en-US" sz="3200" dirty="0"/>
          </a:p>
        </p:txBody>
      </p:sp>
      <p:sp>
        <p:nvSpPr>
          <p:cNvPr id="12" name="Content Placeholder 2"/>
          <p:cNvSpPr txBox="1">
            <a:spLocks/>
          </p:cNvSpPr>
          <p:nvPr/>
        </p:nvSpPr>
        <p:spPr>
          <a:xfrm>
            <a:off x="468540" y="1397000"/>
            <a:ext cx="8229600"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176"/>
              </a:spcBef>
            </a:pPr>
            <a:r>
              <a:rPr lang="en-US" dirty="0" smtClean="0"/>
              <a:t>Traditionally, most cover crop seed has been drilled or broadcast seeded.  When broadcasting:</a:t>
            </a:r>
          </a:p>
          <a:p>
            <a:pPr lvl="1">
              <a:spcBef>
                <a:spcPts val="1176"/>
              </a:spcBef>
            </a:pPr>
            <a:r>
              <a:rPr lang="en-US" dirty="0"/>
              <a:t>T</a:t>
            </a:r>
            <a:r>
              <a:rPr lang="en-US" dirty="0" smtClean="0"/>
              <a:t>he larger the seed, the harder it is to get good seed-soil contact</a:t>
            </a:r>
          </a:p>
          <a:p>
            <a:pPr lvl="1">
              <a:spcBef>
                <a:spcPts val="1176"/>
              </a:spcBef>
            </a:pPr>
            <a:r>
              <a:rPr lang="en-US" dirty="0" smtClean="0"/>
              <a:t>Cereal </a:t>
            </a:r>
            <a:r>
              <a:rPr lang="en-US" dirty="0"/>
              <a:t>rye is often broadcast but success is highly dependent on getting a timely </a:t>
            </a:r>
            <a:r>
              <a:rPr lang="en-US" dirty="0" smtClean="0"/>
              <a:t>rain</a:t>
            </a:r>
          </a:p>
          <a:p>
            <a:pPr>
              <a:spcBef>
                <a:spcPts val="1176"/>
              </a:spcBef>
            </a:pPr>
            <a:r>
              <a:rPr lang="en-US" dirty="0"/>
              <a:t>A</a:t>
            </a:r>
            <a:r>
              <a:rPr lang="en-US" dirty="0" smtClean="0"/>
              <a:t>erial seeding works best with smaller seeded cover crops like radishes, clovers and ryegrass rather than large seeds like Austrian winter peas</a:t>
            </a:r>
          </a:p>
          <a:p>
            <a:pPr>
              <a:spcBef>
                <a:spcPts val="1176"/>
              </a:spcBef>
            </a:pPr>
            <a:r>
              <a:rPr lang="en-US" dirty="0" smtClean="0"/>
              <a:t>Broadcast seeding methods allow early planting of cover crops</a:t>
            </a:r>
          </a:p>
        </p:txBody>
      </p:sp>
      <p:sp>
        <p:nvSpPr>
          <p:cNvPr id="13" name="Rectangle 6"/>
          <p:cNvSpPr txBox="1">
            <a:spLocks noChangeArrowheads="1"/>
          </p:cNvSpPr>
          <p:nvPr/>
        </p:nvSpPr>
        <p:spPr bwMode="auto">
          <a:xfrm>
            <a:off x="3148338" y="6443862"/>
            <a:ext cx="2847324" cy="56149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eaLnBrk="1" hangingPunct="1">
              <a:buNone/>
              <a:defRPr/>
            </a:pPr>
            <a:r>
              <a:rPr lang="en-US" sz="1800" dirty="0" smtClean="0">
                <a:solidFill>
                  <a:schemeClr val="tx1"/>
                </a:solidFill>
                <a:cs typeface="+mj-cs"/>
              </a:rPr>
              <a:t>Photo credit: </a:t>
            </a:r>
            <a:r>
              <a:rPr lang="en-US" sz="1800" smtClean="0">
                <a:solidFill>
                  <a:schemeClr val="tx1"/>
                </a:solidFill>
                <a:cs typeface="+mj-cs"/>
              </a:rPr>
              <a:t>Rob Myers</a:t>
            </a:r>
            <a:endParaRPr lang="en-US" sz="1800" dirty="0" smtClean="0">
              <a:solidFill>
                <a:schemeClr val="tx1"/>
              </a:solidFill>
              <a:cs typeface="+mj-cs"/>
            </a:endParaRPr>
          </a:p>
        </p:txBody>
      </p:sp>
    </p:spTree>
    <p:extLst>
      <p:ext uri="{BB962C8B-B14F-4D97-AF65-F5344CB8AC3E}">
        <p14:creationId xmlns:p14="http://schemas.microsoft.com/office/powerpoint/2010/main" val="1349680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57200" y="800100"/>
            <a:ext cx="8229600" cy="723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Helvetica"/>
                <a:cs typeface="Helvetica"/>
              </a:rPr>
              <a:t>Planting method (cont’d)</a:t>
            </a:r>
            <a:br>
              <a:rPr lang="en-US" sz="2800" dirty="0" smtClean="0">
                <a:latin typeface="Helvetica"/>
                <a:cs typeface="Helvetica"/>
              </a:rPr>
            </a:br>
            <a:endParaRPr lang="en-US" sz="2800" dirty="0"/>
          </a:p>
        </p:txBody>
      </p:sp>
      <p:sp>
        <p:nvSpPr>
          <p:cNvPr id="11" name="Content Placeholder 2"/>
          <p:cNvSpPr txBox="1">
            <a:spLocks/>
          </p:cNvSpPr>
          <p:nvPr/>
        </p:nvSpPr>
        <p:spPr>
          <a:xfrm>
            <a:off x="468540" y="1397000"/>
            <a:ext cx="8229600"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Helvetica Neue" charset="0"/>
                <a:ea typeface="Helvetica Neue" charset="0"/>
                <a:cs typeface="Helvetica Neue" charset="0"/>
              </a:rPr>
              <a:t>Precision planters (like a corn planter) </a:t>
            </a:r>
          </a:p>
          <a:p>
            <a:pPr lvl="1"/>
            <a:r>
              <a:rPr lang="en-US" sz="2000" dirty="0">
                <a:latin typeface="Helvetica Neue" charset="0"/>
                <a:ea typeface="Helvetica Neue" charset="0"/>
                <a:cs typeface="Helvetica Neue" charset="0"/>
              </a:rPr>
              <a:t>W</a:t>
            </a:r>
            <a:r>
              <a:rPr lang="en-US" sz="2000" dirty="0" smtClean="0">
                <a:latin typeface="Helvetica Neue" charset="0"/>
                <a:ea typeface="Helvetica Neue" charset="0"/>
                <a:cs typeface="Helvetica Neue" charset="0"/>
              </a:rPr>
              <a:t>ork well for one or two species but not as well for multi-way blends of cover crop seed</a:t>
            </a:r>
            <a:endParaRPr lang="en-US" sz="2400" dirty="0" smtClean="0">
              <a:latin typeface="Helvetica Neue" charset="0"/>
              <a:ea typeface="Helvetica Neue" charset="0"/>
              <a:cs typeface="Helvetica Neue" charset="0"/>
            </a:endParaRPr>
          </a:p>
          <a:p>
            <a:r>
              <a:rPr lang="en-US" sz="2400" dirty="0" smtClean="0">
                <a:latin typeface="Helvetica Neue" charset="0"/>
                <a:ea typeface="Helvetica Neue" charset="0"/>
                <a:cs typeface="Helvetica Neue" charset="0"/>
              </a:rPr>
              <a:t>Grain drills </a:t>
            </a:r>
          </a:p>
          <a:p>
            <a:pPr lvl="1"/>
            <a:r>
              <a:rPr lang="en-US" sz="2000" dirty="0" smtClean="0">
                <a:latin typeface="Helvetica Neue" charset="0"/>
                <a:ea typeface="Helvetica Neue" charset="0"/>
                <a:cs typeface="Helvetica Neue" charset="0"/>
              </a:rPr>
              <a:t>Provide a high rate of establishment success and can handle cover crop mixes</a:t>
            </a:r>
          </a:p>
          <a:p>
            <a:pPr lvl="1"/>
            <a:endParaRPr lang="en-US" sz="2400" dirty="0" smtClean="0">
              <a:latin typeface="Helvetica Neue" charset="0"/>
              <a:ea typeface="Helvetica Neue" charset="0"/>
              <a:cs typeface="Helvetica Neue" charset="0"/>
            </a:endParaRPr>
          </a:p>
          <a:p>
            <a:r>
              <a:rPr lang="en-US" sz="2400" dirty="0" smtClean="0">
                <a:latin typeface="Helvetica Neue" charset="0"/>
                <a:ea typeface="Helvetica Neue" charset="0"/>
                <a:cs typeface="Helvetica Neue" charset="0"/>
              </a:rPr>
              <a:t>Planting method is often tied to planting date</a:t>
            </a:r>
          </a:p>
          <a:p>
            <a:pPr lvl="1"/>
            <a:r>
              <a:rPr lang="en-US" sz="2000" dirty="0">
                <a:latin typeface="Helvetica Neue" charset="0"/>
                <a:ea typeface="Helvetica Neue" charset="0"/>
                <a:cs typeface="Helvetica Neue" charset="0"/>
              </a:rPr>
              <a:t>S</a:t>
            </a:r>
            <a:r>
              <a:rPr lang="en-US" sz="2000" dirty="0" smtClean="0">
                <a:latin typeface="Helvetica Neue" charset="0"/>
                <a:ea typeface="Helvetica Neue" charset="0"/>
                <a:cs typeface="Helvetica Neue" charset="0"/>
              </a:rPr>
              <a:t>ome species are more important to plant early in fall (like radishes) than others (like cereal rye)</a:t>
            </a:r>
          </a:p>
        </p:txBody>
      </p:sp>
    </p:spTree>
    <p:extLst>
      <p:ext uri="{BB962C8B-B14F-4D97-AF65-F5344CB8AC3E}">
        <p14:creationId xmlns:p14="http://schemas.microsoft.com/office/powerpoint/2010/main" val="1955090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6"/>
          <p:cNvSpPr txBox="1">
            <a:spLocks noChangeArrowheads="1"/>
          </p:cNvSpPr>
          <p:nvPr/>
        </p:nvSpPr>
        <p:spPr bwMode="auto">
          <a:xfrm>
            <a:off x="3053089" y="6324600"/>
            <a:ext cx="3037823" cy="533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eaLnBrk="1" hangingPunct="1">
              <a:defRPr/>
            </a:pPr>
            <a:r>
              <a:rPr lang="en-US" sz="1800" dirty="0" smtClean="0">
                <a:solidFill>
                  <a:schemeClr val="bg1"/>
                </a:solidFill>
                <a:cs typeface="+mj-cs"/>
              </a:rPr>
              <a:t>Photo credit: Rob Myers</a:t>
            </a:r>
          </a:p>
        </p:txBody>
      </p:sp>
      <p:sp>
        <p:nvSpPr>
          <p:cNvPr id="6" name="Rectangle 5"/>
          <p:cNvSpPr/>
          <p:nvPr/>
        </p:nvSpPr>
        <p:spPr>
          <a:xfrm>
            <a:off x="0" y="1"/>
            <a:ext cx="9144000" cy="990599"/>
          </a:xfrm>
          <a:prstGeom prst="rect">
            <a:avLst/>
          </a:prstGeom>
          <a:solidFill>
            <a:schemeClr val="accent6">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6"/>
          <p:cNvSpPr txBox="1">
            <a:spLocks noChangeArrowheads="1"/>
          </p:cNvSpPr>
          <p:nvPr/>
        </p:nvSpPr>
        <p:spPr>
          <a:xfrm>
            <a:off x="457200" y="0"/>
            <a:ext cx="8229600" cy="990600"/>
          </a:xfrm>
          <a:prstGeom prst="rect">
            <a:avLst/>
          </a:prstGeom>
        </p:spPr>
        <p:txBody>
          <a:bodyPr vert="horz" lIns="91440" tIns="45720" rIns="91440" bIns="45720" rtlCol="0" anchor="ctr">
            <a:normAutofit fontScale="85000" lnSpcReduction="20000"/>
          </a:bodyPr>
          <a:lstStyle>
            <a:lvl1pPr algn="l" rtl="0" eaLnBrk="0" fontAlgn="base" hangingPunct="0">
              <a:spcBef>
                <a:spcPct val="0"/>
              </a:spcBef>
              <a:spcAft>
                <a:spcPct val="0"/>
              </a:spcAft>
              <a:defRPr sz="4000" kern="1200" spc="-10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eaLnBrk="1" hangingPunct="1">
              <a:defRPr/>
            </a:pPr>
            <a:r>
              <a:rPr lang="en-US" dirty="0" smtClean="0">
                <a:solidFill>
                  <a:schemeClr val="bg1"/>
                </a:solidFill>
                <a:cs typeface="+mj-cs"/>
              </a:rPr>
              <a:t>Radishes and cereal rye</a:t>
            </a:r>
          </a:p>
          <a:p>
            <a:pPr algn="ctr" eaLnBrk="1" hangingPunct="1">
              <a:defRPr/>
            </a:pPr>
            <a:r>
              <a:rPr lang="en-US" i="1" dirty="0" smtClean="0">
                <a:solidFill>
                  <a:schemeClr val="bg1"/>
                </a:solidFill>
                <a:cs typeface="+mj-cs"/>
              </a:rPr>
              <a:t>Planted with a row crop planter</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1725724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31800" y="787400"/>
            <a:ext cx="8229600" cy="63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a:cs typeface="Helvetica"/>
              </a:rPr>
              <a:t>How easy is the cover crop to establish?</a:t>
            </a:r>
            <a:br>
              <a:rPr lang="en-US" sz="3200" smtClean="0">
                <a:latin typeface="Helvetica"/>
                <a:cs typeface="Helvetica"/>
              </a:rPr>
            </a:br>
            <a:endParaRPr lang="en-US" sz="3200" dirty="0"/>
          </a:p>
        </p:txBody>
      </p:sp>
      <p:sp>
        <p:nvSpPr>
          <p:cNvPr id="11" name="Content Placeholder 2"/>
          <p:cNvSpPr txBox="1">
            <a:spLocks/>
          </p:cNvSpPr>
          <p:nvPr/>
        </p:nvSpPr>
        <p:spPr>
          <a:xfrm>
            <a:off x="457200" y="1600200"/>
            <a:ext cx="8229600"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Helvetica Neue" charset="0"/>
                <a:ea typeface="Helvetica Neue" charset="0"/>
                <a:cs typeface="Helvetica Neue" charset="0"/>
              </a:rPr>
              <a:t>Ease of establishment based on:</a:t>
            </a:r>
          </a:p>
          <a:p>
            <a:pPr lvl="1"/>
            <a:r>
              <a:rPr lang="en-US" sz="2000" dirty="0">
                <a:latin typeface="Helvetica Neue" charset="0"/>
                <a:ea typeface="Helvetica Neue" charset="0"/>
                <a:cs typeface="Helvetica Neue" charset="0"/>
              </a:rPr>
              <a:t>T</a:t>
            </a:r>
            <a:r>
              <a:rPr lang="en-US" sz="2000" dirty="0" smtClean="0">
                <a:latin typeface="Helvetica Neue" charset="0"/>
                <a:ea typeface="Helvetica Neue" charset="0"/>
                <a:cs typeface="Helvetica Neue" charset="0"/>
              </a:rPr>
              <a:t>ype of seed, method of seeding, time of seeding, soil conditions, and especially moisture conditions and rainfall.</a:t>
            </a:r>
          </a:p>
          <a:p>
            <a:r>
              <a:rPr lang="en-US" sz="2400" dirty="0" smtClean="0">
                <a:latin typeface="Helvetica Neue" charset="0"/>
                <a:ea typeface="Helvetica Neue" charset="0"/>
                <a:cs typeface="Helvetica Neue" charset="0"/>
              </a:rPr>
              <a:t>In general:</a:t>
            </a:r>
          </a:p>
          <a:p>
            <a:pPr lvl="1"/>
            <a:r>
              <a:rPr lang="en-US" dirty="0" smtClean="0">
                <a:latin typeface="Helvetica Neue" charset="0"/>
                <a:ea typeface="Helvetica Neue" charset="0"/>
                <a:cs typeface="Helvetica Neue" charset="0"/>
              </a:rPr>
              <a:t>Cover crops that are easier to establish:</a:t>
            </a:r>
          </a:p>
          <a:p>
            <a:pPr lvl="2"/>
            <a:r>
              <a:rPr lang="en-US" dirty="0">
                <a:latin typeface="Helvetica Neue" charset="0"/>
                <a:ea typeface="Helvetica Neue" charset="0"/>
                <a:cs typeface="Helvetica Neue" charset="0"/>
              </a:rPr>
              <a:t>C</a:t>
            </a:r>
            <a:r>
              <a:rPr lang="en-US" dirty="0" smtClean="0">
                <a:latin typeface="Helvetica Neue" charset="0"/>
                <a:ea typeface="Helvetica Neue" charset="0"/>
                <a:cs typeface="Helvetica Neue" charset="0"/>
              </a:rPr>
              <a:t>rimson clover, cereal rye, oats, wheat, triticale, radishes, other Brassicas</a:t>
            </a:r>
          </a:p>
          <a:p>
            <a:pPr lvl="1"/>
            <a:r>
              <a:rPr lang="en-US" dirty="0" smtClean="0">
                <a:latin typeface="Helvetica Neue" charset="0"/>
                <a:ea typeface="Helvetica Neue" charset="0"/>
                <a:cs typeface="Helvetica Neue" charset="0"/>
              </a:rPr>
              <a:t>Using mixes of cover crops can improve odds of success, especially if just broadcasting or “disking it in” – something is likely to grow!</a:t>
            </a:r>
          </a:p>
          <a:p>
            <a:pPr lvl="1"/>
            <a:r>
              <a:rPr lang="en-US" dirty="0" smtClean="0">
                <a:latin typeface="Helvetica Neue" charset="0"/>
                <a:ea typeface="Helvetica Neue" charset="0"/>
                <a:cs typeface="Helvetica Neue" charset="0"/>
              </a:rPr>
              <a:t>Buying quality seed and good varieties can make a big difference – find out the tested germination – should be 85% or above.</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5503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5572" y="3529774"/>
            <a:ext cx="3632200" cy="272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ctangle 6"/>
          <p:cNvSpPr txBox="1">
            <a:spLocks noChangeArrowheads="1"/>
          </p:cNvSpPr>
          <p:nvPr/>
        </p:nvSpPr>
        <p:spPr bwMode="auto">
          <a:xfrm>
            <a:off x="2696227" y="6253924"/>
            <a:ext cx="3751545" cy="4349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eaLnBrk="1" hangingPunct="1">
              <a:buNone/>
              <a:defRPr/>
            </a:pPr>
            <a:r>
              <a:rPr lang="en-US" sz="1800" dirty="0" smtClean="0">
                <a:solidFill>
                  <a:schemeClr val="tx1"/>
                </a:solidFill>
                <a:latin typeface="Helvetica Neue" charset="0"/>
                <a:ea typeface="Helvetica Neue" charset="0"/>
                <a:cs typeface="Helvetica Neue" charset="0"/>
              </a:rPr>
              <a:t>Photo credit: Rob Myers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TextBox 5"/>
          <p:cNvSpPr txBox="1"/>
          <p:nvPr/>
        </p:nvSpPr>
        <p:spPr>
          <a:xfrm>
            <a:off x="1489653" y="209550"/>
            <a:ext cx="6164695" cy="707886"/>
          </a:xfrm>
          <a:prstGeom prst="rect">
            <a:avLst/>
          </a:prstGeom>
          <a:noFill/>
        </p:spPr>
        <p:txBody>
          <a:bodyPr wrap="square" rtlCol="0">
            <a:spAutoFit/>
          </a:bodyPr>
          <a:lstStyle/>
          <a:p>
            <a:pPr algn="ctr"/>
            <a:r>
              <a:rPr lang="en-US" sz="4000" dirty="0" smtClean="0">
                <a:latin typeface="Helvetica" charset="0"/>
                <a:ea typeface="Helvetica" charset="0"/>
                <a:cs typeface="Helvetica" charset="0"/>
              </a:rPr>
              <a:t>Hairy vetch and oat mix</a:t>
            </a:r>
            <a:endParaRPr lang="en-US" sz="4000" dirty="0">
              <a:latin typeface="Helvetica" charset="0"/>
              <a:ea typeface="Helvetica" charset="0"/>
              <a:cs typeface="Helvetica" charset="0"/>
            </a:endParaRPr>
          </a:p>
        </p:txBody>
      </p:sp>
      <p:sp>
        <p:nvSpPr>
          <p:cNvPr id="8" name="Content Placeholder 2"/>
          <p:cNvSpPr txBox="1">
            <a:spLocks/>
          </p:cNvSpPr>
          <p:nvPr/>
        </p:nvSpPr>
        <p:spPr>
          <a:xfrm>
            <a:off x="457200" y="1600200"/>
            <a:ext cx="8229600" cy="1771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Helvetica Neue" charset="0"/>
                <a:ea typeface="Helvetica Neue" charset="0"/>
                <a:cs typeface="Helvetica Neue" charset="0"/>
              </a:rPr>
              <a:t>Depending on the region, oats will grow fast in the fall, and winter kill by mid- to late-December</a:t>
            </a:r>
          </a:p>
          <a:p>
            <a:r>
              <a:rPr lang="en-US" sz="2400" dirty="0" smtClean="0">
                <a:latin typeface="Helvetica Neue" charset="0"/>
                <a:ea typeface="Helvetica Neue" charset="0"/>
                <a:cs typeface="Helvetica Neue" charset="0"/>
              </a:rPr>
              <a:t>Hairy vetch will go dormant in winter and continue growth in the spring</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195723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57200" y="716531"/>
            <a:ext cx="8229600"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a:cs typeface="Helvetica"/>
              </a:rPr>
              <a:t>How hard is it to terminate the cover crop?</a:t>
            </a:r>
            <a:br>
              <a:rPr lang="en-US" sz="3200" smtClean="0">
                <a:latin typeface="Helvetica"/>
                <a:cs typeface="Helvetica"/>
              </a:rPr>
            </a:br>
            <a:endParaRPr lang="en-US" sz="3200" dirty="0"/>
          </a:p>
        </p:txBody>
      </p:sp>
      <p:sp>
        <p:nvSpPr>
          <p:cNvPr id="11" name="Content Placeholder 2"/>
          <p:cNvSpPr txBox="1">
            <a:spLocks/>
          </p:cNvSpPr>
          <p:nvPr/>
        </p:nvSpPr>
        <p:spPr>
          <a:xfrm>
            <a:off x="419100" y="1224530"/>
            <a:ext cx="8229600" cy="4951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Helvetica Neue" charset="0"/>
                <a:ea typeface="Helvetica Neue" charset="0"/>
                <a:cs typeface="Helvetica Neue" charset="0"/>
              </a:rPr>
              <a:t>Possible methods of control:</a:t>
            </a:r>
          </a:p>
          <a:p>
            <a:pPr lvl="1"/>
            <a:r>
              <a:rPr lang="en-US" sz="2000" dirty="0">
                <a:latin typeface="Helvetica Neue" charset="0"/>
                <a:ea typeface="Helvetica Neue" charset="0"/>
                <a:cs typeface="Helvetica Neue" charset="0"/>
              </a:rPr>
              <a:t>H</a:t>
            </a:r>
            <a:r>
              <a:rPr lang="en-US" sz="2000" dirty="0" smtClean="0">
                <a:latin typeface="Helvetica Neue" charset="0"/>
                <a:ea typeface="Helvetica Neue" charset="0"/>
                <a:cs typeface="Helvetica Neue" charset="0"/>
              </a:rPr>
              <a:t>erbicide, tilling, mowing, rolling, roller-crimper, grazing or easiest of all – winter!</a:t>
            </a:r>
          </a:p>
          <a:p>
            <a:r>
              <a:rPr lang="en-US" sz="2400" dirty="0" smtClean="0">
                <a:latin typeface="Helvetica Neue" charset="0"/>
                <a:ea typeface="Helvetica Neue" charset="0"/>
                <a:cs typeface="Helvetica Neue" charset="0"/>
              </a:rPr>
              <a:t>With most mechanical methods, best success comes after cover crop reaches reproductive (flowering) phase</a:t>
            </a:r>
          </a:p>
          <a:p>
            <a:r>
              <a:rPr lang="en-US" sz="2400" dirty="0" smtClean="0">
                <a:latin typeface="Helvetica Neue" charset="0"/>
                <a:ea typeface="Helvetica Neue" charset="0"/>
                <a:cs typeface="Helvetica Neue" charset="0"/>
              </a:rPr>
              <a:t>If using herbicides, cover crop needs to be actively growing to translocate the herbicide</a:t>
            </a:r>
          </a:p>
          <a:p>
            <a:pPr lvl="1"/>
            <a:r>
              <a:rPr lang="en-US" sz="2000" dirty="0" smtClean="0">
                <a:latin typeface="Helvetica Neue" charset="0"/>
                <a:ea typeface="Helvetica Neue" charset="0"/>
                <a:cs typeface="Helvetica Neue" charset="0"/>
              </a:rPr>
              <a:t>Clover termination can require 2,4-D added to glyphosate</a:t>
            </a:r>
          </a:p>
          <a:p>
            <a:pPr lvl="1"/>
            <a:r>
              <a:rPr lang="en-US" sz="2000" dirty="0">
                <a:latin typeface="Helvetica Neue" charset="0"/>
                <a:ea typeface="Helvetica Neue" charset="0"/>
                <a:cs typeface="Helvetica Neue" charset="0"/>
              </a:rPr>
              <a:t>Winter rye pretty easy to kill with </a:t>
            </a:r>
            <a:r>
              <a:rPr lang="en-US" sz="2000" dirty="0" smtClean="0">
                <a:latin typeface="Helvetica Neue" charset="0"/>
                <a:ea typeface="Helvetica Neue" charset="0"/>
                <a:cs typeface="Helvetica Neue" charset="0"/>
              </a:rPr>
              <a:t>glyphosate</a:t>
            </a:r>
          </a:p>
          <a:p>
            <a:r>
              <a:rPr lang="en-US" sz="2400" dirty="0" smtClean="0">
                <a:latin typeface="Helvetica Neue" charset="0"/>
                <a:ea typeface="Helvetica Neue" charset="0"/>
                <a:cs typeface="Helvetica Neue" charset="0"/>
              </a:rPr>
              <a:t>Really thick matts of covers (rye or mixes) can be tough to completely kill with a roller crimper</a:t>
            </a:r>
          </a:p>
          <a:p>
            <a:r>
              <a:rPr lang="en-US" sz="2400" dirty="0" smtClean="0">
                <a:latin typeface="Helvetica Neue" charset="0"/>
                <a:ea typeface="Helvetica Neue" charset="0"/>
                <a:cs typeface="Helvetica Neue" charset="0"/>
              </a:rPr>
              <a:t>For beginning cover crop users, sometimes easiest thing is a cover crop that winter kills – oats, radishes</a:t>
            </a:r>
          </a:p>
        </p:txBody>
      </p:sp>
    </p:spTree>
    <p:extLst>
      <p:ext uri="{BB962C8B-B14F-4D97-AF65-F5344CB8AC3E}">
        <p14:creationId xmlns:p14="http://schemas.microsoft.com/office/powerpoint/2010/main" val="625625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imson clov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545916" y="6488668"/>
            <a:ext cx="2052165" cy="369332"/>
          </a:xfrm>
          <a:prstGeom prst="rect">
            <a:avLst/>
          </a:prstGeom>
        </p:spPr>
        <p:txBody>
          <a:bodyPr wrap="none">
            <a:spAutoFit/>
          </a:bodyPr>
          <a:lstStyle/>
          <a:p>
            <a:pPr>
              <a:defRPr/>
            </a:pPr>
            <a:r>
              <a:rPr lang="en-US" smtClean="0">
                <a:solidFill>
                  <a:schemeClr val="bg1"/>
                </a:solidFill>
                <a:latin typeface="Helvetica Neue" charset="0"/>
                <a:ea typeface="Helvetica Neue" charset="0"/>
                <a:cs typeface="Helvetica Neue" charset="0"/>
              </a:rPr>
              <a:t>Photo: Rob Myers</a:t>
            </a:r>
            <a:endParaRPr lang="en-US" dirty="0">
              <a:solidFill>
                <a:schemeClr val="bg1"/>
              </a:solidFill>
              <a:latin typeface="Helvetica Neue" charset="0"/>
              <a:ea typeface="Helvetica Neue" charset="0"/>
              <a:cs typeface="Helvetica Neue" charset="0"/>
            </a:endParaRPr>
          </a:p>
        </p:txBody>
      </p:sp>
      <p:sp>
        <p:nvSpPr>
          <p:cNvPr id="9" name="TextBox 8"/>
          <p:cNvSpPr txBox="1"/>
          <p:nvPr/>
        </p:nvSpPr>
        <p:spPr>
          <a:xfrm>
            <a:off x="2617355" y="209550"/>
            <a:ext cx="3909289" cy="707886"/>
          </a:xfrm>
          <a:prstGeom prst="rect">
            <a:avLst/>
          </a:prstGeom>
          <a:noFill/>
        </p:spPr>
        <p:txBody>
          <a:bodyPr wrap="square" rtlCol="0">
            <a:spAutoFit/>
          </a:bodyPr>
          <a:lstStyle/>
          <a:p>
            <a:pPr algn="ctr"/>
            <a:r>
              <a:rPr lang="en-US" sz="4000" smtClean="0">
                <a:latin typeface="Helvetica" charset="0"/>
                <a:ea typeface="Helvetica" charset="0"/>
                <a:cs typeface="Helvetica" charset="0"/>
              </a:rPr>
              <a:t>Crimson Clover</a:t>
            </a:r>
            <a:endParaRPr lang="en-US" sz="4000">
              <a:latin typeface="Helvetica" charset="0"/>
              <a:ea typeface="Helvetica" charset="0"/>
              <a:cs typeface="Helvetica" charset="0"/>
            </a:endParaRPr>
          </a:p>
        </p:txBody>
      </p:sp>
    </p:spTree>
    <p:extLst>
      <p:ext uri="{BB962C8B-B14F-4D97-AF65-F5344CB8AC3E}">
        <p14:creationId xmlns:p14="http://schemas.microsoft.com/office/powerpoint/2010/main" val="276467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6"/>
          <p:cNvSpPr txBox="1">
            <a:spLocks noChangeArrowheads="1"/>
          </p:cNvSpPr>
          <p:nvPr/>
        </p:nvSpPr>
        <p:spPr bwMode="auto">
          <a:xfrm>
            <a:off x="3078022" y="6419851"/>
            <a:ext cx="2987957" cy="4381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eaLnBrk="1" hangingPunct="1">
              <a:buNone/>
              <a:defRPr/>
            </a:pPr>
            <a:r>
              <a:rPr lang="en-US" sz="1800" dirty="0" smtClean="0">
                <a:solidFill>
                  <a:schemeClr val="bg1"/>
                </a:solidFill>
                <a:cs typeface="+mj-cs"/>
              </a:rPr>
              <a:t>Photo credit: Rob Myers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2617355" y="209550"/>
            <a:ext cx="3909289" cy="707886"/>
          </a:xfrm>
          <a:prstGeom prst="rect">
            <a:avLst/>
          </a:prstGeom>
          <a:noFill/>
        </p:spPr>
        <p:txBody>
          <a:bodyPr wrap="square" rtlCol="0">
            <a:spAutoFit/>
          </a:bodyPr>
          <a:lstStyle/>
          <a:p>
            <a:pPr algn="ctr"/>
            <a:r>
              <a:rPr lang="en-US" sz="4000" dirty="0" smtClean="0">
                <a:solidFill>
                  <a:schemeClr val="bg1"/>
                </a:solidFill>
                <a:latin typeface="Helvetica" charset="0"/>
                <a:ea typeface="Helvetica" charset="0"/>
                <a:cs typeface="Helvetica" charset="0"/>
              </a:rPr>
              <a:t>Crimson Clover</a:t>
            </a:r>
            <a:endParaRPr lang="en-US" sz="40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941522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57200" y="749300"/>
            <a:ext cx="82296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Helvetica" charset="0"/>
                <a:ea typeface="Helvetica" charset="0"/>
                <a:cs typeface="Helvetica" charset="0"/>
              </a:rPr>
              <a:t>What are your soil types?</a:t>
            </a:r>
            <a:endParaRPr lang="en-US" sz="2800" dirty="0">
              <a:latin typeface="Helvetica" charset="0"/>
              <a:ea typeface="Helvetica" charset="0"/>
              <a:cs typeface="Helvetica" charset="0"/>
            </a:endParaRPr>
          </a:p>
        </p:txBody>
      </p:sp>
      <p:sp>
        <p:nvSpPr>
          <p:cNvPr id="11" name="Content Placeholder 2"/>
          <p:cNvSpPr txBox="1">
            <a:spLocks/>
          </p:cNvSpPr>
          <p:nvPr/>
        </p:nvSpPr>
        <p:spPr>
          <a:xfrm>
            <a:off x="457200" y="1600200"/>
            <a:ext cx="8229600" cy="482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176"/>
              </a:spcBef>
            </a:pPr>
            <a:r>
              <a:rPr lang="en-US" sz="2400" dirty="0" smtClean="0">
                <a:latin typeface="Helvetica Neue" charset="0"/>
                <a:ea typeface="Helvetica Neue" charset="0"/>
                <a:cs typeface="Helvetica Neue" charset="0"/>
              </a:rPr>
              <a:t>Good drainage important for some overwintering cover crops like crimson clover</a:t>
            </a:r>
          </a:p>
          <a:p>
            <a:pPr>
              <a:spcBef>
                <a:spcPts val="1176"/>
              </a:spcBef>
            </a:pPr>
            <a:r>
              <a:rPr lang="en-US" sz="2400" dirty="0" smtClean="0">
                <a:latin typeface="Helvetica Neue" charset="0"/>
                <a:ea typeface="Helvetica Neue" charset="0"/>
                <a:cs typeface="Helvetica Neue" charset="0"/>
              </a:rPr>
              <a:t>Sandy soils may need a cover crop good at building organic matter and helping hold the soil from blowing</a:t>
            </a:r>
          </a:p>
          <a:p>
            <a:pPr>
              <a:spcBef>
                <a:spcPts val="1176"/>
              </a:spcBef>
            </a:pPr>
            <a:r>
              <a:rPr lang="en-US" sz="2400" dirty="0" err="1" smtClean="0">
                <a:latin typeface="Helvetica Neue" charset="0"/>
                <a:ea typeface="Helvetica Neue" charset="0"/>
                <a:cs typeface="Helvetica Neue" charset="0"/>
              </a:rPr>
              <a:t>Claypan</a:t>
            </a:r>
            <a:r>
              <a:rPr lang="en-US" sz="2400" dirty="0" smtClean="0">
                <a:latin typeface="Helvetica Neue" charset="0"/>
                <a:ea typeface="Helvetica Neue" charset="0"/>
                <a:cs typeface="Helvetica Neue" charset="0"/>
              </a:rPr>
              <a:t> soils may need a strong rooting cover crop like annual ryegrass, sunflowers, or possibly radishes</a:t>
            </a:r>
          </a:p>
          <a:p>
            <a:pPr>
              <a:spcBef>
                <a:spcPts val="1176"/>
              </a:spcBef>
            </a:pPr>
            <a:r>
              <a:rPr lang="en-US" sz="2400" dirty="0" smtClean="0">
                <a:latin typeface="Helvetica Neue" charset="0"/>
                <a:ea typeface="Helvetica Neue" charset="0"/>
                <a:cs typeface="Helvetica Neue" charset="0"/>
              </a:rPr>
              <a:t>Low fertility soils may benefit from a legume, but watch out if pH is really low (grasses can tolerate acid soils better than clovers and other legumes)</a:t>
            </a:r>
          </a:p>
          <a:p>
            <a:pPr>
              <a:spcBef>
                <a:spcPts val="1176"/>
              </a:spcBef>
            </a:pPr>
            <a:r>
              <a:rPr lang="en-US" sz="2400" dirty="0" smtClean="0">
                <a:latin typeface="Helvetica Neue" charset="0"/>
                <a:ea typeface="Helvetica Neue" charset="0"/>
                <a:cs typeface="Helvetica Neue" charset="0"/>
              </a:rPr>
              <a:t>Sloping fields that are erosive need a fast-growing, persistent cover crop like cereal rye or clovers</a:t>
            </a:r>
          </a:p>
          <a:p>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68130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69900" y="787400"/>
            <a:ext cx="8229600" cy="596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a:cs typeface="Helvetica"/>
              </a:rPr>
              <a:t>What are the cash crops in the rotation?</a:t>
            </a:r>
            <a:br>
              <a:rPr lang="en-US" sz="3200" smtClean="0">
                <a:latin typeface="Helvetica"/>
                <a:cs typeface="Helvetica"/>
              </a:rPr>
            </a:br>
            <a:endParaRPr lang="en-US" sz="3200" dirty="0"/>
          </a:p>
        </p:txBody>
      </p:sp>
      <p:sp>
        <p:nvSpPr>
          <p:cNvPr id="11" name="Content Placeholder 2"/>
          <p:cNvSpPr txBox="1">
            <a:spLocks/>
          </p:cNvSpPr>
          <p:nvPr/>
        </p:nvSpPr>
        <p:spPr>
          <a:xfrm>
            <a:off x="524933" y="1397000"/>
            <a:ext cx="8229600"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Helvetica Neue" charset="0"/>
                <a:ea typeface="Helvetica Neue" charset="0"/>
                <a:cs typeface="Helvetica Neue" charset="0"/>
              </a:rPr>
              <a:t>Try to have a diverse rotation in terms of plant families and plant types</a:t>
            </a:r>
          </a:p>
          <a:p>
            <a:pPr lvl="1">
              <a:spcBef>
                <a:spcPts val="0"/>
              </a:spcBef>
              <a:spcAft>
                <a:spcPts val="1200"/>
              </a:spcAft>
            </a:pPr>
            <a:r>
              <a:rPr lang="en-US" sz="2000" dirty="0" smtClean="0">
                <a:latin typeface="Helvetica Neue" charset="0"/>
                <a:ea typeface="Helvetica Neue" charset="0"/>
                <a:cs typeface="Helvetica Neue" charset="0"/>
              </a:rPr>
              <a:t>Corn -&gt; cereal rye -&gt; corn -&gt; cereal rye   </a:t>
            </a:r>
            <a:r>
              <a:rPr lang="en-US" sz="2000" i="1" dirty="0" smtClean="0">
                <a:latin typeface="Helvetica Neue" charset="0"/>
                <a:ea typeface="Helvetica Neue" charset="0"/>
                <a:cs typeface="Helvetica Neue" charset="0"/>
              </a:rPr>
              <a:t>this is not an ideal rotation</a:t>
            </a:r>
          </a:p>
          <a:p>
            <a:pPr marL="274637" lvl="1" indent="0">
              <a:spcBef>
                <a:spcPts val="0"/>
              </a:spcBef>
              <a:spcAft>
                <a:spcPts val="1200"/>
              </a:spcAft>
              <a:buFont typeface="Arial" panose="020B0604020202020204" pitchFamily="34" charset="0"/>
              <a:buNone/>
            </a:pPr>
            <a:r>
              <a:rPr lang="en-US" sz="2000" i="1" dirty="0" smtClean="0">
                <a:latin typeface="Helvetica Neue" charset="0"/>
                <a:ea typeface="Helvetica Neue" charset="0"/>
                <a:cs typeface="Helvetica Neue" charset="0"/>
              </a:rPr>
              <a:t>Better approach is to add diversity between grasses and broadleaves, such as:</a:t>
            </a:r>
          </a:p>
          <a:p>
            <a:pPr lvl="1">
              <a:spcBef>
                <a:spcPts val="0"/>
              </a:spcBef>
              <a:spcAft>
                <a:spcPts val="2400"/>
              </a:spcAft>
            </a:pPr>
            <a:r>
              <a:rPr lang="en-US" sz="2000" dirty="0" smtClean="0">
                <a:latin typeface="Helvetica Neue" charset="0"/>
                <a:ea typeface="Helvetica Neue" charset="0"/>
                <a:cs typeface="Helvetica Neue" charset="0"/>
              </a:rPr>
              <a:t>Corn -&gt; cereal rye with radishes -&gt; soybean -&gt; crimson clover/oats</a:t>
            </a:r>
          </a:p>
          <a:p>
            <a:pPr>
              <a:spcBef>
                <a:spcPts val="0"/>
              </a:spcBef>
              <a:spcAft>
                <a:spcPts val="1200"/>
              </a:spcAft>
            </a:pPr>
            <a:r>
              <a:rPr lang="en-US" sz="2400" dirty="0" smtClean="0">
                <a:latin typeface="Helvetica Neue" charset="0"/>
                <a:ea typeface="Helvetica Neue" charset="0"/>
                <a:cs typeface="Helvetica Neue" charset="0"/>
              </a:rPr>
              <a:t>May want to adjust cash crop planting dates, herbicides</a:t>
            </a:r>
          </a:p>
          <a:p>
            <a:pPr>
              <a:spcBef>
                <a:spcPts val="0"/>
              </a:spcBef>
              <a:spcAft>
                <a:spcPts val="1200"/>
              </a:spcAft>
            </a:pPr>
            <a:r>
              <a:rPr lang="en-US" sz="2400" dirty="0" smtClean="0">
                <a:latin typeface="Helvetica Neue" charset="0"/>
                <a:ea typeface="Helvetica Neue" charset="0"/>
                <a:cs typeface="Helvetica Neue" charset="0"/>
              </a:rPr>
              <a:t>Mixes of covers adds biodiversity</a:t>
            </a:r>
          </a:p>
          <a:p>
            <a:pPr>
              <a:spcBef>
                <a:spcPts val="0"/>
              </a:spcBef>
              <a:spcAft>
                <a:spcPts val="1200"/>
              </a:spcAft>
            </a:pPr>
            <a:r>
              <a:rPr lang="en-US" sz="2400" dirty="0" smtClean="0">
                <a:latin typeface="Helvetica Neue" charset="0"/>
                <a:ea typeface="Helvetica Neue" charset="0"/>
                <a:cs typeface="Helvetica Neue" charset="0"/>
              </a:rPr>
              <a:t>If grazing can be done with covers, that will influence choices</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37939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Content Placeholder 2"/>
          <p:cNvSpPr txBox="1">
            <a:spLocks/>
          </p:cNvSpPr>
          <p:nvPr/>
        </p:nvSpPr>
        <p:spPr>
          <a:xfrm>
            <a:off x="43840" y="2311255"/>
            <a:ext cx="3739074" cy="2991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2000" dirty="0" smtClean="0">
                <a:latin typeface="Helvetica Neue" charset="0"/>
                <a:ea typeface="Helvetica Neue" charset="0"/>
                <a:cs typeface="Helvetica Neue" charset="0"/>
              </a:rPr>
              <a:t>It can help to plant a diverse, high-biomass cover crop mix for a several month period, such as after winter wheat harvest.</a:t>
            </a:r>
          </a:p>
          <a:p>
            <a:pPr>
              <a:spcBef>
                <a:spcPts val="0"/>
              </a:spcBef>
              <a:spcAft>
                <a:spcPts val="1200"/>
              </a:spcAft>
            </a:pPr>
            <a:r>
              <a:rPr lang="en-US" sz="2000" dirty="0" smtClean="0">
                <a:latin typeface="Helvetica Neue" charset="0"/>
                <a:ea typeface="Helvetica Neue" charset="0"/>
                <a:cs typeface="Helvetica Neue" charset="0"/>
              </a:rPr>
              <a:t>This is one of the fastest ways to build soil organic matter</a:t>
            </a:r>
            <a:endParaRPr lang="en-US" sz="2000" dirty="0">
              <a:latin typeface="Helvetica Neue" charset="0"/>
              <a:ea typeface="Helvetica Neue" charset="0"/>
              <a:cs typeface="Helvetica Neue" charset="0"/>
            </a:endParaRPr>
          </a:p>
        </p:txBody>
      </p:sp>
      <p:sp>
        <p:nvSpPr>
          <p:cNvPr id="12" name="TextBox 11"/>
          <p:cNvSpPr txBox="1"/>
          <p:nvPr/>
        </p:nvSpPr>
        <p:spPr>
          <a:xfrm>
            <a:off x="4484350" y="5847745"/>
            <a:ext cx="3266279" cy="830997"/>
          </a:xfrm>
          <a:prstGeom prst="rect">
            <a:avLst/>
          </a:prstGeom>
          <a:noFill/>
        </p:spPr>
        <p:txBody>
          <a:bodyPr wrap="none" rtlCol="0">
            <a:spAutoFit/>
          </a:bodyPr>
          <a:lstStyle/>
          <a:p>
            <a:pPr algn="ctr"/>
            <a:r>
              <a:rPr lang="en-US" sz="1600" dirty="0" smtClean="0">
                <a:solidFill>
                  <a:srgbClr val="000000"/>
                </a:solidFill>
                <a:latin typeface="Helvetica Neue" charset="0"/>
                <a:ea typeface="Helvetica Neue" charset="0"/>
                <a:cs typeface="Helvetica Neue" charset="0"/>
              </a:rPr>
              <a:t>Sorghum </a:t>
            </a:r>
            <a:r>
              <a:rPr lang="en-US" sz="1600" dirty="0" err="1" smtClean="0">
                <a:solidFill>
                  <a:srgbClr val="000000"/>
                </a:solidFill>
                <a:latin typeface="Helvetica Neue" charset="0"/>
                <a:ea typeface="Helvetica Neue" charset="0"/>
                <a:cs typeface="Helvetica Neue" charset="0"/>
              </a:rPr>
              <a:t>sudangass</a:t>
            </a:r>
            <a:r>
              <a:rPr lang="en-US" sz="1600" dirty="0" smtClean="0">
                <a:solidFill>
                  <a:srgbClr val="000000"/>
                </a:solidFill>
                <a:latin typeface="Helvetica Neue" charset="0"/>
                <a:ea typeface="Helvetica Neue" charset="0"/>
                <a:cs typeface="Helvetica Neue" charset="0"/>
              </a:rPr>
              <a:t>, </a:t>
            </a:r>
            <a:r>
              <a:rPr lang="en-US" sz="1600" dirty="0" err="1" smtClean="0">
                <a:solidFill>
                  <a:srgbClr val="000000"/>
                </a:solidFill>
                <a:latin typeface="Helvetica Neue" charset="0"/>
                <a:ea typeface="Helvetica Neue" charset="0"/>
                <a:cs typeface="Helvetica Neue" charset="0"/>
              </a:rPr>
              <a:t>sunnhemp</a:t>
            </a:r>
            <a:r>
              <a:rPr lang="en-US" sz="1600" dirty="0" smtClean="0">
                <a:solidFill>
                  <a:srgbClr val="000000"/>
                </a:solidFill>
                <a:latin typeface="Helvetica Neue" charset="0"/>
                <a:ea typeface="Helvetica Neue" charset="0"/>
                <a:cs typeface="Helvetica Neue" charset="0"/>
              </a:rPr>
              <a:t>, </a:t>
            </a:r>
          </a:p>
          <a:p>
            <a:pPr algn="ctr"/>
            <a:r>
              <a:rPr lang="en-US" sz="1600" dirty="0" smtClean="0">
                <a:solidFill>
                  <a:srgbClr val="000000"/>
                </a:solidFill>
                <a:latin typeface="Helvetica Neue" charset="0"/>
                <a:ea typeface="Helvetica Neue" charset="0"/>
                <a:cs typeface="Helvetica Neue" charset="0"/>
              </a:rPr>
              <a:t>and other covers</a:t>
            </a:r>
          </a:p>
          <a:p>
            <a:pPr algn="ctr"/>
            <a:r>
              <a:rPr lang="en-US" sz="1600" dirty="0" smtClean="0">
                <a:solidFill>
                  <a:srgbClr val="000000"/>
                </a:solidFill>
                <a:latin typeface="Helvetica Neue" charset="0"/>
                <a:ea typeface="Helvetica Neue" charset="0"/>
                <a:cs typeface="Helvetica Neue" charset="0"/>
              </a:rPr>
              <a:t>Photo credit: Rob Myers</a:t>
            </a:r>
            <a:endParaRPr lang="en-US" sz="1600" dirty="0">
              <a:solidFill>
                <a:srgbClr val="000000"/>
              </a:solidFill>
              <a:latin typeface="Helvetica Neue" charset="0"/>
              <a:ea typeface="Helvetica Neue" charset="0"/>
              <a:cs typeface="Helvetica Neue" charset="0"/>
            </a:endParaRPr>
          </a:p>
        </p:txBody>
      </p:sp>
      <p:sp>
        <p:nvSpPr>
          <p:cNvPr id="13" name="Rectangle 12"/>
          <p:cNvSpPr/>
          <p:nvPr/>
        </p:nvSpPr>
        <p:spPr>
          <a:xfrm>
            <a:off x="2250691" y="632638"/>
            <a:ext cx="4642618" cy="523220"/>
          </a:xfrm>
          <a:prstGeom prst="rect">
            <a:avLst/>
          </a:prstGeom>
        </p:spPr>
        <p:txBody>
          <a:bodyPr wrap="none">
            <a:spAutoFit/>
          </a:bodyPr>
          <a:lstStyle/>
          <a:p>
            <a:pPr algn="ctr"/>
            <a:r>
              <a:rPr lang="en-US" sz="2800" dirty="0" smtClean="0">
                <a:latin typeface="Helvetica" charset="0"/>
                <a:ea typeface="Helvetica" charset="0"/>
                <a:cs typeface="Helvetica" charset="0"/>
              </a:rPr>
              <a:t>Building Soil Organic Matter</a:t>
            </a:r>
            <a:endParaRPr lang="en-US" sz="2800" dirty="0">
              <a:latin typeface="Helvetica" charset="0"/>
              <a:ea typeface="Helvetica" charset="0"/>
              <a:cs typeface="Helvetica"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2914" y="1560106"/>
            <a:ext cx="5149569" cy="3862177"/>
          </a:xfrm>
          <a:prstGeom prst="rect">
            <a:avLst/>
          </a:prstGeom>
        </p:spPr>
      </p:pic>
    </p:spTree>
    <p:extLst>
      <p:ext uri="{BB962C8B-B14F-4D97-AF65-F5344CB8AC3E}">
        <p14:creationId xmlns:p14="http://schemas.microsoft.com/office/powerpoint/2010/main" val="52540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2346902" y="228600"/>
            <a:ext cx="4450195" cy="707886"/>
          </a:xfrm>
          <a:prstGeom prst="rect">
            <a:avLst/>
          </a:prstGeom>
          <a:noFill/>
        </p:spPr>
        <p:txBody>
          <a:bodyPr wrap="square" rtlCol="0">
            <a:spAutoFit/>
          </a:bodyPr>
          <a:lstStyle/>
          <a:p>
            <a:pPr algn="ctr"/>
            <a:r>
              <a:rPr lang="en-US" sz="4000" smtClean="0">
                <a:solidFill>
                  <a:schemeClr val="bg1"/>
                </a:solidFill>
                <a:latin typeface="Helvetica" charset="0"/>
                <a:ea typeface="Helvetica" charset="0"/>
                <a:cs typeface="Helvetica" charset="0"/>
              </a:rPr>
              <a:t>Purple Top Turnip</a:t>
            </a:r>
            <a:endParaRPr lang="en-US" sz="4000" dirty="0" smtClean="0">
              <a:solidFill>
                <a:schemeClr val="bg1"/>
              </a:solidFill>
              <a:latin typeface="Helvetica" charset="0"/>
              <a:ea typeface="Helvetica" charset="0"/>
              <a:cs typeface="Helvetica" charset="0"/>
            </a:endParaRPr>
          </a:p>
        </p:txBody>
      </p:sp>
      <p:sp>
        <p:nvSpPr>
          <p:cNvPr id="5" name="Rectangle 6"/>
          <p:cNvSpPr txBox="1">
            <a:spLocks noChangeArrowheads="1"/>
          </p:cNvSpPr>
          <p:nvPr/>
        </p:nvSpPr>
        <p:spPr bwMode="auto">
          <a:xfrm>
            <a:off x="3078022" y="6419851"/>
            <a:ext cx="2987957" cy="4381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eaLnBrk="1" hangingPunct="1">
              <a:buNone/>
              <a:defRPr/>
            </a:pPr>
            <a:r>
              <a:rPr lang="en-US" sz="1800" dirty="0" smtClean="0">
                <a:solidFill>
                  <a:schemeClr val="bg1"/>
                </a:solidFill>
                <a:cs typeface="+mj-cs"/>
              </a:rPr>
              <a:t>Photo credit: Jason Vance</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1662694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59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457200" y="680755"/>
            <a:ext cx="8420100"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r>
              <a:rPr lang="en-US" sz="2800" dirty="0" smtClean="0">
                <a:latin typeface="Helvetica" charset="0"/>
                <a:ea typeface="Helvetica" charset="0"/>
                <a:cs typeface="Helvetica" charset="0"/>
              </a:rPr>
              <a:t>What does the seed cost and how available is it?</a:t>
            </a:r>
            <a:endParaRPr lang="en-US" sz="2800" dirty="0">
              <a:latin typeface="Helvetica" charset="0"/>
              <a:ea typeface="Helvetica" charset="0"/>
              <a:cs typeface="Helvetica" charset="0"/>
            </a:endParaRPr>
          </a:p>
        </p:txBody>
      </p:sp>
      <p:sp>
        <p:nvSpPr>
          <p:cNvPr id="11" name="Content Placeholder 2"/>
          <p:cNvSpPr txBox="1">
            <a:spLocks/>
          </p:cNvSpPr>
          <p:nvPr/>
        </p:nvSpPr>
        <p:spPr>
          <a:xfrm>
            <a:off x="457200" y="1327262"/>
            <a:ext cx="8407400" cy="48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Helvetica Neue" charset="0"/>
                <a:ea typeface="Helvetica Neue" charset="0"/>
                <a:cs typeface="Helvetica Neue" charset="0"/>
              </a:rPr>
              <a:t>Cheap and readily available ≠ good</a:t>
            </a:r>
          </a:p>
          <a:p>
            <a:pPr>
              <a:spcBef>
                <a:spcPts val="0"/>
              </a:spcBef>
              <a:spcAft>
                <a:spcPts val="1200"/>
              </a:spcAft>
            </a:pPr>
            <a:r>
              <a:rPr lang="en-US" sz="2400" dirty="0" smtClean="0">
                <a:latin typeface="Helvetica Neue" charset="0"/>
                <a:ea typeface="Helvetica Neue" charset="0"/>
                <a:cs typeface="Helvetica Neue" charset="0"/>
              </a:rPr>
              <a:t>Buy quality seed of known varieties and appropriate varieties</a:t>
            </a:r>
          </a:p>
          <a:p>
            <a:pPr lvl="1">
              <a:spcBef>
                <a:spcPts val="0"/>
              </a:spcBef>
              <a:spcAft>
                <a:spcPts val="1200"/>
              </a:spcAft>
            </a:pPr>
            <a:r>
              <a:rPr lang="en-US" sz="2000" dirty="0">
                <a:latin typeface="Helvetica Neue" charset="0"/>
                <a:ea typeface="Helvetica Neue" charset="0"/>
                <a:cs typeface="Helvetica Neue" charset="0"/>
              </a:rPr>
              <a:t>R</a:t>
            </a:r>
            <a:r>
              <a:rPr lang="en-US" sz="2000" dirty="0" smtClean="0">
                <a:latin typeface="Helvetica Neue" charset="0"/>
                <a:ea typeface="Helvetica Neue" charset="0"/>
                <a:cs typeface="Helvetica Neue" charset="0"/>
              </a:rPr>
              <a:t>eally important for annual ryegrass</a:t>
            </a:r>
          </a:p>
          <a:p>
            <a:pPr>
              <a:spcBef>
                <a:spcPts val="0"/>
              </a:spcBef>
              <a:spcAft>
                <a:spcPts val="1200"/>
              </a:spcAft>
            </a:pPr>
            <a:r>
              <a:rPr lang="en-US" sz="2400" dirty="0" smtClean="0">
                <a:latin typeface="Helvetica Neue" charset="0"/>
                <a:ea typeface="Helvetica Neue" charset="0"/>
                <a:cs typeface="Helvetica Neue" charset="0"/>
              </a:rPr>
              <a:t>Order early, seed often in short supply late in season</a:t>
            </a:r>
          </a:p>
          <a:p>
            <a:pPr>
              <a:spcBef>
                <a:spcPts val="0"/>
              </a:spcBef>
              <a:spcAft>
                <a:spcPts val="1200"/>
              </a:spcAft>
            </a:pPr>
            <a:r>
              <a:rPr lang="en-US" sz="2400" dirty="0" smtClean="0">
                <a:latin typeface="Helvetica Neue" charset="0"/>
                <a:ea typeface="Helvetica Neue" charset="0"/>
                <a:cs typeface="Helvetica Neue" charset="0"/>
              </a:rPr>
              <a:t>Inoculate legumes (keep inoculum cool)</a:t>
            </a:r>
          </a:p>
          <a:p>
            <a:pPr>
              <a:spcBef>
                <a:spcPts val="0"/>
              </a:spcBef>
              <a:spcAft>
                <a:spcPts val="1200"/>
              </a:spcAft>
            </a:pPr>
            <a:r>
              <a:rPr lang="en-US" sz="2400" dirty="0" smtClean="0">
                <a:latin typeface="Helvetica Neue" charset="0"/>
                <a:ea typeface="Helvetica Neue" charset="0"/>
                <a:cs typeface="Helvetica Neue" charset="0"/>
              </a:rPr>
              <a:t>Mixes of species have pluses but can be more expensive</a:t>
            </a:r>
          </a:p>
          <a:p>
            <a:pPr>
              <a:spcBef>
                <a:spcPts val="0"/>
              </a:spcBef>
              <a:spcAft>
                <a:spcPts val="1200"/>
              </a:spcAft>
            </a:pPr>
            <a:r>
              <a:rPr lang="en-US" sz="2400" dirty="0" smtClean="0">
                <a:latin typeface="Helvetica Neue" charset="0"/>
                <a:ea typeface="Helvetica Neue" charset="0"/>
                <a:cs typeface="Helvetica Neue" charset="0"/>
              </a:rPr>
              <a:t>Consider applying for government cost-share programs</a:t>
            </a:r>
          </a:p>
          <a:p>
            <a:pPr>
              <a:spcBef>
                <a:spcPts val="0"/>
              </a:spcBef>
              <a:spcAft>
                <a:spcPts val="1200"/>
              </a:spcAft>
            </a:pPr>
            <a:r>
              <a:rPr lang="en-US" sz="2400" dirty="0" smtClean="0">
                <a:latin typeface="Helvetica Neue" charset="0"/>
                <a:ea typeface="Helvetica Neue" charset="0"/>
                <a:cs typeface="Helvetica Neue" charset="0"/>
              </a:rPr>
              <a:t>Invest in your cover crop like you would your cash crop!</a:t>
            </a:r>
          </a:p>
          <a:p>
            <a:pPr lvl="1">
              <a:spcBef>
                <a:spcPts val="0"/>
              </a:spcBef>
              <a:spcAft>
                <a:spcPts val="1200"/>
              </a:spcAft>
            </a:pPr>
            <a:r>
              <a:rPr lang="en-US" sz="2000" dirty="0" smtClean="0">
                <a:latin typeface="Helvetica Neue" charset="0"/>
                <a:ea typeface="Helvetica Neue" charset="0"/>
                <a:cs typeface="Helvetica Neue" charset="0"/>
              </a:rPr>
              <a:t>Buy good seed, don’t plant too thinly, and plant correctly at the right time</a:t>
            </a:r>
            <a:endParaRPr lang="en-US" sz="2000" dirty="0">
              <a:latin typeface="Helvetica Neue" charset="0"/>
              <a:ea typeface="Helvetica Neue" charset="0"/>
              <a:cs typeface="Helvetica Neue" charset="0"/>
            </a:endParaRPr>
          </a:p>
        </p:txBody>
      </p:sp>
    </p:spTree>
    <p:extLst>
      <p:ext uri="{BB962C8B-B14F-4D97-AF65-F5344CB8AC3E}">
        <p14:creationId xmlns:p14="http://schemas.microsoft.com/office/powerpoint/2010/main" val="205394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33400"/>
            <a:ext cx="8229600" cy="93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Title 1"/>
          <p:cNvSpPr txBox="1">
            <a:spLocks/>
          </p:cNvSpPr>
          <p:nvPr/>
        </p:nvSpPr>
        <p:spPr>
          <a:xfrm>
            <a:off x="457200" y="680755"/>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spcAft>
                <a:spcPts val="1200"/>
              </a:spcAft>
            </a:pPr>
            <a:endParaRPr lang="en-US" sz="3600" dirty="0">
              <a:latin typeface="Helvetica"/>
              <a:cs typeface="Helvetica"/>
            </a:endParaRPr>
          </a:p>
        </p:txBody>
      </p:sp>
      <p:sp>
        <p:nvSpPr>
          <p:cNvPr id="9" name="Content Placeholder 2"/>
          <p:cNvSpPr txBox="1">
            <a:spLocks/>
          </p:cNvSpPr>
          <p:nvPr/>
        </p:nvSpPr>
        <p:spPr>
          <a:xfrm>
            <a:off x="457200" y="1437424"/>
            <a:ext cx="8229600" cy="5420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400" dirty="0">
              <a:latin typeface="Helvetica Neue" charset="0"/>
              <a:ea typeface="Helvetica Neue" charset="0"/>
              <a:cs typeface="Helvetica Neue" charset="0"/>
            </a:endParaRPr>
          </a:p>
        </p:txBody>
      </p:sp>
      <p:sp>
        <p:nvSpPr>
          <p:cNvPr id="10" name="Title 1"/>
          <p:cNvSpPr txBox="1">
            <a:spLocks/>
          </p:cNvSpPr>
          <p:nvPr/>
        </p:nvSpPr>
        <p:spPr>
          <a:xfrm>
            <a:off x="199572" y="612604"/>
            <a:ext cx="8650941"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Helvetica" charset="0"/>
                <a:ea typeface="Helvetica" charset="0"/>
                <a:cs typeface="Helvetica" charset="0"/>
              </a:rPr>
              <a:t>Some simple recommendations</a:t>
            </a:r>
            <a:endParaRPr lang="en-US" sz="3600" dirty="0">
              <a:latin typeface="Helvetica" charset="0"/>
              <a:ea typeface="Helvetica" charset="0"/>
              <a:cs typeface="Helvetica" charset="0"/>
            </a:endParaRPr>
          </a:p>
        </p:txBody>
      </p:sp>
      <p:sp>
        <p:nvSpPr>
          <p:cNvPr id="11" name="Content Placeholder 2"/>
          <p:cNvSpPr txBox="1">
            <a:spLocks/>
          </p:cNvSpPr>
          <p:nvPr/>
        </p:nvSpPr>
        <p:spPr>
          <a:xfrm>
            <a:off x="199572" y="1152527"/>
            <a:ext cx="8781142" cy="5581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176"/>
              </a:spcBef>
              <a:buSzPct val="100000"/>
              <a:buFont typeface="Wingdings" charset="2"/>
              <a:buChar char="§"/>
            </a:pPr>
            <a:r>
              <a:rPr lang="en-US" sz="2400" dirty="0" smtClean="0">
                <a:latin typeface="Helvetica Neue" charset="0"/>
                <a:ea typeface="Helvetica Neue" charset="0"/>
                <a:cs typeface="Helvetica Neue" charset="0"/>
              </a:rPr>
              <a:t>Just starting out?</a:t>
            </a:r>
          </a:p>
          <a:p>
            <a:pPr lvl="1">
              <a:spcBef>
                <a:spcPts val="1176"/>
              </a:spcBef>
              <a:buSzPct val="100000"/>
              <a:buFont typeface="Wingdings" charset="2"/>
              <a:buChar char="§"/>
            </a:pPr>
            <a:r>
              <a:rPr lang="en-US" sz="2000" dirty="0">
                <a:solidFill>
                  <a:schemeClr val="accent6">
                    <a:lumMod val="50000"/>
                  </a:schemeClr>
                </a:solidFill>
                <a:latin typeface="Helvetica Neue" charset="0"/>
                <a:ea typeface="Helvetica Neue" charset="0"/>
                <a:cs typeface="Helvetica Neue" charset="0"/>
              </a:rPr>
              <a:t>T</a:t>
            </a:r>
            <a:r>
              <a:rPr lang="en-US" sz="2000" dirty="0" smtClean="0">
                <a:solidFill>
                  <a:schemeClr val="accent6">
                    <a:lumMod val="50000"/>
                  </a:schemeClr>
                </a:solidFill>
                <a:latin typeface="Helvetica Neue" charset="0"/>
                <a:ea typeface="Helvetica Neue" charset="0"/>
                <a:cs typeface="Helvetica Neue" charset="0"/>
              </a:rPr>
              <a:t>ry something that winter kills, like a </a:t>
            </a:r>
            <a:r>
              <a:rPr lang="en-US" sz="2000" u="sng" dirty="0" smtClean="0">
                <a:solidFill>
                  <a:schemeClr val="accent6">
                    <a:lumMod val="50000"/>
                  </a:schemeClr>
                </a:solidFill>
                <a:latin typeface="Helvetica Neue" charset="0"/>
                <a:ea typeface="Helvetica Neue" charset="0"/>
                <a:cs typeface="Helvetica Neue" charset="0"/>
              </a:rPr>
              <a:t>mix of oats and radishes</a:t>
            </a:r>
          </a:p>
          <a:p>
            <a:pPr>
              <a:spcBef>
                <a:spcPts val="1176"/>
              </a:spcBef>
              <a:buSzPct val="100000"/>
              <a:buFont typeface="Wingdings" charset="2"/>
              <a:buChar char="§"/>
            </a:pPr>
            <a:r>
              <a:rPr lang="en-US" sz="2400" dirty="0" smtClean="0">
                <a:latin typeface="Helvetica Neue" charset="0"/>
                <a:ea typeface="Helvetica Neue" charset="0"/>
                <a:cs typeface="Helvetica Neue" charset="0"/>
              </a:rPr>
              <a:t>Need a general purpose cover crop that provides fall, winter and spring erosion control and is easy to terminate?</a:t>
            </a:r>
          </a:p>
          <a:p>
            <a:pPr lvl="1">
              <a:spcBef>
                <a:spcPts val="1176"/>
              </a:spcBef>
              <a:buSzPct val="100000"/>
              <a:buFont typeface="Wingdings" charset="2"/>
              <a:buChar char="§"/>
            </a:pPr>
            <a:r>
              <a:rPr lang="en-US" sz="2000" dirty="0" smtClean="0">
                <a:solidFill>
                  <a:schemeClr val="accent6">
                    <a:lumMod val="50000"/>
                  </a:schemeClr>
                </a:solidFill>
                <a:latin typeface="Helvetica Neue" charset="0"/>
                <a:ea typeface="Helvetica Neue" charset="0"/>
                <a:cs typeface="Helvetica Neue" charset="0"/>
              </a:rPr>
              <a:t> Cereal rye</a:t>
            </a:r>
            <a:endParaRPr lang="en-US" sz="2000" u="sng" dirty="0" smtClean="0">
              <a:solidFill>
                <a:schemeClr val="accent6">
                  <a:lumMod val="50000"/>
                </a:schemeClr>
              </a:solidFill>
              <a:latin typeface="Helvetica Neue" charset="0"/>
              <a:ea typeface="Helvetica Neue" charset="0"/>
              <a:cs typeface="Helvetica Neue" charset="0"/>
            </a:endParaRPr>
          </a:p>
          <a:p>
            <a:pPr>
              <a:spcBef>
                <a:spcPts val="1176"/>
              </a:spcBef>
              <a:buSzPct val="100000"/>
              <a:buFont typeface="Wingdings" charset="2"/>
              <a:buChar char="§"/>
            </a:pPr>
            <a:r>
              <a:rPr lang="en-US" sz="2400" dirty="0" smtClean="0">
                <a:latin typeface="Helvetica Neue" charset="0"/>
                <a:ea typeface="Helvetica Neue" charset="0"/>
                <a:cs typeface="Helvetica Neue" charset="0"/>
              </a:rPr>
              <a:t>Want a legume that can fix some nitrogen and is easy to manage?</a:t>
            </a:r>
          </a:p>
          <a:p>
            <a:pPr lvl="1">
              <a:spcBef>
                <a:spcPts val="1176"/>
              </a:spcBef>
              <a:buSzPct val="100000"/>
              <a:buFont typeface="Wingdings" charset="2"/>
              <a:buChar char="§"/>
            </a:pPr>
            <a:r>
              <a:rPr lang="en-US" sz="2000" u="sng" dirty="0">
                <a:solidFill>
                  <a:schemeClr val="accent6">
                    <a:lumMod val="50000"/>
                  </a:schemeClr>
                </a:solidFill>
                <a:latin typeface="Helvetica Neue" charset="0"/>
                <a:ea typeface="Helvetica Neue" charset="0"/>
                <a:cs typeface="Helvetica Neue" charset="0"/>
              </a:rPr>
              <a:t>C</a:t>
            </a:r>
            <a:r>
              <a:rPr lang="en-US" sz="2000" u="sng" dirty="0" smtClean="0">
                <a:solidFill>
                  <a:schemeClr val="accent6">
                    <a:lumMod val="50000"/>
                  </a:schemeClr>
                </a:solidFill>
                <a:latin typeface="Helvetica Neue" charset="0"/>
                <a:ea typeface="Helvetica Neue" charset="0"/>
                <a:cs typeface="Helvetica Neue" charset="0"/>
              </a:rPr>
              <a:t>rimson clover</a:t>
            </a:r>
            <a:r>
              <a:rPr lang="en-US" sz="2000" dirty="0" smtClean="0">
                <a:solidFill>
                  <a:schemeClr val="accent6">
                    <a:lumMod val="50000"/>
                  </a:schemeClr>
                </a:solidFill>
                <a:latin typeface="Helvetica Neue" charset="0"/>
                <a:ea typeface="Helvetica Neue" charset="0"/>
                <a:cs typeface="Helvetica Neue" charset="0"/>
              </a:rPr>
              <a:t> in areas near Interstate 70 or further south (avoid poorly drained soils) or look at </a:t>
            </a:r>
            <a:r>
              <a:rPr lang="en-US" sz="2000" u="sng" dirty="0" smtClean="0">
                <a:solidFill>
                  <a:schemeClr val="accent6">
                    <a:lumMod val="50000"/>
                  </a:schemeClr>
                </a:solidFill>
                <a:latin typeface="Helvetica Neue" charset="0"/>
                <a:ea typeface="Helvetica Neue" charset="0"/>
                <a:cs typeface="Helvetica Neue" charset="0"/>
              </a:rPr>
              <a:t>hairy vetch or red clover </a:t>
            </a:r>
            <a:r>
              <a:rPr lang="en-US" sz="2000" dirty="0" smtClean="0">
                <a:solidFill>
                  <a:schemeClr val="accent6">
                    <a:lumMod val="50000"/>
                  </a:schemeClr>
                </a:solidFill>
                <a:latin typeface="Helvetica Neue" charset="0"/>
                <a:ea typeface="Helvetica Neue" charset="0"/>
                <a:cs typeface="Helvetica Neue" charset="0"/>
              </a:rPr>
              <a:t>further north</a:t>
            </a:r>
          </a:p>
          <a:p>
            <a:pPr>
              <a:spcBef>
                <a:spcPts val="1176"/>
              </a:spcBef>
              <a:buSzPct val="100000"/>
              <a:buFont typeface="Wingdings" charset="2"/>
              <a:buChar char="§"/>
            </a:pPr>
            <a:r>
              <a:rPr lang="en-US" sz="2400" u="sng" dirty="0" smtClean="0">
                <a:latin typeface="Helvetica Neue" charset="0"/>
                <a:ea typeface="Helvetica Neue" charset="0"/>
                <a:cs typeface="Helvetica Neue" charset="0"/>
              </a:rPr>
              <a:t>Try mixes</a:t>
            </a:r>
            <a:r>
              <a:rPr lang="en-US" sz="2400" dirty="0" smtClean="0">
                <a:latin typeface="Helvetica Neue" charset="0"/>
                <a:ea typeface="Helvetica Neue" charset="0"/>
                <a:cs typeface="Helvetica Neue" charset="0"/>
              </a:rPr>
              <a:t>, especially as you get experience</a:t>
            </a:r>
          </a:p>
          <a:p>
            <a:pPr>
              <a:spcBef>
                <a:spcPts val="1176"/>
              </a:spcBef>
              <a:buSzPct val="100000"/>
              <a:buFont typeface="Wingdings" charset="2"/>
              <a:buChar char="§"/>
            </a:pPr>
            <a:r>
              <a:rPr lang="en-US" sz="2400" dirty="0" smtClean="0">
                <a:latin typeface="Helvetica Neue" charset="0"/>
                <a:ea typeface="Helvetica Neue" charset="0"/>
                <a:cs typeface="Helvetica Neue" charset="0"/>
              </a:rPr>
              <a:t>Consider warm season cover crops after wheat or vegetable crops, including mixes</a:t>
            </a:r>
          </a:p>
          <a:p>
            <a:pPr>
              <a:spcBef>
                <a:spcPts val="1176"/>
              </a:spcBef>
              <a:buSzPct val="100000"/>
              <a:buFont typeface="Wingdings" charset="2"/>
              <a:buChar char="§"/>
            </a:pPr>
            <a:r>
              <a:rPr lang="en-US" sz="2400" dirty="0" smtClean="0">
                <a:latin typeface="Helvetica Neue" charset="0"/>
                <a:ea typeface="Helvetica Neue" charset="0"/>
                <a:cs typeface="Helvetica Neue" charset="0"/>
              </a:rPr>
              <a:t>Go to field days, talk to other farmers, </a:t>
            </a:r>
            <a:r>
              <a:rPr lang="en-US" sz="2400" u="sng" dirty="0" smtClean="0">
                <a:latin typeface="Helvetica Neue" charset="0"/>
                <a:ea typeface="Helvetica Neue" charset="0"/>
                <a:cs typeface="Helvetica Neue" charset="0"/>
              </a:rPr>
              <a:t>experiment</a:t>
            </a:r>
            <a:r>
              <a:rPr lang="en-US" sz="2400" dirty="0" smtClean="0">
                <a:latin typeface="Helvetica Neue" charset="0"/>
                <a:ea typeface="Helvetica Neue" charset="0"/>
                <a:cs typeface="Helvetica Neue" charset="0"/>
              </a:rPr>
              <a:t>!</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481239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3" name="Rectangle 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24759" y="1819050"/>
            <a:ext cx="4495141" cy="4615677"/>
          </a:xfrm>
          <a:prstGeom prst="rect">
            <a:avLst/>
          </a:prstGeom>
        </p:spPr>
      </p:pic>
      <p:sp>
        <p:nvSpPr>
          <p:cNvPr id="5" name="Title 1"/>
          <p:cNvSpPr txBox="1">
            <a:spLocks/>
          </p:cNvSpPr>
          <p:nvPr/>
        </p:nvSpPr>
        <p:spPr>
          <a:xfrm>
            <a:off x="622740" y="493487"/>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latin typeface="Helvetica" charset="0"/>
                <a:ea typeface="Helvetica" charset="0"/>
                <a:cs typeface="Helvetica" charset="0"/>
              </a:rPr>
              <a:t>Thank you!</a:t>
            </a:r>
          </a:p>
          <a:p>
            <a:pPr algn="ctr"/>
            <a:r>
              <a:rPr lang="en-US" sz="4000" dirty="0" err="1"/>
              <a:t>www.sare.org</a:t>
            </a:r>
            <a:r>
              <a:rPr lang="en-US" sz="4000" dirty="0"/>
              <a:t>/</a:t>
            </a:r>
            <a:r>
              <a:rPr lang="en-US" sz="4000" dirty="0" err="1"/>
              <a:t>covercrops</a:t>
            </a:r>
            <a:endParaRPr lang="en-US" sz="4000" dirty="0">
              <a:latin typeface="Helvetica" charset="0"/>
              <a:ea typeface="Helvetica" charset="0"/>
              <a:cs typeface="Helvetica" charset="0"/>
            </a:endParaRPr>
          </a:p>
        </p:txBody>
      </p:sp>
      <p:sp>
        <p:nvSpPr>
          <p:cNvPr id="6" name="TextBox 5"/>
          <p:cNvSpPr txBox="1"/>
          <p:nvPr/>
        </p:nvSpPr>
        <p:spPr>
          <a:xfrm>
            <a:off x="2981654" y="6581001"/>
            <a:ext cx="3168869" cy="338554"/>
          </a:xfrm>
          <a:prstGeom prst="rect">
            <a:avLst/>
          </a:prstGeom>
          <a:noFill/>
        </p:spPr>
        <p:txBody>
          <a:bodyPr wrap="square" rtlCol="0">
            <a:spAutoFit/>
          </a:bodyPr>
          <a:lstStyle/>
          <a:p>
            <a:pPr algn="ctr"/>
            <a:r>
              <a:rPr lang="en-US" sz="1600" dirty="0" smtClean="0">
                <a:latin typeface="Helvetica Neue" charset="0"/>
                <a:ea typeface="Helvetica Neue" charset="0"/>
                <a:cs typeface="Helvetica Neue" charset="0"/>
              </a:rPr>
              <a:t>Photo by Jason Vance</a:t>
            </a:r>
            <a:endParaRPr lang="en-US"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9915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46529" y="859254"/>
            <a:ext cx="8650941" cy="7888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Helvetica"/>
                <a:cs typeface="Helvetica"/>
              </a:rPr>
              <a:t>Factors to consider in selecting a cover crop</a:t>
            </a:r>
            <a:endParaRPr lang="en-US" sz="3200" dirty="0"/>
          </a:p>
        </p:txBody>
      </p:sp>
      <p:sp>
        <p:nvSpPr>
          <p:cNvPr id="7" name="Content Placeholder 2"/>
          <p:cNvSpPr txBox="1">
            <a:spLocks/>
          </p:cNvSpPr>
          <p:nvPr/>
        </p:nvSpPr>
        <p:spPr>
          <a:xfrm>
            <a:off x="589039" y="1687679"/>
            <a:ext cx="7522028" cy="42456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time of year is the cover crop needed?</a:t>
            </a:r>
            <a:endParaRPr lang="en-US" sz="2400" u="sng" dirty="0" smtClean="0">
              <a:latin typeface="Helvetica Neue" charset="0"/>
              <a:ea typeface="Helvetica Neue" charset="0"/>
              <a:cs typeface="Helvetica Neue" charset="0"/>
            </a:endParaRP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are the goals for the cover crop use?</a:t>
            </a:r>
            <a:endParaRPr lang="en-US" sz="2400" u="sng" dirty="0" smtClean="0">
              <a:latin typeface="Helvetica Neue" charset="0"/>
              <a:ea typeface="Helvetica Neue" charset="0"/>
              <a:cs typeface="Helvetica Neue" charset="0"/>
            </a:endParaRP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planting method will be used?</a:t>
            </a: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How easy is the cover crop to establish?</a:t>
            </a: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kind of soils are present?</a:t>
            </a: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are the cash crops in the rotation?</a:t>
            </a:r>
          </a:p>
          <a:p>
            <a:pPr marL="457200" indent="-457200">
              <a:spcBef>
                <a:spcPts val="1176"/>
              </a:spcBef>
              <a:buSzPct val="100000"/>
              <a:buFont typeface="+mj-lt"/>
              <a:buAutoNum type="arabicParenR"/>
            </a:pPr>
            <a:r>
              <a:rPr lang="en-US" sz="2400" dirty="0" smtClean="0">
                <a:latin typeface="Helvetica Neue" charset="0"/>
                <a:ea typeface="Helvetica Neue" charset="0"/>
                <a:cs typeface="Helvetica Neue" charset="0"/>
              </a:rPr>
              <a:t>What does the seed cost and how available is it?</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607054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82156"/>
            <a:ext cx="8229600"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a:cs typeface="Helvetica"/>
              </a:rPr>
              <a:t>What time of year is the cover crop needed?</a:t>
            </a:r>
            <a:br>
              <a:rPr lang="en-US" sz="3200" smtClean="0">
                <a:latin typeface="Helvetica"/>
                <a:cs typeface="Helvetica"/>
              </a:rPr>
            </a:br>
            <a:endParaRPr lang="en-US" sz="3200" dirty="0"/>
          </a:p>
        </p:txBody>
      </p:sp>
      <p:sp>
        <p:nvSpPr>
          <p:cNvPr id="7" name="Content Placeholder 2"/>
          <p:cNvSpPr txBox="1">
            <a:spLocks/>
          </p:cNvSpPr>
          <p:nvPr/>
        </p:nvSpPr>
        <p:spPr>
          <a:xfrm>
            <a:off x="457200" y="1563914"/>
            <a:ext cx="8229600" cy="48368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smtClean="0">
                <a:latin typeface="Helvetica Neue" charset="0"/>
                <a:ea typeface="Helvetica Neue" charset="0"/>
                <a:cs typeface="Helvetica Neue" charset="0"/>
              </a:rPr>
              <a:t>Fall planting of a cover (August to October)</a:t>
            </a:r>
          </a:p>
          <a:p>
            <a:pPr lvl="1">
              <a:spcBef>
                <a:spcPts val="0"/>
              </a:spcBef>
              <a:spcAft>
                <a:spcPts val="1200"/>
              </a:spcAft>
            </a:pPr>
            <a:r>
              <a:rPr lang="en-US" sz="2200" dirty="0" smtClean="0">
                <a:latin typeface="Helvetica Neue" charset="0"/>
                <a:ea typeface="Helvetica Neue" charset="0"/>
                <a:cs typeface="Helvetica Neue" charset="0"/>
              </a:rPr>
              <a:t>Best choices are winter annuals that require a cold period before flowering, </a:t>
            </a:r>
            <a:r>
              <a:rPr lang="en-US" sz="2200" dirty="0" err="1" smtClean="0">
                <a:latin typeface="Helvetica Neue" charset="0"/>
                <a:ea typeface="Helvetica Neue" charset="0"/>
                <a:cs typeface="Helvetica Neue" charset="0"/>
              </a:rPr>
              <a:t>eg</a:t>
            </a:r>
            <a:r>
              <a:rPr lang="en-US" sz="2200" dirty="0" smtClean="0">
                <a:latin typeface="Helvetica Neue" charset="0"/>
                <a:ea typeface="Helvetica Neue" charset="0"/>
                <a:cs typeface="Helvetica Neue" charset="0"/>
              </a:rPr>
              <a:t>., winter rye or crimson clover, or cool season annuals that will winter kill, such as oats or radishes</a:t>
            </a:r>
          </a:p>
          <a:p>
            <a:pPr lvl="1">
              <a:spcBef>
                <a:spcPts val="0"/>
              </a:spcBef>
              <a:spcAft>
                <a:spcPts val="1200"/>
              </a:spcAft>
            </a:pPr>
            <a:r>
              <a:rPr lang="en-US" sz="2200" dirty="0" smtClean="0">
                <a:latin typeface="Helvetica Neue" charset="0"/>
                <a:ea typeface="Helvetica Neue" charset="0"/>
                <a:cs typeface="Helvetica Neue" charset="0"/>
              </a:rPr>
              <a:t>Need to consider the winter-hardiness of the species</a:t>
            </a:r>
          </a:p>
          <a:p>
            <a:pPr>
              <a:spcBef>
                <a:spcPts val="0"/>
              </a:spcBef>
              <a:spcAft>
                <a:spcPts val="1200"/>
              </a:spcAft>
            </a:pPr>
            <a:r>
              <a:rPr lang="en-US" sz="2400" dirty="0" smtClean="0">
                <a:latin typeface="Helvetica Neue" charset="0"/>
                <a:ea typeface="Helvetica Neue" charset="0"/>
                <a:cs typeface="Helvetica Neue" charset="0"/>
              </a:rPr>
              <a:t>Spring planted cover crops (March or early April)</a:t>
            </a:r>
          </a:p>
          <a:p>
            <a:pPr lvl="1">
              <a:spcBef>
                <a:spcPts val="0"/>
              </a:spcBef>
              <a:spcAft>
                <a:spcPts val="1200"/>
              </a:spcAft>
            </a:pPr>
            <a:r>
              <a:rPr lang="en-US" sz="2200" dirty="0" smtClean="0">
                <a:latin typeface="Helvetica Neue" charset="0"/>
                <a:ea typeface="Helvetica Neue" charset="0"/>
                <a:cs typeface="Helvetica Neue" charset="0"/>
              </a:rPr>
              <a:t>Generally want a cool season annual or winter annual</a:t>
            </a:r>
          </a:p>
          <a:p>
            <a:pPr>
              <a:spcBef>
                <a:spcPts val="0"/>
              </a:spcBef>
              <a:spcAft>
                <a:spcPts val="1200"/>
              </a:spcAft>
            </a:pPr>
            <a:r>
              <a:rPr lang="en-US" sz="2400" dirty="0" smtClean="0">
                <a:latin typeface="Helvetica Neue" charset="0"/>
                <a:ea typeface="Helvetica Neue" charset="0"/>
                <a:cs typeface="Helvetica Neue" charset="0"/>
              </a:rPr>
              <a:t>Summer planted cover crops (May through August)</a:t>
            </a:r>
          </a:p>
          <a:p>
            <a:pPr lvl="1">
              <a:spcBef>
                <a:spcPts val="0"/>
              </a:spcBef>
              <a:spcAft>
                <a:spcPts val="1200"/>
              </a:spcAft>
            </a:pPr>
            <a:r>
              <a:rPr lang="en-US" sz="2200" dirty="0" smtClean="0">
                <a:latin typeface="Helvetica Neue" charset="0"/>
                <a:ea typeface="Helvetica Neue" charset="0"/>
                <a:cs typeface="Helvetica Neue" charset="0"/>
              </a:rPr>
              <a:t>Use “warm season” annuals – buckwheat, millets, etc.</a:t>
            </a:r>
          </a:p>
        </p:txBody>
      </p:sp>
    </p:spTree>
    <p:extLst>
      <p:ext uri="{BB962C8B-B14F-4D97-AF65-F5344CB8AC3E}">
        <p14:creationId xmlns:p14="http://schemas.microsoft.com/office/powerpoint/2010/main" val="1471225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smtClean="0">
                <a:solidFill>
                  <a:schemeClr val="bg1"/>
                </a:solidFill>
                <a:latin typeface="Helvetica Neue" charset="0"/>
                <a:ea typeface="Helvetica Neue" charset="0"/>
                <a:cs typeface="Helvetica Neue" charset="0"/>
              </a:rPr>
              <a:t>Photo: Edwin </a:t>
            </a:r>
            <a:r>
              <a:rPr lang="en-US" dirty="0" err="1" smtClean="0">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
        <p:nvSpPr>
          <p:cNvPr id="9" name="TextBox 8"/>
          <p:cNvSpPr txBox="1"/>
          <p:nvPr/>
        </p:nvSpPr>
        <p:spPr>
          <a:xfrm>
            <a:off x="2617353" y="19050"/>
            <a:ext cx="3909289" cy="707886"/>
          </a:xfrm>
          <a:prstGeom prst="rect">
            <a:avLst/>
          </a:prstGeom>
          <a:noFill/>
        </p:spPr>
        <p:txBody>
          <a:bodyPr wrap="square" rtlCol="0">
            <a:spAutoFit/>
          </a:bodyPr>
          <a:lstStyle/>
          <a:p>
            <a:pPr algn="ctr"/>
            <a:r>
              <a:rPr lang="en-US" sz="4000" dirty="0" smtClean="0">
                <a:solidFill>
                  <a:schemeClr val="bg1"/>
                </a:solidFill>
                <a:latin typeface="Helvetica" charset="0"/>
                <a:ea typeface="Helvetica" charset="0"/>
                <a:cs typeface="Helvetica" charset="0"/>
              </a:rPr>
              <a:t>Buckwheat</a:t>
            </a:r>
            <a:endParaRPr lang="en-US" sz="40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61370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charset="0"/>
                <a:ea typeface="Helvetica" charset="0"/>
                <a:cs typeface="Helvetica" charset="0"/>
              </a:rPr>
              <a:t>Biology of the cover crop plant</a:t>
            </a: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Annuals</a:t>
            </a:r>
            <a:r>
              <a:rPr lang="en-US" dirty="0" smtClean="0"/>
              <a:t> – fastest plants at getting established</a:t>
            </a:r>
          </a:p>
          <a:p>
            <a:pPr lvl="1"/>
            <a:r>
              <a:rPr lang="en-US" dirty="0" smtClean="0"/>
              <a:t>Winter annuals require a cold period to flower</a:t>
            </a:r>
          </a:p>
          <a:p>
            <a:pPr lvl="1"/>
            <a:r>
              <a:rPr lang="en-US" dirty="0" smtClean="0"/>
              <a:t>Summer annuals will flower in a single growing season</a:t>
            </a:r>
          </a:p>
          <a:p>
            <a:pPr lvl="1"/>
            <a:r>
              <a:rPr lang="en-US" dirty="0" smtClean="0"/>
              <a:t>Cool season annuals do best in spring or fall</a:t>
            </a:r>
          </a:p>
          <a:p>
            <a:pPr lvl="1"/>
            <a:r>
              <a:rPr lang="en-US" dirty="0" smtClean="0"/>
              <a:t>Warm season annuals thrive in the heat of mid-summer</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3125" y="3607446"/>
            <a:ext cx="4857750" cy="3232412"/>
          </a:xfrm>
          <a:prstGeom prst="rect">
            <a:avLst/>
          </a:prstGeom>
        </p:spPr>
      </p:pic>
      <p:sp>
        <p:nvSpPr>
          <p:cNvPr id="8" name="TextBox 7"/>
          <p:cNvSpPr txBox="1"/>
          <p:nvPr/>
        </p:nvSpPr>
        <p:spPr>
          <a:xfrm>
            <a:off x="1" y="6334780"/>
            <a:ext cx="2143124" cy="523220"/>
          </a:xfrm>
          <a:prstGeom prst="rect">
            <a:avLst/>
          </a:prstGeom>
          <a:noFill/>
        </p:spPr>
        <p:txBody>
          <a:bodyPr wrap="square" rtlCol="0">
            <a:spAutoFit/>
          </a:bodyPr>
          <a:lstStyle/>
          <a:p>
            <a:r>
              <a:rPr lang="en-US" sz="1400" dirty="0" smtClean="0">
                <a:latin typeface="Helvetica Neue" charset="0"/>
                <a:ea typeface="Helvetica Neue" charset="0"/>
                <a:cs typeface="Helvetica Neue" charset="0"/>
              </a:rPr>
              <a:t>Annual ryegrass</a:t>
            </a:r>
          </a:p>
          <a:p>
            <a:r>
              <a:rPr lang="en-US" sz="1400" dirty="0" smtClean="0">
                <a:latin typeface="Helvetica Neue" charset="0"/>
                <a:ea typeface="Helvetica Neue" charset="0"/>
                <a:cs typeface="Helvetica Neue" charset="0"/>
              </a:rPr>
              <a:t>Photo: Edwin </a:t>
            </a:r>
            <a:r>
              <a:rPr lang="en-US" sz="1400" dirty="0" err="1" smtClean="0">
                <a:latin typeface="Helvetica Neue" charset="0"/>
                <a:ea typeface="Helvetica Neue" charset="0"/>
                <a:cs typeface="Helvetica Neue" charset="0"/>
              </a:rPr>
              <a:t>Remsberg</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707964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charset="0"/>
                <a:ea typeface="Helvetica" charset="0"/>
                <a:cs typeface="Helvetica" charset="0"/>
              </a:rPr>
              <a:t>Biology of the cover crop plant</a:t>
            </a: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Biennials </a:t>
            </a:r>
          </a:p>
          <a:p>
            <a:pPr lvl="1"/>
            <a:r>
              <a:rPr lang="en-US" dirty="0" smtClean="0"/>
              <a:t>Normally start growth in the spring or summer of one year and don’t flower until the following spring, e.g., </a:t>
            </a:r>
            <a:r>
              <a:rPr lang="en-US" dirty="0" err="1" smtClean="0"/>
              <a:t>sweetclover</a:t>
            </a:r>
            <a:endParaRPr lang="en-US" dirty="0" smtClean="0"/>
          </a:p>
        </p:txBody>
      </p:sp>
      <p:pic>
        <p:nvPicPr>
          <p:cNvPr id="2" name="Picture 1"/>
          <p:cNvPicPr>
            <a:picLocks noChangeAspect="1"/>
          </p:cNvPicPr>
          <p:nvPr/>
        </p:nvPicPr>
        <p:blipFill>
          <a:blip r:embed="rId4"/>
          <a:stretch>
            <a:fillRect/>
          </a:stretch>
        </p:blipFill>
        <p:spPr>
          <a:xfrm>
            <a:off x="1962150" y="3037369"/>
            <a:ext cx="5219700" cy="3479800"/>
          </a:xfrm>
          <a:prstGeom prst="rect">
            <a:avLst/>
          </a:prstGeom>
        </p:spPr>
      </p:pic>
      <p:sp>
        <p:nvSpPr>
          <p:cNvPr id="8" name="TextBox 7"/>
          <p:cNvSpPr txBox="1"/>
          <p:nvPr/>
        </p:nvSpPr>
        <p:spPr>
          <a:xfrm>
            <a:off x="0" y="6334780"/>
            <a:ext cx="6534150" cy="523220"/>
          </a:xfrm>
          <a:prstGeom prst="rect">
            <a:avLst/>
          </a:prstGeom>
          <a:noFill/>
        </p:spPr>
        <p:txBody>
          <a:bodyPr wrap="square" rtlCol="0">
            <a:spAutoFit/>
          </a:bodyPr>
          <a:lstStyle/>
          <a:p>
            <a:r>
              <a:rPr lang="en-US" sz="1400" dirty="0" smtClean="0">
                <a:latin typeface="Helvetica Neue" charset="0"/>
                <a:ea typeface="Helvetica Neue" charset="0"/>
                <a:cs typeface="Helvetica Neue" charset="0"/>
              </a:rPr>
              <a:t>Yellow </a:t>
            </a:r>
            <a:r>
              <a:rPr lang="en-US" sz="1400" dirty="0" err="1" smtClean="0">
                <a:latin typeface="Helvetica Neue" charset="0"/>
                <a:ea typeface="Helvetica Neue" charset="0"/>
                <a:cs typeface="Helvetica Neue" charset="0"/>
              </a:rPr>
              <a:t>sweetclover</a:t>
            </a:r>
            <a:endParaRPr lang="en-US" sz="1400" dirty="0" smtClean="0">
              <a:latin typeface="Helvetica Neue" charset="0"/>
              <a:ea typeface="Helvetica Neue" charset="0"/>
              <a:cs typeface="Helvetica Neue" charset="0"/>
            </a:endParaRPr>
          </a:p>
          <a:p>
            <a:r>
              <a:rPr lang="en-US" sz="1400" dirty="0" smtClean="0">
                <a:latin typeface="Helvetica Neue" charset="0"/>
                <a:ea typeface="Helvetica Neue" charset="0"/>
                <a:cs typeface="Helvetica Neue" charset="0"/>
              </a:rPr>
              <a:t>Photo by Patrick J. Alexander, hosted by the USDA-NRCS PLANTS Database</a:t>
            </a:r>
          </a:p>
        </p:txBody>
      </p:sp>
    </p:spTree>
    <p:extLst>
      <p:ext uri="{BB962C8B-B14F-4D97-AF65-F5344CB8AC3E}">
        <p14:creationId xmlns:p14="http://schemas.microsoft.com/office/powerpoint/2010/main" val="1831286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723900"/>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Helvetica" charset="0"/>
                <a:ea typeface="Helvetica" charset="0"/>
                <a:cs typeface="Helvetica" charset="0"/>
              </a:rPr>
              <a:t>Biology of the cover crop plant</a:t>
            </a:r>
            <a:endParaRPr lang="en-US" sz="3200" dirty="0">
              <a:latin typeface="Helvetica" charset="0"/>
              <a:ea typeface="Helvetica" charset="0"/>
              <a:cs typeface="Helvetica" charset="0"/>
            </a:endParaRPr>
          </a:p>
        </p:txBody>
      </p:sp>
      <p:sp>
        <p:nvSpPr>
          <p:cNvPr id="7" name="Content Placeholder 2"/>
          <p:cNvSpPr txBox="1">
            <a:spLocks/>
          </p:cNvSpPr>
          <p:nvPr/>
        </p:nvSpPr>
        <p:spPr>
          <a:xfrm>
            <a:off x="457200" y="1437424"/>
            <a:ext cx="8229600" cy="47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Perennials</a:t>
            </a:r>
          </a:p>
          <a:p>
            <a:pPr lvl="1"/>
            <a:r>
              <a:rPr lang="en-US" dirty="0" smtClean="0"/>
              <a:t>Plants that will live multiple years and can flower every year</a:t>
            </a:r>
          </a:p>
          <a:p>
            <a:pPr lvl="1"/>
            <a:r>
              <a:rPr lang="en-US" dirty="0" smtClean="0"/>
              <a:t>“Weak” perennials tend to die out after a few years</a:t>
            </a:r>
          </a:p>
          <a:p>
            <a:pPr lvl="1"/>
            <a:r>
              <a:rPr lang="en-US" dirty="0" smtClean="0"/>
              <a:t>Perennials are generally much slower at early above ground growth than annuals, as they are putting energy into roots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98868" y="4091612"/>
            <a:ext cx="4149582" cy="2766388"/>
          </a:xfrm>
          <a:prstGeom prst="rect">
            <a:avLst/>
          </a:prstGeom>
        </p:spPr>
      </p:pic>
      <p:sp>
        <p:nvSpPr>
          <p:cNvPr id="8" name="TextBox 7"/>
          <p:cNvSpPr txBox="1"/>
          <p:nvPr/>
        </p:nvSpPr>
        <p:spPr>
          <a:xfrm>
            <a:off x="0" y="5720311"/>
            <a:ext cx="2498868" cy="1169551"/>
          </a:xfrm>
          <a:prstGeom prst="rect">
            <a:avLst/>
          </a:prstGeom>
          <a:noFill/>
        </p:spPr>
        <p:txBody>
          <a:bodyPr wrap="square" rtlCol="0">
            <a:spAutoFit/>
          </a:bodyPr>
          <a:lstStyle/>
          <a:p>
            <a:r>
              <a:rPr lang="en-US" sz="1400" dirty="0" smtClean="0">
                <a:latin typeface="Helvetica Neue" charset="0"/>
                <a:ea typeface="Helvetica Neue" charset="0"/>
                <a:cs typeface="Helvetica Neue" charset="0"/>
              </a:rPr>
              <a:t>White Clover</a:t>
            </a:r>
          </a:p>
          <a:p>
            <a:r>
              <a:rPr lang="en-US" sz="1400" dirty="0" smtClean="0">
                <a:latin typeface="Helvetica Neue" charset="0"/>
                <a:ea typeface="Helvetica Neue" charset="0"/>
                <a:cs typeface="Helvetica Neue" charset="0"/>
              </a:rPr>
              <a:t>Photo by Patrick J. Alexander, hosted by the USDA-NRCS PLANTS Database</a:t>
            </a:r>
          </a:p>
        </p:txBody>
      </p:sp>
    </p:spTree>
    <p:extLst>
      <p:ext uri="{BB962C8B-B14F-4D97-AF65-F5344CB8AC3E}">
        <p14:creationId xmlns:p14="http://schemas.microsoft.com/office/powerpoint/2010/main" val="1210007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p:cNvSpPr txBox="1">
            <a:spLocks/>
          </p:cNvSpPr>
          <p:nvPr/>
        </p:nvSpPr>
        <p:spPr>
          <a:xfrm>
            <a:off x="457200" y="619124"/>
            <a:ext cx="8229600" cy="895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latin typeface="Helvetica" charset="0"/>
                <a:ea typeface="Helvetica" charset="0"/>
                <a:cs typeface="Helvetica" charset="0"/>
              </a:rPr>
              <a:t>Cover Crops </a:t>
            </a:r>
            <a:r>
              <a:rPr lang="en-US" sz="3200" i="1" smtClean="0">
                <a:latin typeface="Helvetica" charset="0"/>
                <a:ea typeface="Helvetica" charset="0"/>
                <a:cs typeface="Helvetica" charset="0"/>
              </a:rPr>
              <a:t>(examples)</a:t>
            </a:r>
            <a:endParaRPr lang="en-US" sz="3600" dirty="0" smtClean="0">
              <a:latin typeface="Helvetica" charset="0"/>
              <a:ea typeface="Helvetica" charset="0"/>
              <a:cs typeface="Helvetica" charset="0"/>
            </a:endParaRPr>
          </a:p>
        </p:txBody>
      </p:sp>
      <p:sp>
        <p:nvSpPr>
          <p:cNvPr id="7" name="Content Placeholder 5"/>
          <p:cNvSpPr txBox="1">
            <a:spLocks/>
          </p:cNvSpPr>
          <p:nvPr/>
        </p:nvSpPr>
        <p:spPr>
          <a:xfrm>
            <a:off x="457200" y="1514473"/>
            <a:ext cx="3886200" cy="5333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400" dirty="0" smtClean="0">
                <a:latin typeface="Helvetica Neue" charset="0"/>
                <a:ea typeface="Helvetica Neue" charset="0"/>
                <a:cs typeface="Helvetica Neue" charset="0"/>
              </a:rPr>
              <a:t>Fall planted*</a:t>
            </a:r>
          </a:p>
          <a:p>
            <a:pPr lvl="1">
              <a:lnSpc>
                <a:spcPct val="80000"/>
              </a:lnSpc>
            </a:pPr>
            <a:r>
              <a:rPr lang="en-US" sz="2200" dirty="0" smtClean="0">
                <a:latin typeface="Helvetica Neue" charset="0"/>
                <a:ea typeface="Helvetica Neue" charset="0"/>
                <a:cs typeface="Helvetica Neue" charset="0"/>
              </a:rPr>
              <a:t>Cereal (winter) rye</a:t>
            </a:r>
          </a:p>
          <a:p>
            <a:pPr lvl="1">
              <a:lnSpc>
                <a:spcPct val="80000"/>
              </a:lnSpc>
            </a:pPr>
            <a:r>
              <a:rPr lang="en-US" sz="2200" dirty="0" smtClean="0">
                <a:latin typeface="Helvetica Neue" charset="0"/>
                <a:ea typeface="Helvetica Neue" charset="0"/>
                <a:cs typeface="Helvetica Neue" charset="0"/>
              </a:rPr>
              <a:t>Oats</a:t>
            </a:r>
          </a:p>
          <a:p>
            <a:pPr lvl="1">
              <a:lnSpc>
                <a:spcPct val="80000"/>
              </a:lnSpc>
            </a:pPr>
            <a:r>
              <a:rPr lang="en-US" sz="2200" dirty="0" smtClean="0">
                <a:latin typeface="Helvetica Neue" charset="0"/>
                <a:ea typeface="Helvetica Neue" charset="0"/>
                <a:cs typeface="Helvetica Neue" charset="0"/>
              </a:rPr>
              <a:t>Oilseed radishes</a:t>
            </a:r>
          </a:p>
          <a:p>
            <a:pPr lvl="1">
              <a:lnSpc>
                <a:spcPct val="80000"/>
              </a:lnSpc>
            </a:pPr>
            <a:r>
              <a:rPr lang="en-US" sz="2200" dirty="0" smtClean="0">
                <a:latin typeface="Helvetica Neue" charset="0"/>
                <a:ea typeface="Helvetica Neue" charset="0"/>
                <a:cs typeface="Helvetica Neue" charset="0"/>
              </a:rPr>
              <a:t>Annual ryegrass</a:t>
            </a:r>
          </a:p>
          <a:p>
            <a:pPr lvl="1">
              <a:lnSpc>
                <a:spcPct val="80000"/>
              </a:lnSpc>
            </a:pPr>
            <a:r>
              <a:rPr lang="en-US" sz="2200" dirty="0" smtClean="0">
                <a:latin typeface="Helvetica Neue" charset="0"/>
                <a:ea typeface="Helvetica Neue" charset="0"/>
                <a:cs typeface="Helvetica Neue" charset="0"/>
              </a:rPr>
              <a:t>Hairy vetch</a:t>
            </a:r>
          </a:p>
          <a:p>
            <a:pPr lvl="1">
              <a:lnSpc>
                <a:spcPct val="80000"/>
              </a:lnSpc>
            </a:pPr>
            <a:r>
              <a:rPr lang="en-US" sz="2200" dirty="0" smtClean="0">
                <a:latin typeface="Helvetica Neue" charset="0"/>
                <a:ea typeface="Helvetica Neue" charset="0"/>
                <a:cs typeface="Helvetica Neue" charset="0"/>
              </a:rPr>
              <a:t>Crimson clover</a:t>
            </a:r>
          </a:p>
          <a:p>
            <a:pPr lvl="1">
              <a:lnSpc>
                <a:spcPct val="80000"/>
              </a:lnSpc>
            </a:pPr>
            <a:r>
              <a:rPr lang="en-US" sz="2200" dirty="0" smtClean="0">
                <a:latin typeface="Helvetica Neue" charset="0"/>
                <a:ea typeface="Helvetica Neue" charset="0"/>
                <a:cs typeface="Helvetica Neue" charset="0"/>
              </a:rPr>
              <a:t>Austrian pea</a:t>
            </a:r>
          </a:p>
          <a:p>
            <a:pPr lvl="1">
              <a:lnSpc>
                <a:spcPct val="80000"/>
              </a:lnSpc>
              <a:buFont typeface="Arial" panose="020B0604020202020204" pitchFamily="34" charset="0"/>
              <a:buNone/>
            </a:pPr>
            <a:endParaRPr lang="en-US" sz="2200" dirty="0" smtClean="0">
              <a:latin typeface="Helvetica Neue" charset="0"/>
              <a:ea typeface="Helvetica Neue" charset="0"/>
              <a:cs typeface="Helvetica Neue" charset="0"/>
            </a:endParaRPr>
          </a:p>
          <a:p>
            <a:pPr lvl="1">
              <a:lnSpc>
                <a:spcPct val="80000"/>
              </a:lnSpc>
              <a:buFont typeface="Arial" panose="020B0604020202020204" pitchFamily="34" charset="0"/>
              <a:buNone/>
            </a:pPr>
            <a:endParaRPr lang="en-US" sz="2200" dirty="0" smtClean="0">
              <a:latin typeface="Helvetica Neue" charset="0"/>
              <a:ea typeface="Helvetica Neue" charset="0"/>
              <a:cs typeface="Helvetica Neue" charset="0"/>
            </a:endParaRPr>
          </a:p>
          <a:p>
            <a:pPr lvl="1">
              <a:lnSpc>
                <a:spcPct val="80000"/>
              </a:lnSpc>
            </a:pPr>
            <a:endParaRPr lang="en-US" sz="2200" dirty="0" smtClean="0">
              <a:latin typeface="Helvetica Neue" charset="0"/>
              <a:ea typeface="Helvetica Neue" charset="0"/>
              <a:cs typeface="Helvetica Neue" charset="0"/>
            </a:endParaRPr>
          </a:p>
          <a:p>
            <a:pPr lvl="1">
              <a:lnSpc>
                <a:spcPct val="80000"/>
              </a:lnSpc>
            </a:pPr>
            <a:endParaRPr lang="en-US" sz="2200" dirty="0" smtClean="0">
              <a:latin typeface="Helvetica Neue" charset="0"/>
              <a:ea typeface="Helvetica Neue" charset="0"/>
              <a:cs typeface="Helvetica Neue" charset="0"/>
            </a:endParaRPr>
          </a:p>
          <a:p>
            <a:pPr>
              <a:lnSpc>
                <a:spcPct val="80000"/>
              </a:lnSpc>
              <a:buFont typeface="Wingdings 2" pitchFamily="18" charset="2"/>
              <a:buNone/>
            </a:pPr>
            <a:endParaRPr lang="en-US" sz="2400" dirty="0" smtClean="0">
              <a:latin typeface="Helvetica Neue" charset="0"/>
              <a:ea typeface="Helvetica Neue" charset="0"/>
              <a:cs typeface="Helvetica Neue" charset="0"/>
            </a:endParaRPr>
          </a:p>
          <a:p>
            <a:pPr>
              <a:lnSpc>
                <a:spcPct val="80000"/>
              </a:lnSpc>
              <a:buFont typeface="Wingdings 2" pitchFamily="18" charset="2"/>
              <a:buNone/>
            </a:pPr>
            <a:endParaRPr lang="en-US" sz="2400" dirty="0" smtClean="0">
              <a:latin typeface="Helvetica Neue" charset="0"/>
              <a:ea typeface="Helvetica Neue" charset="0"/>
              <a:cs typeface="Helvetica Neue" charset="0"/>
            </a:endParaRPr>
          </a:p>
          <a:p>
            <a:pPr lvl="1">
              <a:lnSpc>
                <a:spcPct val="80000"/>
              </a:lnSpc>
            </a:pPr>
            <a:endParaRPr lang="en-US" sz="2200" dirty="0" smtClean="0">
              <a:latin typeface="Helvetica Neue" charset="0"/>
              <a:ea typeface="Helvetica Neue" charset="0"/>
              <a:cs typeface="Helvetica Neue" charset="0"/>
            </a:endParaRPr>
          </a:p>
        </p:txBody>
      </p:sp>
      <p:sp>
        <p:nvSpPr>
          <p:cNvPr id="8" name="Content Placeholder 6"/>
          <p:cNvSpPr txBox="1">
            <a:spLocks/>
          </p:cNvSpPr>
          <p:nvPr/>
        </p:nvSpPr>
        <p:spPr>
          <a:xfrm>
            <a:off x="4572000" y="1514474"/>
            <a:ext cx="3962400" cy="5333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400" dirty="0" smtClean="0">
                <a:latin typeface="Helvetica Neue" charset="0"/>
                <a:ea typeface="Helvetica Neue" charset="0"/>
                <a:cs typeface="Helvetica Neue" charset="0"/>
              </a:rPr>
              <a:t>Spring planted	</a:t>
            </a:r>
          </a:p>
          <a:p>
            <a:pPr lvl="1">
              <a:lnSpc>
                <a:spcPct val="80000"/>
              </a:lnSpc>
            </a:pPr>
            <a:r>
              <a:rPr lang="en-US" sz="2200" dirty="0" smtClean="0">
                <a:latin typeface="Helvetica Neue" charset="0"/>
                <a:ea typeface="Helvetica Neue" charset="0"/>
                <a:cs typeface="Helvetica Neue" charset="0"/>
              </a:rPr>
              <a:t>Spring triticale</a:t>
            </a:r>
          </a:p>
          <a:p>
            <a:pPr lvl="1">
              <a:lnSpc>
                <a:spcPct val="80000"/>
              </a:lnSpc>
            </a:pPr>
            <a:r>
              <a:rPr lang="en-US" sz="2200" dirty="0" smtClean="0">
                <a:latin typeface="Helvetica Neue" charset="0"/>
                <a:ea typeface="Helvetica Neue" charset="0"/>
                <a:cs typeface="Helvetica Neue" charset="0"/>
              </a:rPr>
              <a:t>Oats</a:t>
            </a:r>
          </a:p>
          <a:p>
            <a:pPr lvl="1">
              <a:lnSpc>
                <a:spcPct val="80000"/>
              </a:lnSpc>
            </a:pPr>
            <a:r>
              <a:rPr lang="en-US" sz="2200" dirty="0" smtClean="0">
                <a:latin typeface="Helvetica Neue" charset="0"/>
                <a:ea typeface="Helvetica Neue" charset="0"/>
                <a:cs typeface="Helvetica Neue" charset="0"/>
              </a:rPr>
              <a:t>Austrian peas</a:t>
            </a:r>
          </a:p>
          <a:p>
            <a:pPr lvl="1">
              <a:lnSpc>
                <a:spcPct val="80000"/>
              </a:lnSpc>
            </a:pPr>
            <a:r>
              <a:rPr lang="en-US" sz="2200" dirty="0" smtClean="0">
                <a:latin typeface="Helvetica Neue" charset="0"/>
                <a:ea typeface="Helvetica Neue" charset="0"/>
                <a:cs typeface="Helvetica Neue" charset="0"/>
              </a:rPr>
              <a:t>Dwarf rapeseed</a:t>
            </a:r>
          </a:p>
          <a:p>
            <a:pPr lvl="1">
              <a:lnSpc>
                <a:spcPct val="80000"/>
              </a:lnSpc>
            </a:pPr>
            <a:r>
              <a:rPr lang="en-US" sz="2200" dirty="0" smtClean="0">
                <a:latin typeface="Helvetica Neue" charset="0"/>
                <a:ea typeface="Helvetica Neue" charset="0"/>
                <a:cs typeface="Helvetica Neue" charset="0"/>
              </a:rPr>
              <a:t>Clovers</a:t>
            </a:r>
          </a:p>
          <a:p>
            <a:pPr lvl="1">
              <a:lnSpc>
                <a:spcPct val="80000"/>
              </a:lnSpc>
            </a:pPr>
            <a:endParaRPr lang="en-US" dirty="0" smtClean="0">
              <a:latin typeface="Helvetica Neue" charset="0"/>
              <a:ea typeface="Helvetica Neue" charset="0"/>
              <a:cs typeface="Helvetica Neue" charset="0"/>
            </a:endParaRPr>
          </a:p>
          <a:p>
            <a:pPr>
              <a:lnSpc>
                <a:spcPct val="80000"/>
              </a:lnSpc>
            </a:pPr>
            <a:r>
              <a:rPr lang="en-US" sz="2400" dirty="0" smtClean="0">
                <a:latin typeface="Helvetica Neue" charset="0"/>
                <a:ea typeface="Helvetica Neue" charset="0"/>
                <a:cs typeface="Helvetica Neue" charset="0"/>
              </a:rPr>
              <a:t>Summer planted</a:t>
            </a:r>
          </a:p>
          <a:p>
            <a:pPr lvl="1">
              <a:lnSpc>
                <a:spcPct val="80000"/>
              </a:lnSpc>
            </a:pPr>
            <a:r>
              <a:rPr lang="en-US" sz="2200" dirty="0" smtClean="0">
                <a:latin typeface="Helvetica Neue" charset="0"/>
                <a:ea typeface="Helvetica Neue" charset="0"/>
                <a:cs typeface="Helvetica Neue" charset="0"/>
              </a:rPr>
              <a:t>Sorghum </a:t>
            </a:r>
            <a:r>
              <a:rPr lang="en-US" sz="2200" dirty="0" err="1" smtClean="0">
                <a:latin typeface="Helvetica Neue" charset="0"/>
                <a:ea typeface="Helvetica Neue" charset="0"/>
                <a:cs typeface="Helvetica Neue" charset="0"/>
              </a:rPr>
              <a:t>sudangrass</a:t>
            </a:r>
            <a:endParaRPr lang="en-US" sz="2200" dirty="0" smtClean="0">
              <a:latin typeface="Helvetica Neue" charset="0"/>
              <a:ea typeface="Helvetica Neue" charset="0"/>
              <a:cs typeface="Helvetica Neue" charset="0"/>
            </a:endParaRPr>
          </a:p>
          <a:p>
            <a:pPr lvl="1">
              <a:lnSpc>
                <a:spcPct val="80000"/>
              </a:lnSpc>
            </a:pPr>
            <a:r>
              <a:rPr lang="en-US" sz="2200" dirty="0" smtClean="0">
                <a:latin typeface="Helvetica Neue" charset="0"/>
                <a:ea typeface="Helvetica Neue" charset="0"/>
                <a:cs typeface="Helvetica Neue" charset="0"/>
              </a:rPr>
              <a:t>Foxtail millet</a:t>
            </a:r>
          </a:p>
          <a:p>
            <a:pPr lvl="1">
              <a:lnSpc>
                <a:spcPct val="80000"/>
              </a:lnSpc>
            </a:pPr>
            <a:r>
              <a:rPr lang="en-US" sz="2200" dirty="0" smtClean="0">
                <a:latin typeface="Helvetica Neue" charset="0"/>
                <a:ea typeface="Helvetica Neue" charset="0"/>
                <a:cs typeface="Helvetica Neue" charset="0"/>
              </a:rPr>
              <a:t>Buckwheat</a:t>
            </a:r>
          </a:p>
          <a:p>
            <a:pPr lvl="1">
              <a:lnSpc>
                <a:spcPct val="80000"/>
              </a:lnSpc>
              <a:buFont typeface="Arial" panose="020B0604020202020204" pitchFamily="34" charset="0"/>
              <a:buNone/>
            </a:pPr>
            <a:endParaRPr lang="en-US" sz="2200" dirty="0" smtClean="0">
              <a:latin typeface="Helvetica Neue" charset="0"/>
              <a:ea typeface="Helvetica Neue" charset="0"/>
              <a:cs typeface="Helvetica Neue" charset="0"/>
            </a:endParaRPr>
          </a:p>
        </p:txBody>
      </p:sp>
      <p:pic>
        <p:nvPicPr>
          <p:cNvPr id="9" name="Picture 2" descr="Crimson Clover - Rob Myer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6325" y="4349101"/>
            <a:ext cx="2647949" cy="1985962"/>
          </a:xfrm>
          <a:prstGeom prst="rect">
            <a:avLst/>
          </a:prstGeom>
          <a:noFill/>
          <a:ln w="9525">
            <a:noFill/>
            <a:miter lim="800000"/>
            <a:headEnd/>
            <a:tailEnd/>
          </a:ln>
        </p:spPr>
      </p:pic>
      <p:sp>
        <p:nvSpPr>
          <p:cNvPr id="10" name="Text Box 3"/>
          <p:cNvSpPr txBox="1">
            <a:spLocks noChangeArrowheads="1"/>
          </p:cNvSpPr>
          <p:nvPr/>
        </p:nvSpPr>
        <p:spPr bwMode="auto">
          <a:xfrm>
            <a:off x="1152524" y="6356009"/>
            <a:ext cx="2495550" cy="49244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Helvetica Neue" charset="0"/>
                <a:ea typeface="Helvetica Neue" charset="0"/>
                <a:cs typeface="Helvetica Neue" charset="0"/>
              </a:rPr>
              <a:t>Crimson clover   </a:t>
            </a:r>
          </a:p>
          <a:p>
            <a:pPr algn="ctr" fontAlgn="base">
              <a:spcBef>
                <a:spcPct val="0"/>
              </a:spcBef>
              <a:spcAft>
                <a:spcPct val="0"/>
              </a:spcAft>
            </a:pPr>
            <a:r>
              <a:rPr lang="en-US" sz="1600" dirty="0" smtClean="0">
                <a:solidFill>
                  <a:prstClr val="black"/>
                </a:solidFill>
                <a:latin typeface="Helvetica Neue" charset="0"/>
                <a:ea typeface="Helvetica Neue" charset="0"/>
                <a:cs typeface="Helvetica Neue" charset="0"/>
              </a:rPr>
              <a:t>Photo credit: Rob Myers</a:t>
            </a:r>
            <a:endParaRPr sz="1600" noProof="1">
              <a:solidFill>
                <a:prstClr val="black"/>
              </a:solidFill>
              <a:latin typeface="Helvetica Neue" charset="0"/>
              <a:ea typeface="Helvetica Neue" charset="0"/>
              <a:cs typeface="Helvetica Neue" charset="0"/>
            </a:endParaRPr>
          </a:p>
        </p:txBody>
      </p:sp>
      <p:sp>
        <p:nvSpPr>
          <p:cNvPr id="11" name="Text Box 3"/>
          <p:cNvSpPr txBox="1">
            <a:spLocks noChangeArrowheads="1"/>
          </p:cNvSpPr>
          <p:nvPr/>
        </p:nvSpPr>
        <p:spPr bwMode="auto">
          <a:xfrm>
            <a:off x="5255079" y="6611779"/>
            <a:ext cx="2495550" cy="246221"/>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600" dirty="0" smtClean="0">
                <a:solidFill>
                  <a:prstClr val="black"/>
                </a:solidFill>
                <a:latin typeface="Helvetica Neue" charset="0"/>
                <a:ea typeface="Helvetica Neue" charset="0"/>
                <a:cs typeface="Helvetica Neue" charset="0"/>
              </a:rPr>
              <a:t>*Depending </a:t>
            </a:r>
            <a:r>
              <a:rPr lang="en-US" sz="1600" smtClean="0">
                <a:solidFill>
                  <a:prstClr val="black"/>
                </a:solidFill>
                <a:latin typeface="Helvetica Neue" charset="0"/>
                <a:ea typeface="Helvetica Neue" charset="0"/>
                <a:cs typeface="Helvetica Neue" charset="0"/>
              </a:rPr>
              <a:t>on region</a:t>
            </a:r>
            <a:endParaRPr sz="1600" noProof="1">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47768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TotalTime>
  <Words>3502</Words>
  <Application>Microsoft Office PowerPoint</Application>
  <PresentationFormat>On-screen Show (4:3)</PresentationFormat>
  <Paragraphs>326</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ＭＳ Ｐゴシック</vt:lpstr>
      <vt:lpstr>Arial</vt:lpstr>
      <vt:lpstr>Calibri</vt:lpstr>
      <vt:lpstr>Calibri Light</vt:lpstr>
      <vt:lpstr>Helvetica</vt:lpstr>
      <vt:lpstr>Helvetica Neue</vt:lpstr>
      <vt:lpstr>Wingdings</vt:lpstr>
      <vt:lpstr>Wingdings 2</vt:lpstr>
      <vt:lpstr>Office Theme</vt:lpstr>
      <vt:lpstr>Tips for Selecting Cover Crops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Selecting Cover Crops</dc:title>
  <dc:creator>Sami Tellatin</dc:creator>
  <cp:lastModifiedBy>Andy Z</cp:lastModifiedBy>
  <cp:revision>28</cp:revision>
  <dcterms:created xsi:type="dcterms:W3CDTF">2017-02-23T17:28:00Z</dcterms:created>
  <dcterms:modified xsi:type="dcterms:W3CDTF">2017-03-13T16:00:03Z</dcterms:modified>
</cp:coreProperties>
</file>