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8" r:id="rId2"/>
  </p:sldIdLst>
  <p:sldSz cx="40233600" cy="40233600"/>
  <p:notesSz cx="9296400" cy="7010400"/>
  <p:custDataLst>
    <p:tags r:id="rId5"/>
  </p:custDataLst>
  <p:defaultTextStyle>
    <a:defPPr>
      <a:defRPr lang="en-US"/>
    </a:defPPr>
    <a:lvl1pPr algn="l" rtl="0" fontAlgn="base">
      <a:spcBef>
        <a:spcPct val="0"/>
      </a:spcBef>
      <a:spcAft>
        <a:spcPct val="0"/>
      </a:spcAft>
      <a:defRPr sz="2409" kern="1200">
        <a:solidFill>
          <a:schemeClr val="tx1"/>
        </a:solidFill>
        <a:latin typeface="Times New Roman" pitchFamily="18" charset="0"/>
        <a:ea typeface="+mn-ea"/>
        <a:cs typeface="+mn-cs"/>
      </a:defRPr>
    </a:lvl1pPr>
    <a:lvl2pPr marL="478963" algn="l" rtl="0" fontAlgn="base">
      <a:spcBef>
        <a:spcPct val="0"/>
      </a:spcBef>
      <a:spcAft>
        <a:spcPct val="0"/>
      </a:spcAft>
      <a:defRPr sz="2409" kern="1200">
        <a:solidFill>
          <a:schemeClr val="tx1"/>
        </a:solidFill>
        <a:latin typeface="Times New Roman" pitchFamily="18" charset="0"/>
        <a:ea typeface="+mn-ea"/>
        <a:cs typeface="+mn-cs"/>
      </a:defRPr>
    </a:lvl2pPr>
    <a:lvl3pPr marL="957925" algn="l" rtl="0" fontAlgn="base">
      <a:spcBef>
        <a:spcPct val="0"/>
      </a:spcBef>
      <a:spcAft>
        <a:spcPct val="0"/>
      </a:spcAft>
      <a:defRPr sz="2409" kern="1200">
        <a:solidFill>
          <a:schemeClr val="tx1"/>
        </a:solidFill>
        <a:latin typeface="Times New Roman" pitchFamily="18" charset="0"/>
        <a:ea typeface="+mn-ea"/>
        <a:cs typeface="+mn-cs"/>
      </a:defRPr>
    </a:lvl3pPr>
    <a:lvl4pPr marL="1436888" algn="l" rtl="0" fontAlgn="base">
      <a:spcBef>
        <a:spcPct val="0"/>
      </a:spcBef>
      <a:spcAft>
        <a:spcPct val="0"/>
      </a:spcAft>
      <a:defRPr sz="2409" kern="1200">
        <a:solidFill>
          <a:schemeClr val="tx1"/>
        </a:solidFill>
        <a:latin typeface="Times New Roman" pitchFamily="18" charset="0"/>
        <a:ea typeface="+mn-ea"/>
        <a:cs typeface="+mn-cs"/>
      </a:defRPr>
    </a:lvl4pPr>
    <a:lvl5pPr marL="1915851" algn="l" rtl="0" fontAlgn="base">
      <a:spcBef>
        <a:spcPct val="0"/>
      </a:spcBef>
      <a:spcAft>
        <a:spcPct val="0"/>
      </a:spcAft>
      <a:defRPr sz="2409" kern="1200">
        <a:solidFill>
          <a:schemeClr val="tx1"/>
        </a:solidFill>
        <a:latin typeface="Times New Roman" pitchFamily="18" charset="0"/>
        <a:ea typeface="+mn-ea"/>
        <a:cs typeface="+mn-cs"/>
      </a:defRPr>
    </a:lvl5pPr>
    <a:lvl6pPr marL="2394814" algn="l" defTabSz="957925" rtl="0" eaLnBrk="1" latinLnBrk="0" hangingPunct="1">
      <a:defRPr sz="2409" kern="1200">
        <a:solidFill>
          <a:schemeClr val="tx1"/>
        </a:solidFill>
        <a:latin typeface="Times New Roman" pitchFamily="18" charset="0"/>
        <a:ea typeface="+mn-ea"/>
        <a:cs typeface="+mn-cs"/>
      </a:defRPr>
    </a:lvl6pPr>
    <a:lvl7pPr marL="2873776" algn="l" defTabSz="957925" rtl="0" eaLnBrk="1" latinLnBrk="0" hangingPunct="1">
      <a:defRPr sz="2409" kern="1200">
        <a:solidFill>
          <a:schemeClr val="tx1"/>
        </a:solidFill>
        <a:latin typeface="Times New Roman" pitchFamily="18" charset="0"/>
        <a:ea typeface="+mn-ea"/>
        <a:cs typeface="+mn-cs"/>
      </a:defRPr>
    </a:lvl7pPr>
    <a:lvl8pPr marL="3352739" algn="l" defTabSz="957925" rtl="0" eaLnBrk="1" latinLnBrk="0" hangingPunct="1">
      <a:defRPr sz="2409" kern="1200">
        <a:solidFill>
          <a:schemeClr val="tx1"/>
        </a:solidFill>
        <a:latin typeface="Times New Roman" pitchFamily="18" charset="0"/>
        <a:ea typeface="+mn-ea"/>
        <a:cs typeface="+mn-cs"/>
      </a:defRPr>
    </a:lvl8pPr>
    <a:lvl9pPr marL="3831702" algn="l" defTabSz="957925" rtl="0" eaLnBrk="1" latinLnBrk="0" hangingPunct="1">
      <a:defRPr sz="2409"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80" userDrawn="1">
          <p15:clr>
            <a:srgbClr val="A4A3A4"/>
          </p15:clr>
        </p15:guide>
        <p15:guide id="2" pos="476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990033"/>
    <a:srgbClr val="CC3399"/>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113" autoAdjust="0"/>
    <p:restoredTop sz="96187" autoAdjust="0"/>
  </p:normalViewPr>
  <p:slideViewPr>
    <p:cSldViewPr snapToGrid="0">
      <p:cViewPr>
        <p:scale>
          <a:sx n="10" d="100"/>
          <a:sy n="10" d="100"/>
        </p:scale>
        <p:origin x="2010" y="720"/>
      </p:cViewPr>
      <p:guideLst>
        <p:guide orient="horz" pos="180"/>
        <p:guide pos="476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29075" cy="349250"/>
          </a:xfrm>
          <a:prstGeom prst="rect">
            <a:avLst/>
          </a:prstGeom>
          <a:noFill/>
          <a:ln w="9525">
            <a:noFill/>
            <a:miter lim="800000"/>
            <a:headEnd/>
            <a:tailEnd/>
          </a:ln>
          <a:effectLst/>
        </p:spPr>
        <p:txBody>
          <a:bodyPr vert="horz" wrap="square" lIns="92849" tIns="46427" rIns="92849" bIns="46427" numCol="1" anchor="t" anchorCtr="0" compatLnSpc="1">
            <a:prstTxWarp prst="textNoShape">
              <a:avLst/>
            </a:prstTxWarp>
          </a:bodyPr>
          <a:lstStyle>
            <a:lvl1pPr defTabSz="928688">
              <a:defRPr sz="1200"/>
            </a:lvl1pPr>
          </a:lstStyle>
          <a:p>
            <a:pPr>
              <a:defRPr/>
            </a:pPr>
            <a:endParaRPr lang="en-US"/>
          </a:p>
        </p:txBody>
      </p:sp>
      <p:sp>
        <p:nvSpPr>
          <p:cNvPr id="4099" name="Rectangle 3"/>
          <p:cNvSpPr>
            <a:spLocks noGrp="1" noChangeArrowheads="1"/>
          </p:cNvSpPr>
          <p:nvPr>
            <p:ph type="dt" sz="quarter" idx="1"/>
          </p:nvPr>
        </p:nvSpPr>
        <p:spPr bwMode="auto">
          <a:xfrm>
            <a:off x="5267325" y="0"/>
            <a:ext cx="4029075" cy="349250"/>
          </a:xfrm>
          <a:prstGeom prst="rect">
            <a:avLst/>
          </a:prstGeom>
          <a:noFill/>
          <a:ln w="9525">
            <a:noFill/>
            <a:miter lim="800000"/>
            <a:headEnd/>
            <a:tailEnd/>
          </a:ln>
          <a:effectLst/>
        </p:spPr>
        <p:txBody>
          <a:bodyPr vert="horz" wrap="square" lIns="92849" tIns="46427" rIns="92849" bIns="46427" numCol="1" anchor="t" anchorCtr="0" compatLnSpc="1">
            <a:prstTxWarp prst="textNoShape">
              <a:avLst/>
            </a:prstTxWarp>
          </a:bodyPr>
          <a:lstStyle>
            <a:lvl1pPr algn="r" defTabSz="928688">
              <a:defRPr sz="1200"/>
            </a:lvl1pPr>
          </a:lstStyle>
          <a:p>
            <a:pPr>
              <a:defRPr/>
            </a:pPr>
            <a:endParaRPr lang="en-US"/>
          </a:p>
        </p:txBody>
      </p:sp>
      <p:sp>
        <p:nvSpPr>
          <p:cNvPr id="4100" name="Rectangle 4"/>
          <p:cNvSpPr>
            <a:spLocks noGrp="1" noChangeArrowheads="1"/>
          </p:cNvSpPr>
          <p:nvPr>
            <p:ph type="ftr" sz="quarter" idx="2"/>
          </p:nvPr>
        </p:nvSpPr>
        <p:spPr bwMode="auto">
          <a:xfrm>
            <a:off x="0" y="6661150"/>
            <a:ext cx="4029075" cy="349250"/>
          </a:xfrm>
          <a:prstGeom prst="rect">
            <a:avLst/>
          </a:prstGeom>
          <a:noFill/>
          <a:ln w="9525">
            <a:noFill/>
            <a:miter lim="800000"/>
            <a:headEnd/>
            <a:tailEnd/>
          </a:ln>
          <a:effectLst/>
        </p:spPr>
        <p:txBody>
          <a:bodyPr vert="horz" wrap="square" lIns="92849" tIns="46427" rIns="92849" bIns="46427" numCol="1" anchor="b" anchorCtr="0" compatLnSpc="1">
            <a:prstTxWarp prst="textNoShape">
              <a:avLst/>
            </a:prstTxWarp>
          </a:bodyPr>
          <a:lstStyle>
            <a:lvl1pPr defTabSz="928688">
              <a:defRPr sz="1200"/>
            </a:lvl1pPr>
          </a:lstStyle>
          <a:p>
            <a:pPr>
              <a:defRPr/>
            </a:pPr>
            <a:endParaRPr lang="en-US"/>
          </a:p>
        </p:txBody>
      </p:sp>
      <p:sp>
        <p:nvSpPr>
          <p:cNvPr id="4101" name="Rectangle 5"/>
          <p:cNvSpPr>
            <a:spLocks noGrp="1" noChangeArrowheads="1"/>
          </p:cNvSpPr>
          <p:nvPr>
            <p:ph type="sldNum" sz="quarter" idx="3"/>
          </p:nvPr>
        </p:nvSpPr>
        <p:spPr bwMode="auto">
          <a:xfrm>
            <a:off x="5267325" y="6661150"/>
            <a:ext cx="4029075" cy="349250"/>
          </a:xfrm>
          <a:prstGeom prst="rect">
            <a:avLst/>
          </a:prstGeom>
          <a:noFill/>
          <a:ln w="9525">
            <a:noFill/>
            <a:miter lim="800000"/>
            <a:headEnd/>
            <a:tailEnd/>
          </a:ln>
          <a:effectLst/>
        </p:spPr>
        <p:txBody>
          <a:bodyPr vert="horz" wrap="square" lIns="92849" tIns="46427" rIns="92849" bIns="46427" numCol="1" anchor="b" anchorCtr="0" compatLnSpc="1">
            <a:prstTxWarp prst="textNoShape">
              <a:avLst/>
            </a:prstTxWarp>
          </a:bodyPr>
          <a:lstStyle>
            <a:lvl1pPr algn="r" defTabSz="928688">
              <a:defRPr sz="1200"/>
            </a:lvl1pPr>
          </a:lstStyle>
          <a:p>
            <a:pPr>
              <a:defRPr/>
            </a:pPr>
            <a:fld id="{0C559FD2-0ECC-4552-A22A-8E056F4EBD3D}" type="slidenum">
              <a:rPr lang="en-US"/>
              <a:pPr>
                <a:defRPr/>
              </a:pPr>
              <a:t>‹#›</a:t>
            </a:fld>
            <a:endParaRPr lang="en-US"/>
          </a:p>
        </p:txBody>
      </p:sp>
    </p:spTree>
    <p:extLst>
      <p:ext uri="{BB962C8B-B14F-4D97-AF65-F5344CB8AC3E}">
        <p14:creationId xmlns:p14="http://schemas.microsoft.com/office/powerpoint/2010/main" val="2197769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3555" name="Rectangle 3"/>
          <p:cNvSpPr>
            <a:spLocks noGrp="1" noChangeArrowheads="1"/>
          </p:cNvSpPr>
          <p:nvPr>
            <p:ph type="dt" idx="1"/>
          </p:nvPr>
        </p:nvSpPr>
        <p:spPr bwMode="auto">
          <a:xfrm>
            <a:off x="5265738" y="0"/>
            <a:ext cx="4029075" cy="350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3333750" y="525463"/>
            <a:ext cx="2628900" cy="262890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930275" y="3330575"/>
            <a:ext cx="7435850" cy="3154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6657975"/>
            <a:ext cx="4029075" cy="350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3559" name="Rectangle 7"/>
          <p:cNvSpPr>
            <a:spLocks noGrp="1" noChangeArrowheads="1"/>
          </p:cNvSpPr>
          <p:nvPr>
            <p:ph type="sldNum" sz="quarter" idx="5"/>
          </p:nvPr>
        </p:nvSpPr>
        <p:spPr bwMode="auto">
          <a:xfrm>
            <a:off x="5265738" y="6657975"/>
            <a:ext cx="4029075" cy="350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A8E1869-3A3C-4E89-8331-171E70AE1091}" type="slidenum">
              <a:rPr lang="en-US"/>
              <a:pPr>
                <a:defRPr/>
              </a:pPr>
              <a:t>‹#›</a:t>
            </a:fld>
            <a:endParaRPr lang="en-US"/>
          </a:p>
        </p:txBody>
      </p:sp>
    </p:spTree>
    <p:extLst>
      <p:ext uri="{BB962C8B-B14F-4D97-AF65-F5344CB8AC3E}">
        <p14:creationId xmlns:p14="http://schemas.microsoft.com/office/powerpoint/2010/main" val="23522507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57" kern="1200">
        <a:solidFill>
          <a:schemeClr val="tx1"/>
        </a:solidFill>
        <a:latin typeface="Times New Roman" pitchFamily="18" charset="0"/>
        <a:ea typeface="+mn-ea"/>
        <a:cs typeface="+mn-cs"/>
      </a:defRPr>
    </a:lvl1pPr>
    <a:lvl2pPr marL="478963" algn="l" rtl="0" eaLnBrk="0" fontAlgn="base" hangingPunct="0">
      <a:spcBef>
        <a:spcPct val="30000"/>
      </a:spcBef>
      <a:spcAft>
        <a:spcPct val="0"/>
      </a:spcAft>
      <a:defRPr sz="1257" kern="1200">
        <a:solidFill>
          <a:schemeClr val="tx1"/>
        </a:solidFill>
        <a:latin typeface="Times New Roman" pitchFamily="18" charset="0"/>
        <a:ea typeface="+mn-ea"/>
        <a:cs typeface="+mn-cs"/>
      </a:defRPr>
    </a:lvl2pPr>
    <a:lvl3pPr marL="957925" algn="l" rtl="0" eaLnBrk="0" fontAlgn="base" hangingPunct="0">
      <a:spcBef>
        <a:spcPct val="30000"/>
      </a:spcBef>
      <a:spcAft>
        <a:spcPct val="0"/>
      </a:spcAft>
      <a:defRPr sz="1257" kern="1200">
        <a:solidFill>
          <a:schemeClr val="tx1"/>
        </a:solidFill>
        <a:latin typeface="Times New Roman" pitchFamily="18" charset="0"/>
        <a:ea typeface="+mn-ea"/>
        <a:cs typeface="+mn-cs"/>
      </a:defRPr>
    </a:lvl3pPr>
    <a:lvl4pPr marL="1436888" algn="l" rtl="0" eaLnBrk="0" fontAlgn="base" hangingPunct="0">
      <a:spcBef>
        <a:spcPct val="30000"/>
      </a:spcBef>
      <a:spcAft>
        <a:spcPct val="0"/>
      </a:spcAft>
      <a:defRPr sz="1257" kern="1200">
        <a:solidFill>
          <a:schemeClr val="tx1"/>
        </a:solidFill>
        <a:latin typeface="Times New Roman" pitchFamily="18" charset="0"/>
        <a:ea typeface="+mn-ea"/>
        <a:cs typeface="+mn-cs"/>
      </a:defRPr>
    </a:lvl4pPr>
    <a:lvl5pPr marL="1915851" algn="l" rtl="0" eaLnBrk="0" fontAlgn="base" hangingPunct="0">
      <a:spcBef>
        <a:spcPct val="30000"/>
      </a:spcBef>
      <a:spcAft>
        <a:spcPct val="0"/>
      </a:spcAft>
      <a:defRPr sz="1257" kern="1200">
        <a:solidFill>
          <a:schemeClr val="tx1"/>
        </a:solidFill>
        <a:latin typeface="Times New Roman" pitchFamily="18" charset="0"/>
        <a:ea typeface="+mn-ea"/>
        <a:cs typeface="+mn-cs"/>
      </a:defRPr>
    </a:lvl5pPr>
    <a:lvl6pPr marL="2394814" algn="l" defTabSz="957925" rtl="0" eaLnBrk="1" latinLnBrk="0" hangingPunct="1">
      <a:defRPr sz="1257" kern="1200">
        <a:solidFill>
          <a:schemeClr val="tx1"/>
        </a:solidFill>
        <a:latin typeface="+mn-lt"/>
        <a:ea typeface="+mn-ea"/>
        <a:cs typeface="+mn-cs"/>
      </a:defRPr>
    </a:lvl6pPr>
    <a:lvl7pPr marL="2873776" algn="l" defTabSz="957925" rtl="0" eaLnBrk="1" latinLnBrk="0" hangingPunct="1">
      <a:defRPr sz="1257" kern="1200">
        <a:solidFill>
          <a:schemeClr val="tx1"/>
        </a:solidFill>
        <a:latin typeface="+mn-lt"/>
        <a:ea typeface="+mn-ea"/>
        <a:cs typeface="+mn-cs"/>
      </a:defRPr>
    </a:lvl7pPr>
    <a:lvl8pPr marL="3352739" algn="l" defTabSz="957925" rtl="0" eaLnBrk="1" latinLnBrk="0" hangingPunct="1">
      <a:defRPr sz="1257" kern="1200">
        <a:solidFill>
          <a:schemeClr val="tx1"/>
        </a:solidFill>
        <a:latin typeface="+mn-lt"/>
        <a:ea typeface="+mn-ea"/>
        <a:cs typeface="+mn-cs"/>
      </a:defRPr>
    </a:lvl8pPr>
    <a:lvl9pPr marL="3831702" algn="l" defTabSz="957925" rtl="0" eaLnBrk="1" latinLnBrk="0" hangingPunct="1">
      <a:defRPr sz="125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C83A73C4-93B8-4307-8E00-B15091ED2331}" type="slidenum">
              <a:rPr lang="en-US" smtClean="0"/>
              <a:pPr/>
              <a:t>1</a:t>
            </a:fld>
            <a:endParaRPr 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706283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6855" y="12498162"/>
            <a:ext cx="34199890" cy="8624812"/>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374" y="22799374"/>
            <a:ext cx="28162855" cy="10281255"/>
          </a:xfrm>
        </p:spPr>
        <p:txBody>
          <a:bodyPr/>
          <a:lstStyle>
            <a:lvl1pPr marL="0" indent="0" algn="ctr">
              <a:buNone/>
              <a:defRPr/>
            </a:lvl1pPr>
            <a:lvl2pPr marL="478963" indent="0" algn="ctr">
              <a:buNone/>
              <a:defRPr/>
            </a:lvl2pPr>
            <a:lvl3pPr marL="957925" indent="0" algn="ctr">
              <a:buNone/>
              <a:defRPr/>
            </a:lvl3pPr>
            <a:lvl4pPr marL="1436888" indent="0" algn="ctr">
              <a:buNone/>
              <a:defRPr/>
            </a:lvl4pPr>
            <a:lvl5pPr marL="1915851" indent="0" algn="ctr">
              <a:buNone/>
              <a:defRPr/>
            </a:lvl5pPr>
            <a:lvl6pPr marL="2394814" indent="0" algn="ctr">
              <a:buNone/>
              <a:defRPr/>
            </a:lvl6pPr>
            <a:lvl7pPr marL="2873776" indent="0" algn="ctr">
              <a:buNone/>
              <a:defRPr/>
            </a:lvl7pPr>
            <a:lvl8pPr marL="3352739" indent="0" algn="ctr">
              <a:buNone/>
              <a:defRPr/>
            </a:lvl8pPr>
            <a:lvl9pPr marL="3831702"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0D3C58-D95C-45EB-8B00-A29F5AADA84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07C94B-7FF3-4134-AC1A-D6051BC97F6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666773" y="3577319"/>
            <a:ext cx="8548310" cy="321858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8519" y="3577319"/>
            <a:ext cx="25488598" cy="321858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8184C8-A41F-4D83-82B9-90ED96FB12B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D03882-C85A-4DBE-9F2D-710F4789AC5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5" y="25854478"/>
            <a:ext cx="34198227" cy="7989510"/>
          </a:xfrm>
        </p:spPr>
        <p:txBody>
          <a:bodyPr anchor="t"/>
          <a:lstStyle>
            <a:lvl1pPr algn="l">
              <a:defRPr sz="4190" b="1" cap="all"/>
            </a:lvl1pPr>
          </a:lstStyle>
          <a:p>
            <a:r>
              <a:rPr lang="en-US" smtClean="0"/>
              <a:t>Click to edit Master title style</a:t>
            </a:r>
            <a:endParaRPr lang="en-US"/>
          </a:p>
        </p:txBody>
      </p:sp>
      <p:sp>
        <p:nvSpPr>
          <p:cNvPr id="3" name="Text Placeholder 2"/>
          <p:cNvSpPr>
            <a:spLocks noGrp="1"/>
          </p:cNvSpPr>
          <p:nvPr>
            <p:ph type="body" idx="1"/>
          </p:nvPr>
        </p:nvSpPr>
        <p:spPr>
          <a:xfrm>
            <a:off x="3178175" y="17053379"/>
            <a:ext cx="34198227" cy="8801100"/>
          </a:xfrm>
        </p:spPr>
        <p:txBody>
          <a:bodyPr anchor="b"/>
          <a:lstStyle>
            <a:lvl1pPr marL="0" indent="0">
              <a:buNone/>
              <a:defRPr sz="2095"/>
            </a:lvl1pPr>
            <a:lvl2pPr marL="478963" indent="0">
              <a:buNone/>
              <a:defRPr sz="1886"/>
            </a:lvl2pPr>
            <a:lvl3pPr marL="957925" indent="0">
              <a:buNone/>
              <a:defRPr sz="1676"/>
            </a:lvl3pPr>
            <a:lvl4pPr marL="1436888" indent="0">
              <a:buNone/>
              <a:defRPr sz="1467"/>
            </a:lvl4pPr>
            <a:lvl5pPr marL="1915851" indent="0">
              <a:buNone/>
              <a:defRPr sz="1467"/>
            </a:lvl5pPr>
            <a:lvl6pPr marL="2394814" indent="0">
              <a:buNone/>
              <a:defRPr sz="1467"/>
            </a:lvl6pPr>
            <a:lvl7pPr marL="2873776" indent="0">
              <a:buNone/>
              <a:defRPr sz="1467"/>
            </a:lvl7pPr>
            <a:lvl8pPr marL="3352739" indent="0">
              <a:buNone/>
              <a:defRPr sz="1467"/>
            </a:lvl8pPr>
            <a:lvl9pPr marL="3831702" indent="0">
              <a:buNone/>
              <a:defRPr sz="1467"/>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871A90-1448-4D0A-BF81-3495AEDDCAF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8519" y="11621710"/>
            <a:ext cx="17018453" cy="24141490"/>
          </a:xfrm>
        </p:spPr>
        <p:txBody>
          <a:bodyPr/>
          <a:lstStyle>
            <a:lvl1pPr>
              <a:defRPr sz="2933"/>
            </a:lvl1pPr>
            <a:lvl2pPr>
              <a:defRPr sz="2514"/>
            </a:lvl2pPr>
            <a:lvl3pPr>
              <a:defRPr sz="2095"/>
            </a:lvl3pPr>
            <a:lvl4pPr>
              <a:defRPr sz="1886"/>
            </a:lvl4pPr>
            <a:lvl5pPr>
              <a:defRPr sz="1886"/>
            </a:lvl5pPr>
            <a:lvl6pPr>
              <a:defRPr sz="1886"/>
            </a:lvl6pPr>
            <a:lvl7pPr>
              <a:defRPr sz="1886"/>
            </a:lvl7pPr>
            <a:lvl8pPr>
              <a:defRPr sz="1886"/>
            </a:lvl8pPr>
            <a:lvl9pPr>
              <a:defRPr sz="18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196629" y="11621710"/>
            <a:ext cx="17018454" cy="24141490"/>
          </a:xfrm>
        </p:spPr>
        <p:txBody>
          <a:bodyPr/>
          <a:lstStyle>
            <a:lvl1pPr>
              <a:defRPr sz="2933"/>
            </a:lvl1pPr>
            <a:lvl2pPr>
              <a:defRPr sz="2514"/>
            </a:lvl2pPr>
            <a:lvl3pPr>
              <a:defRPr sz="2095"/>
            </a:lvl3pPr>
            <a:lvl4pPr>
              <a:defRPr sz="1886"/>
            </a:lvl4pPr>
            <a:lvl5pPr>
              <a:defRPr sz="1886"/>
            </a:lvl5pPr>
            <a:lvl6pPr>
              <a:defRPr sz="1886"/>
            </a:lvl6pPr>
            <a:lvl7pPr>
              <a:defRPr sz="1886"/>
            </a:lvl7pPr>
            <a:lvl8pPr>
              <a:defRPr sz="1886"/>
            </a:lvl8pPr>
            <a:lvl9pPr>
              <a:defRPr sz="18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EFC306-9C4E-49D8-87A8-6250078B49C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2345" y="1611540"/>
            <a:ext cx="36208910" cy="670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2345" y="9005662"/>
            <a:ext cx="17776826" cy="3753605"/>
          </a:xfrm>
        </p:spPr>
        <p:txBody>
          <a:bodyPr anchor="b"/>
          <a:lstStyle>
            <a:lvl1pPr marL="0" indent="0">
              <a:buNone/>
              <a:defRPr sz="2514" b="1"/>
            </a:lvl1pPr>
            <a:lvl2pPr marL="478963" indent="0">
              <a:buNone/>
              <a:defRPr sz="2095" b="1"/>
            </a:lvl2pPr>
            <a:lvl3pPr marL="957925" indent="0">
              <a:buNone/>
              <a:defRPr sz="1886" b="1"/>
            </a:lvl3pPr>
            <a:lvl4pPr marL="1436888" indent="0">
              <a:buNone/>
              <a:defRPr sz="1676" b="1"/>
            </a:lvl4pPr>
            <a:lvl5pPr marL="1915851" indent="0">
              <a:buNone/>
              <a:defRPr sz="1676" b="1"/>
            </a:lvl5pPr>
            <a:lvl6pPr marL="2394814" indent="0">
              <a:buNone/>
              <a:defRPr sz="1676" b="1"/>
            </a:lvl6pPr>
            <a:lvl7pPr marL="2873776" indent="0">
              <a:buNone/>
              <a:defRPr sz="1676" b="1"/>
            </a:lvl7pPr>
            <a:lvl8pPr marL="3352739" indent="0">
              <a:buNone/>
              <a:defRPr sz="1676" b="1"/>
            </a:lvl8pPr>
            <a:lvl9pPr marL="3831702" indent="0">
              <a:buNone/>
              <a:defRPr sz="1676" b="1"/>
            </a:lvl9pPr>
          </a:lstStyle>
          <a:p>
            <a:pPr lvl="0"/>
            <a:r>
              <a:rPr lang="en-US" smtClean="0"/>
              <a:t>Click to edit Master text styles</a:t>
            </a:r>
          </a:p>
        </p:txBody>
      </p:sp>
      <p:sp>
        <p:nvSpPr>
          <p:cNvPr id="4" name="Content Placeholder 3"/>
          <p:cNvSpPr>
            <a:spLocks noGrp="1"/>
          </p:cNvSpPr>
          <p:nvPr>
            <p:ph sz="half" idx="2"/>
          </p:nvPr>
        </p:nvSpPr>
        <p:spPr>
          <a:xfrm>
            <a:off x="2012345" y="12759267"/>
            <a:ext cx="17776826" cy="23180221"/>
          </a:xfrm>
        </p:spPr>
        <p:txBody>
          <a:bodyPr/>
          <a:lstStyle>
            <a:lvl1pPr>
              <a:defRPr sz="2514"/>
            </a:lvl1pPr>
            <a:lvl2pPr>
              <a:defRPr sz="2095"/>
            </a:lvl2pPr>
            <a:lvl3pPr>
              <a:defRPr sz="1886"/>
            </a:lvl3pPr>
            <a:lvl4pPr>
              <a:defRPr sz="1676"/>
            </a:lvl4pPr>
            <a:lvl5pPr>
              <a:defRPr sz="1676"/>
            </a:lvl5pPr>
            <a:lvl6pPr>
              <a:defRPr sz="1676"/>
            </a:lvl6pPr>
            <a:lvl7pPr>
              <a:defRPr sz="1676"/>
            </a:lvl7pPr>
            <a:lvl8pPr>
              <a:defRPr sz="1676"/>
            </a:lvl8pPr>
            <a:lvl9pPr>
              <a:defRPr sz="167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7778" y="9005662"/>
            <a:ext cx="17783477" cy="3753605"/>
          </a:xfrm>
        </p:spPr>
        <p:txBody>
          <a:bodyPr anchor="b"/>
          <a:lstStyle>
            <a:lvl1pPr marL="0" indent="0">
              <a:buNone/>
              <a:defRPr sz="2514" b="1"/>
            </a:lvl1pPr>
            <a:lvl2pPr marL="478963" indent="0">
              <a:buNone/>
              <a:defRPr sz="2095" b="1"/>
            </a:lvl2pPr>
            <a:lvl3pPr marL="957925" indent="0">
              <a:buNone/>
              <a:defRPr sz="1886" b="1"/>
            </a:lvl3pPr>
            <a:lvl4pPr marL="1436888" indent="0">
              <a:buNone/>
              <a:defRPr sz="1676" b="1"/>
            </a:lvl4pPr>
            <a:lvl5pPr marL="1915851" indent="0">
              <a:buNone/>
              <a:defRPr sz="1676" b="1"/>
            </a:lvl5pPr>
            <a:lvl6pPr marL="2394814" indent="0">
              <a:buNone/>
              <a:defRPr sz="1676" b="1"/>
            </a:lvl6pPr>
            <a:lvl7pPr marL="2873776" indent="0">
              <a:buNone/>
              <a:defRPr sz="1676" b="1"/>
            </a:lvl7pPr>
            <a:lvl8pPr marL="3352739" indent="0">
              <a:buNone/>
              <a:defRPr sz="1676" b="1"/>
            </a:lvl8pPr>
            <a:lvl9pPr marL="3831702" indent="0">
              <a:buNone/>
              <a:defRPr sz="1676" b="1"/>
            </a:lvl9pPr>
          </a:lstStyle>
          <a:p>
            <a:pPr lvl="0"/>
            <a:r>
              <a:rPr lang="en-US" smtClean="0"/>
              <a:t>Click to edit Master text styles</a:t>
            </a:r>
          </a:p>
        </p:txBody>
      </p:sp>
      <p:sp>
        <p:nvSpPr>
          <p:cNvPr id="6" name="Content Placeholder 5"/>
          <p:cNvSpPr>
            <a:spLocks noGrp="1"/>
          </p:cNvSpPr>
          <p:nvPr>
            <p:ph sz="quarter" idx="4"/>
          </p:nvPr>
        </p:nvSpPr>
        <p:spPr>
          <a:xfrm>
            <a:off x="20437778" y="12759267"/>
            <a:ext cx="17783477" cy="23180221"/>
          </a:xfrm>
        </p:spPr>
        <p:txBody>
          <a:bodyPr/>
          <a:lstStyle>
            <a:lvl1pPr>
              <a:defRPr sz="2514"/>
            </a:lvl1pPr>
            <a:lvl2pPr>
              <a:defRPr sz="2095"/>
            </a:lvl2pPr>
            <a:lvl3pPr>
              <a:defRPr sz="1886"/>
            </a:lvl3pPr>
            <a:lvl4pPr>
              <a:defRPr sz="1676"/>
            </a:lvl4pPr>
            <a:lvl5pPr>
              <a:defRPr sz="1676"/>
            </a:lvl5pPr>
            <a:lvl6pPr>
              <a:defRPr sz="1676"/>
            </a:lvl6pPr>
            <a:lvl7pPr>
              <a:defRPr sz="1676"/>
            </a:lvl7pPr>
            <a:lvl8pPr>
              <a:defRPr sz="1676"/>
            </a:lvl8pPr>
            <a:lvl9pPr>
              <a:defRPr sz="167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4EE03A2-4738-445B-960D-E31FE9DE143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C304A7F-B2AC-426D-8B95-8C4386E875C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4108825-9C8A-4DDD-96D2-0786E3F6126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2346" y="1601561"/>
            <a:ext cx="13236576" cy="6817027"/>
          </a:xfrm>
        </p:spPr>
        <p:txBody>
          <a:bodyPr anchor="b"/>
          <a:lstStyle>
            <a:lvl1pPr algn="l">
              <a:defRPr sz="2095" b="1"/>
            </a:lvl1pPr>
          </a:lstStyle>
          <a:p>
            <a:r>
              <a:rPr lang="en-US" smtClean="0"/>
              <a:t>Click to edit Master title style</a:t>
            </a:r>
            <a:endParaRPr lang="en-US"/>
          </a:p>
        </p:txBody>
      </p:sp>
      <p:sp>
        <p:nvSpPr>
          <p:cNvPr id="3" name="Content Placeholder 2"/>
          <p:cNvSpPr>
            <a:spLocks noGrp="1"/>
          </p:cNvSpPr>
          <p:nvPr>
            <p:ph idx="1"/>
          </p:nvPr>
        </p:nvSpPr>
        <p:spPr>
          <a:xfrm>
            <a:off x="15729555" y="1601561"/>
            <a:ext cx="22491700" cy="34337927"/>
          </a:xfrm>
        </p:spPr>
        <p:txBody>
          <a:bodyPr/>
          <a:lstStyle>
            <a:lvl1pPr>
              <a:defRPr sz="3352"/>
            </a:lvl1pPr>
            <a:lvl2pPr>
              <a:defRPr sz="2933"/>
            </a:lvl2pPr>
            <a:lvl3pPr>
              <a:defRPr sz="2514"/>
            </a:lvl3pPr>
            <a:lvl4pPr>
              <a:defRPr sz="2095"/>
            </a:lvl4pPr>
            <a:lvl5pPr>
              <a:defRPr sz="2095"/>
            </a:lvl5pPr>
            <a:lvl6pPr>
              <a:defRPr sz="2095"/>
            </a:lvl6pPr>
            <a:lvl7pPr>
              <a:defRPr sz="2095"/>
            </a:lvl7pPr>
            <a:lvl8pPr>
              <a:defRPr sz="2095"/>
            </a:lvl8pPr>
            <a:lvl9pPr>
              <a:defRPr sz="209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2346" y="8418588"/>
            <a:ext cx="13236576" cy="27520900"/>
          </a:xfrm>
        </p:spPr>
        <p:txBody>
          <a:bodyPr/>
          <a:lstStyle>
            <a:lvl1pPr marL="0" indent="0">
              <a:buNone/>
              <a:defRPr sz="1467"/>
            </a:lvl1pPr>
            <a:lvl2pPr marL="478963" indent="0">
              <a:buNone/>
              <a:defRPr sz="1257"/>
            </a:lvl2pPr>
            <a:lvl3pPr marL="957925" indent="0">
              <a:buNone/>
              <a:defRPr sz="1048"/>
            </a:lvl3pPr>
            <a:lvl4pPr marL="1436888" indent="0">
              <a:buNone/>
              <a:defRPr sz="943"/>
            </a:lvl4pPr>
            <a:lvl5pPr marL="1915851" indent="0">
              <a:buNone/>
              <a:defRPr sz="943"/>
            </a:lvl5pPr>
            <a:lvl6pPr marL="2394814" indent="0">
              <a:buNone/>
              <a:defRPr sz="943"/>
            </a:lvl6pPr>
            <a:lvl7pPr marL="2873776" indent="0">
              <a:buNone/>
              <a:defRPr sz="943"/>
            </a:lvl7pPr>
            <a:lvl8pPr marL="3352739" indent="0">
              <a:buNone/>
              <a:defRPr sz="943"/>
            </a:lvl8pPr>
            <a:lvl9pPr marL="3831702" indent="0">
              <a:buNone/>
              <a:defRPr sz="943"/>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902DEC-059C-448E-9709-126414F2906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398" y="28162855"/>
            <a:ext cx="24139828" cy="3326190"/>
          </a:xfrm>
        </p:spPr>
        <p:txBody>
          <a:bodyPr anchor="b"/>
          <a:lstStyle>
            <a:lvl1pPr algn="l">
              <a:defRPr sz="2095" b="1"/>
            </a:lvl1pPr>
          </a:lstStyle>
          <a:p>
            <a:r>
              <a:rPr lang="en-US" smtClean="0"/>
              <a:t>Click to edit Master title style</a:t>
            </a:r>
            <a:endParaRPr lang="en-US"/>
          </a:p>
        </p:txBody>
      </p:sp>
      <p:sp>
        <p:nvSpPr>
          <p:cNvPr id="3" name="Picture Placeholder 2"/>
          <p:cNvSpPr>
            <a:spLocks noGrp="1"/>
          </p:cNvSpPr>
          <p:nvPr>
            <p:ph type="pic" idx="1"/>
          </p:nvPr>
        </p:nvSpPr>
        <p:spPr>
          <a:xfrm>
            <a:off x="7886398" y="3595612"/>
            <a:ext cx="24139828" cy="24139828"/>
          </a:xfrm>
        </p:spPr>
        <p:txBody>
          <a:bodyPr/>
          <a:lstStyle>
            <a:lvl1pPr marL="0" indent="0">
              <a:buNone/>
              <a:defRPr sz="3352"/>
            </a:lvl1pPr>
            <a:lvl2pPr marL="478963" indent="0">
              <a:buNone/>
              <a:defRPr sz="2933"/>
            </a:lvl2pPr>
            <a:lvl3pPr marL="957925" indent="0">
              <a:buNone/>
              <a:defRPr sz="2514"/>
            </a:lvl3pPr>
            <a:lvl4pPr marL="1436888" indent="0">
              <a:buNone/>
              <a:defRPr sz="2095"/>
            </a:lvl4pPr>
            <a:lvl5pPr marL="1915851" indent="0">
              <a:buNone/>
              <a:defRPr sz="2095"/>
            </a:lvl5pPr>
            <a:lvl6pPr marL="2394814" indent="0">
              <a:buNone/>
              <a:defRPr sz="2095"/>
            </a:lvl6pPr>
            <a:lvl7pPr marL="2873776" indent="0">
              <a:buNone/>
              <a:defRPr sz="2095"/>
            </a:lvl7pPr>
            <a:lvl8pPr marL="3352739" indent="0">
              <a:buNone/>
              <a:defRPr sz="2095"/>
            </a:lvl8pPr>
            <a:lvl9pPr marL="3831702" indent="0">
              <a:buNone/>
              <a:defRPr sz="2095"/>
            </a:lvl9pPr>
          </a:lstStyle>
          <a:p>
            <a:pPr lvl="0"/>
            <a:endParaRPr lang="en-US" noProof="0" smtClean="0"/>
          </a:p>
        </p:txBody>
      </p:sp>
      <p:sp>
        <p:nvSpPr>
          <p:cNvPr id="4" name="Text Placeholder 3"/>
          <p:cNvSpPr>
            <a:spLocks noGrp="1"/>
          </p:cNvSpPr>
          <p:nvPr>
            <p:ph type="body" sz="half" idx="2"/>
          </p:nvPr>
        </p:nvSpPr>
        <p:spPr>
          <a:xfrm>
            <a:off x="7886398" y="31489046"/>
            <a:ext cx="24139828" cy="4721528"/>
          </a:xfrm>
        </p:spPr>
        <p:txBody>
          <a:bodyPr/>
          <a:lstStyle>
            <a:lvl1pPr marL="0" indent="0">
              <a:buNone/>
              <a:defRPr sz="1467"/>
            </a:lvl1pPr>
            <a:lvl2pPr marL="478963" indent="0">
              <a:buNone/>
              <a:defRPr sz="1257"/>
            </a:lvl2pPr>
            <a:lvl3pPr marL="957925" indent="0">
              <a:buNone/>
              <a:defRPr sz="1048"/>
            </a:lvl3pPr>
            <a:lvl4pPr marL="1436888" indent="0">
              <a:buNone/>
              <a:defRPr sz="943"/>
            </a:lvl4pPr>
            <a:lvl5pPr marL="1915851" indent="0">
              <a:buNone/>
              <a:defRPr sz="943"/>
            </a:lvl5pPr>
            <a:lvl6pPr marL="2394814" indent="0">
              <a:buNone/>
              <a:defRPr sz="943"/>
            </a:lvl6pPr>
            <a:lvl7pPr marL="2873776" indent="0">
              <a:buNone/>
              <a:defRPr sz="943"/>
            </a:lvl7pPr>
            <a:lvl8pPr marL="3352739" indent="0">
              <a:buNone/>
              <a:defRPr sz="943"/>
            </a:lvl8pPr>
            <a:lvl9pPr marL="3831702" indent="0">
              <a:buNone/>
              <a:defRPr sz="943"/>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996C2B-2606-4DEF-9EFB-2ECCEFFA381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18519" y="3577318"/>
            <a:ext cx="34196564" cy="6705600"/>
          </a:xfrm>
          <a:prstGeom prst="rect">
            <a:avLst/>
          </a:prstGeom>
          <a:noFill/>
          <a:ln w="9525">
            <a:noFill/>
            <a:miter lim="800000"/>
            <a:headEnd/>
            <a:tailEnd/>
          </a:ln>
        </p:spPr>
        <p:txBody>
          <a:bodyPr vert="horz" wrap="square" lIns="448861" tIns="224431" rIns="448861" bIns="224431"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18519" y="11621710"/>
            <a:ext cx="34196564" cy="24141490"/>
          </a:xfrm>
          <a:prstGeom prst="rect">
            <a:avLst/>
          </a:prstGeom>
          <a:noFill/>
          <a:ln w="9525">
            <a:noFill/>
            <a:miter lim="800000"/>
            <a:headEnd/>
            <a:tailEnd/>
          </a:ln>
        </p:spPr>
        <p:txBody>
          <a:bodyPr vert="horz" wrap="square" lIns="448861" tIns="224431" rIns="448861" bIns="2244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18518" y="36656283"/>
            <a:ext cx="8382000" cy="2684236"/>
          </a:xfrm>
          <a:prstGeom prst="rect">
            <a:avLst/>
          </a:prstGeom>
          <a:noFill/>
          <a:ln w="9525">
            <a:noFill/>
            <a:miter lim="800000"/>
            <a:headEnd/>
            <a:tailEnd/>
          </a:ln>
          <a:effectLst/>
        </p:spPr>
        <p:txBody>
          <a:bodyPr vert="horz" wrap="square" lIns="448861" tIns="224431" rIns="448861" bIns="224431" numCol="1" anchor="t" anchorCtr="0" compatLnSpc="1">
            <a:prstTxWarp prst="textNoShape">
              <a:avLst/>
            </a:prstTxWarp>
          </a:bodyPr>
          <a:lstStyle>
            <a:lvl1pPr>
              <a:defRPr sz="7228" smtClean="0"/>
            </a:lvl1pPr>
          </a:lstStyle>
          <a:p>
            <a:pPr>
              <a:defRPr/>
            </a:pPr>
            <a:endParaRPr lang="en-US"/>
          </a:p>
        </p:txBody>
      </p:sp>
      <p:sp>
        <p:nvSpPr>
          <p:cNvPr id="1029" name="Rectangle 5"/>
          <p:cNvSpPr>
            <a:spLocks noGrp="1" noChangeArrowheads="1"/>
          </p:cNvSpPr>
          <p:nvPr>
            <p:ph type="ftr" sz="quarter" idx="3"/>
          </p:nvPr>
        </p:nvSpPr>
        <p:spPr bwMode="auto">
          <a:xfrm>
            <a:off x="13745483" y="36656283"/>
            <a:ext cx="12742636" cy="2684236"/>
          </a:xfrm>
          <a:prstGeom prst="rect">
            <a:avLst/>
          </a:prstGeom>
          <a:noFill/>
          <a:ln w="9525">
            <a:noFill/>
            <a:miter lim="800000"/>
            <a:headEnd/>
            <a:tailEnd/>
          </a:ln>
          <a:effectLst/>
        </p:spPr>
        <p:txBody>
          <a:bodyPr vert="horz" wrap="square" lIns="448861" tIns="224431" rIns="448861" bIns="224431" numCol="1" anchor="t" anchorCtr="0" compatLnSpc="1">
            <a:prstTxWarp prst="textNoShape">
              <a:avLst/>
            </a:prstTxWarp>
          </a:bodyPr>
          <a:lstStyle>
            <a:lvl1pPr algn="ctr">
              <a:defRPr sz="7228" smtClean="0"/>
            </a:lvl1pPr>
          </a:lstStyle>
          <a:p>
            <a:pPr>
              <a:defRPr/>
            </a:pPr>
            <a:endParaRPr lang="en-US"/>
          </a:p>
        </p:txBody>
      </p:sp>
      <p:sp>
        <p:nvSpPr>
          <p:cNvPr id="1030" name="Rectangle 6"/>
          <p:cNvSpPr>
            <a:spLocks noGrp="1" noChangeArrowheads="1"/>
          </p:cNvSpPr>
          <p:nvPr>
            <p:ph type="sldNum" sz="quarter" idx="4"/>
          </p:nvPr>
        </p:nvSpPr>
        <p:spPr bwMode="auto">
          <a:xfrm>
            <a:off x="28833083" y="36656283"/>
            <a:ext cx="8382000" cy="2684236"/>
          </a:xfrm>
          <a:prstGeom prst="rect">
            <a:avLst/>
          </a:prstGeom>
          <a:noFill/>
          <a:ln w="9525">
            <a:noFill/>
            <a:miter lim="800000"/>
            <a:headEnd/>
            <a:tailEnd/>
          </a:ln>
          <a:effectLst/>
        </p:spPr>
        <p:txBody>
          <a:bodyPr vert="horz" wrap="square" lIns="448861" tIns="224431" rIns="448861" bIns="224431" numCol="1" anchor="t" anchorCtr="0" compatLnSpc="1">
            <a:prstTxWarp prst="textNoShape">
              <a:avLst/>
            </a:prstTxWarp>
          </a:bodyPr>
          <a:lstStyle>
            <a:lvl1pPr algn="r">
              <a:defRPr sz="7228" smtClean="0"/>
            </a:lvl1pPr>
          </a:lstStyle>
          <a:p>
            <a:pPr>
              <a:defRPr/>
            </a:pPr>
            <a:fld id="{DEFAFB12-EB3F-4128-8691-57BE1F3E47F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701485" rtl="0" eaLnBrk="0" fontAlgn="base" hangingPunct="0">
        <a:spcBef>
          <a:spcPct val="0"/>
        </a:spcBef>
        <a:spcAft>
          <a:spcPct val="0"/>
        </a:spcAft>
        <a:defRPr sz="22628" b="0" i="0" u="none">
          <a:solidFill>
            <a:schemeClr val="tx2"/>
          </a:solidFill>
          <a:latin typeface="+mj-lt"/>
          <a:ea typeface="+mj-ea"/>
          <a:cs typeface="+mj-cs"/>
        </a:defRPr>
      </a:lvl1pPr>
      <a:lvl2pPr algn="ctr" defTabSz="4701485" rtl="0" eaLnBrk="0" fontAlgn="base" hangingPunct="0">
        <a:spcBef>
          <a:spcPct val="0"/>
        </a:spcBef>
        <a:spcAft>
          <a:spcPct val="0"/>
        </a:spcAft>
        <a:defRPr sz="22628">
          <a:solidFill>
            <a:schemeClr val="tx2"/>
          </a:solidFill>
          <a:latin typeface="Times New Roman" pitchFamily="18" charset="0"/>
        </a:defRPr>
      </a:lvl2pPr>
      <a:lvl3pPr algn="ctr" defTabSz="4701485" rtl="0" eaLnBrk="0" fontAlgn="base" hangingPunct="0">
        <a:spcBef>
          <a:spcPct val="0"/>
        </a:spcBef>
        <a:spcAft>
          <a:spcPct val="0"/>
        </a:spcAft>
        <a:defRPr sz="22628">
          <a:solidFill>
            <a:schemeClr val="tx2"/>
          </a:solidFill>
          <a:latin typeface="Times New Roman" pitchFamily="18" charset="0"/>
        </a:defRPr>
      </a:lvl3pPr>
      <a:lvl4pPr algn="ctr" defTabSz="4701485" rtl="0" eaLnBrk="0" fontAlgn="base" hangingPunct="0">
        <a:spcBef>
          <a:spcPct val="0"/>
        </a:spcBef>
        <a:spcAft>
          <a:spcPct val="0"/>
        </a:spcAft>
        <a:defRPr sz="22628">
          <a:solidFill>
            <a:schemeClr val="tx2"/>
          </a:solidFill>
          <a:latin typeface="Times New Roman" pitchFamily="18" charset="0"/>
        </a:defRPr>
      </a:lvl4pPr>
      <a:lvl5pPr algn="ctr" defTabSz="4701485" rtl="0" eaLnBrk="0" fontAlgn="base" hangingPunct="0">
        <a:spcBef>
          <a:spcPct val="0"/>
        </a:spcBef>
        <a:spcAft>
          <a:spcPct val="0"/>
        </a:spcAft>
        <a:defRPr sz="22628">
          <a:solidFill>
            <a:schemeClr val="tx2"/>
          </a:solidFill>
          <a:latin typeface="Times New Roman" pitchFamily="18" charset="0"/>
        </a:defRPr>
      </a:lvl5pPr>
      <a:lvl6pPr marL="478963" algn="ctr" defTabSz="4701485" rtl="0" fontAlgn="base">
        <a:spcBef>
          <a:spcPct val="0"/>
        </a:spcBef>
        <a:spcAft>
          <a:spcPct val="0"/>
        </a:spcAft>
        <a:defRPr sz="22628">
          <a:solidFill>
            <a:schemeClr val="tx2"/>
          </a:solidFill>
          <a:latin typeface="Times New Roman" pitchFamily="18" charset="0"/>
        </a:defRPr>
      </a:lvl6pPr>
      <a:lvl7pPr marL="957925" algn="ctr" defTabSz="4701485" rtl="0" fontAlgn="base">
        <a:spcBef>
          <a:spcPct val="0"/>
        </a:spcBef>
        <a:spcAft>
          <a:spcPct val="0"/>
        </a:spcAft>
        <a:defRPr sz="22628">
          <a:solidFill>
            <a:schemeClr val="tx2"/>
          </a:solidFill>
          <a:latin typeface="Times New Roman" pitchFamily="18" charset="0"/>
        </a:defRPr>
      </a:lvl7pPr>
      <a:lvl8pPr marL="1436888" algn="ctr" defTabSz="4701485" rtl="0" fontAlgn="base">
        <a:spcBef>
          <a:spcPct val="0"/>
        </a:spcBef>
        <a:spcAft>
          <a:spcPct val="0"/>
        </a:spcAft>
        <a:defRPr sz="22628">
          <a:solidFill>
            <a:schemeClr val="tx2"/>
          </a:solidFill>
          <a:latin typeface="Times New Roman" pitchFamily="18" charset="0"/>
        </a:defRPr>
      </a:lvl8pPr>
      <a:lvl9pPr marL="1915851" algn="ctr" defTabSz="4701485" rtl="0" fontAlgn="base">
        <a:spcBef>
          <a:spcPct val="0"/>
        </a:spcBef>
        <a:spcAft>
          <a:spcPct val="0"/>
        </a:spcAft>
        <a:defRPr sz="22628">
          <a:solidFill>
            <a:schemeClr val="tx2"/>
          </a:solidFill>
          <a:latin typeface="Times New Roman" pitchFamily="18" charset="0"/>
        </a:defRPr>
      </a:lvl9pPr>
    </p:titleStyle>
    <p:bodyStyle>
      <a:lvl1pPr marL="1762849" indent="-1762849" algn="l" defTabSz="4701485" rtl="0" eaLnBrk="0" fontAlgn="base" hangingPunct="0">
        <a:spcBef>
          <a:spcPct val="20000"/>
        </a:spcBef>
        <a:spcAft>
          <a:spcPct val="0"/>
        </a:spcAft>
        <a:buChar char="•"/>
        <a:defRPr sz="16447">
          <a:solidFill>
            <a:schemeClr val="tx1"/>
          </a:solidFill>
          <a:latin typeface="+mn-lt"/>
          <a:ea typeface="+mn-ea"/>
          <a:cs typeface="+mn-cs"/>
        </a:defRPr>
      </a:lvl1pPr>
      <a:lvl2pPr marL="3820061" indent="-1468487" algn="l" defTabSz="4701485" rtl="0" eaLnBrk="0" fontAlgn="base" hangingPunct="0">
        <a:spcBef>
          <a:spcPct val="20000"/>
        </a:spcBef>
        <a:spcAft>
          <a:spcPct val="0"/>
        </a:spcAft>
        <a:buChar char="–"/>
        <a:defRPr sz="14352" b="0" i="0" u="none">
          <a:solidFill>
            <a:schemeClr val="tx1"/>
          </a:solidFill>
          <a:latin typeface="+mn-lt"/>
        </a:defRPr>
      </a:lvl2pPr>
      <a:lvl3pPr marL="5878935" indent="-1177450" algn="l" defTabSz="4701485" rtl="0" eaLnBrk="0" fontAlgn="base" hangingPunct="0">
        <a:spcBef>
          <a:spcPct val="20000"/>
        </a:spcBef>
        <a:spcAft>
          <a:spcPct val="0"/>
        </a:spcAft>
        <a:buChar char="•"/>
        <a:defRPr sz="12257">
          <a:solidFill>
            <a:schemeClr val="tx1"/>
          </a:solidFill>
          <a:latin typeface="+mn-lt"/>
        </a:defRPr>
      </a:lvl3pPr>
      <a:lvl4pPr marL="8228846" indent="-1175787" algn="l" defTabSz="4701485" rtl="0" eaLnBrk="0" fontAlgn="base" hangingPunct="0">
        <a:spcBef>
          <a:spcPct val="20000"/>
        </a:spcBef>
        <a:spcAft>
          <a:spcPct val="0"/>
        </a:spcAft>
        <a:buChar char="–"/>
        <a:defRPr sz="10266">
          <a:solidFill>
            <a:schemeClr val="tx1"/>
          </a:solidFill>
          <a:latin typeface="+mn-lt"/>
        </a:defRPr>
      </a:lvl4pPr>
      <a:lvl5pPr marL="10580420" indent="-1175787" algn="l" defTabSz="4701485" rtl="0" eaLnBrk="0" fontAlgn="base" hangingPunct="0">
        <a:spcBef>
          <a:spcPct val="20000"/>
        </a:spcBef>
        <a:spcAft>
          <a:spcPct val="0"/>
        </a:spcAft>
        <a:buChar char="»"/>
        <a:defRPr sz="10266">
          <a:solidFill>
            <a:schemeClr val="tx1"/>
          </a:solidFill>
          <a:latin typeface="+mn-lt"/>
        </a:defRPr>
      </a:lvl5pPr>
      <a:lvl6pPr marL="11059382" indent="-1175787" algn="l" defTabSz="4701485" rtl="0" fontAlgn="base">
        <a:spcBef>
          <a:spcPct val="20000"/>
        </a:spcBef>
        <a:spcAft>
          <a:spcPct val="0"/>
        </a:spcAft>
        <a:buChar char="»"/>
        <a:defRPr sz="10266">
          <a:solidFill>
            <a:schemeClr val="tx1"/>
          </a:solidFill>
          <a:latin typeface="+mn-lt"/>
        </a:defRPr>
      </a:lvl6pPr>
      <a:lvl7pPr marL="11538345" indent="-1175787" algn="l" defTabSz="4701485" rtl="0" fontAlgn="base">
        <a:spcBef>
          <a:spcPct val="20000"/>
        </a:spcBef>
        <a:spcAft>
          <a:spcPct val="0"/>
        </a:spcAft>
        <a:buChar char="»"/>
        <a:defRPr sz="10266">
          <a:solidFill>
            <a:schemeClr val="tx1"/>
          </a:solidFill>
          <a:latin typeface="+mn-lt"/>
        </a:defRPr>
      </a:lvl7pPr>
      <a:lvl8pPr marL="12017308" indent="-1175787" algn="l" defTabSz="4701485" rtl="0" fontAlgn="base">
        <a:spcBef>
          <a:spcPct val="20000"/>
        </a:spcBef>
        <a:spcAft>
          <a:spcPct val="0"/>
        </a:spcAft>
        <a:buChar char="»"/>
        <a:defRPr sz="10266">
          <a:solidFill>
            <a:schemeClr val="tx1"/>
          </a:solidFill>
          <a:latin typeface="+mn-lt"/>
        </a:defRPr>
      </a:lvl8pPr>
      <a:lvl9pPr marL="12496270" indent="-1175787" algn="l" defTabSz="4701485" rtl="0" fontAlgn="base">
        <a:spcBef>
          <a:spcPct val="20000"/>
        </a:spcBef>
        <a:spcAft>
          <a:spcPct val="0"/>
        </a:spcAft>
        <a:buChar char="»"/>
        <a:defRPr sz="10266">
          <a:solidFill>
            <a:schemeClr val="tx1"/>
          </a:solidFill>
          <a:latin typeface="+mn-lt"/>
        </a:defRPr>
      </a:lvl9pPr>
    </p:bodyStyle>
    <p:otherStyle>
      <a:defPPr>
        <a:defRPr lang="en-US"/>
      </a:defPPr>
      <a:lvl1pPr marL="0" algn="l" defTabSz="957925" rtl="0" eaLnBrk="1" latinLnBrk="0" hangingPunct="1">
        <a:defRPr sz="1886" kern="1200">
          <a:solidFill>
            <a:schemeClr val="tx1"/>
          </a:solidFill>
          <a:latin typeface="+mn-lt"/>
          <a:ea typeface="+mn-ea"/>
          <a:cs typeface="+mn-cs"/>
        </a:defRPr>
      </a:lvl1pPr>
      <a:lvl2pPr marL="478963" algn="l" defTabSz="957925" rtl="0" eaLnBrk="1" latinLnBrk="0" hangingPunct="1">
        <a:defRPr sz="1886" kern="1200">
          <a:solidFill>
            <a:schemeClr val="tx1"/>
          </a:solidFill>
          <a:latin typeface="+mn-lt"/>
          <a:ea typeface="+mn-ea"/>
          <a:cs typeface="+mn-cs"/>
        </a:defRPr>
      </a:lvl2pPr>
      <a:lvl3pPr marL="957925" algn="l" defTabSz="957925" rtl="0" eaLnBrk="1" latinLnBrk="0" hangingPunct="1">
        <a:defRPr sz="1886" kern="1200">
          <a:solidFill>
            <a:schemeClr val="tx1"/>
          </a:solidFill>
          <a:latin typeface="+mn-lt"/>
          <a:ea typeface="+mn-ea"/>
          <a:cs typeface="+mn-cs"/>
        </a:defRPr>
      </a:lvl3pPr>
      <a:lvl4pPr marL="1436888" algn="l" defTabSz="957925" rtl="0" eaLnBrk="1" latinLnBrk="0" hangingPunct="1">
        <a:defRPr sz="1886" kern="1200">
          <a:solidFill>
            <a:schemeClr val="tx1"/>
          </a:solidFill>
          <a:latin typeface="+mn-lt"/>
          <a:ea typeface="+mn-ea"/>
          <a:cs typeface="+mn-cs"/>
        </a:defRPr>
      </a:lvl4pPr>
      <a:lvl5pPr marL="1915851" algn="l" defTabSz="957925" rtl="0" eaLnBrk="1" latinLnBrk="0" hangingPunct="1">
        <a:defRPr sz="1886" kern="1200">
          <a:solidFill>
            <a:schemeClr val="tx1"/>
          </a:solidFill>
          <a:latin typeface="+mn-lt"/>
          <a:ea typeface="+mn-ea"/>
          <a:cs typeface="+mn-cs"/>
        </a:defRPr>
      </a:lvl5pPr>
      <a:lvl6pPr marL="2394814" algn="l" defTabSz="957925" rtl="0" eaLnBrk="1" latinLnBrk="0" hangingPunct="1">
        <a:defRPr sz="1886" kern="1200">
          <a:solidFill>
            <a:schemeClr val="tx1"/>
          </a:solidFill>
          <a:latin typeface="+mn-lt"/>
          <a:ea typeface="+mn-ea"/>
          <a:cs typeface="+mn-cs"/>
        </a:defRPr>
      </a:lvl6pPr>
      <a:lvl7pPr marL="2873776" algn="l" defTabSz="957925" rtl="0" eaLnBrk="1" latinLnBrk="0" hangingPunct="1">
        <a:defRPr sz="1886" kern="1200">
          <a:solidFill>
            <a:schemeClr val="tx1"/>
          </a:solidFill>
          <a:latin typeface="+mn-lt"/>
          <a:ea typeface="+mn-ea"/>
          <a:cs typeface="+mn-cs"/>
        </a:defRPr>
      </a:lvl7pPr>
      <a:lvl8pPr marL="3352739" algn="l" defTabSz="957925" rtl="0" eaLnBrk="1" latinLnBrk="0" hangingPunct="1">
        <a:defRPr sz="1886" kern="1200">
          <a:solidFill>
            <a:schemeClr val="tx1"/>
          </a:solidFill>
          <a:latin typeface="+mn-lt"/>
          <a:ea typeface="+mn-ea"/>
          <a:cs typeface="+mn-cs"/>
        </a:defRPr>
      </a:lvl8pPr>
      <a:lvl9pPr marL="3831702" algn="l" defTabSz="957925" rtl="0" eaLnBrk="1" latinLnBrk="0" hangingPunct="1">
        <a:defRPr sz="18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eg"/><Relationship Id="rId3" Type="http://schemas.openxmlformats.org/officeDocument/2006/relationships/image" Target="../media/image1.gif"/><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emf"/><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Text Box 1433"/>
          <p:cNvSpPr txBox="1">
            <a:spLocks noChangeArrowheads="1"/>
          </p:cNvSpPr>
          <p:nvPr/>
        </p:nvSpPr>
        <p:spPr bwMode="auto">
          <a:xfrm>
            <a:off x="1114274" y="32084433"/>
            <a:ext cx="11741452" cy="640492"/>
          </a:xfrm>
          <a:prstGeom prst="rect">
            <a:avLst/>
          </a:prstGeom>
          <a:noFill/>
          <a:ln w="9525">
            <a:noFill/>
            <a:miter lim="800000"/>
            <a:headEnd/>
            <a:tailEnd/>
          </a:ln>
        </p:spPr>
        <p:txBody>
          <a:bodyPr lIns="91435" tIns="45718" rIns="91435" bIns="45718">
            <a:spAutoFit/>
          </a:bodyPr>
          <a:lstStyle/>
          <a:p>
            <a:pPr defTabSz="914686"/>
            <a:r>
              <a:rPr lang="en-US" sz="3562">
                <a:latin typeface="Arial" charset="0"/>
                <a:cs typeface="Times New Roman" pitchFamily="18" charset="0"/>
              </a:rPr>
              <a:t> </a:t>
            </a:r>
          </a:p>
        </p:txBody>
      </p:sp>
      <p:sp>
        <p:nvSpPr>
          <p:cNvPr id="2053" name="Rectangle 1461"/>
          <p:cNvSpPr>
            <a:spLocks noChangeArrowheads="1"/>
          </p:cNvSpPr>
          <p:nvPr/>
        </p:nvSpPr>
        <p:spPr bwMode="auto">
          <a:xfrm>
            <a:off x="410786" y="605367"/>
            <a:ext cx="39052802" cy="38643681"/>
          </a:xfrm>
          <a:prstGeom prst="rect">
            <a:avLst/>
          </a:prstGeom>
          <a:noFill/>
          <a:ln w="9525">
            <a:solidFill>
              <a:srgbClr val="FF9900"/>
            </a:solidFill>
            <a:miter lim="800000"/>
            <a:headEnd/>
            <a:tailEnd/>
          </a:ln>
        </p:spPr>
        <p:txBody>
          <a:bodyPr wrap="none" anchor="ctr"/>
          <a:lstStyle/>
          <a:p>
            <a:endParaRPr lang="en-US" sz="2524"/>
          </a:p>
        </p:txBody>
      </p:sp>
      <p:sp>
        <p:nvSpPr>
          <p:cNvPr id="2054" name="Rectangle 1462"/>
          <p:cNvSpPr>
            <a:spLocks noChangeArrowheads="1"/>
          </p:cNvSpPr>
          <p:nvPr/>
        </p:nvSpPr>
        <p:spPr bwMode="auto">
          <a:xfrm>
            <a:off x="736752" y="894745"/>
            <a:ext cx="38455751" cy="38084881"/>
          </a:xfrm>
          <a:prstGeom prst="rect">
            <a:avLst/>
          </a:prstGeom>
          <a:noFill/>
          <a:ln w="9525">
            <a:solidFill>
              <a:srgbClr val="990033"/>
            </a:solidFill>
            <a:miter lim="800000"/>
            <a:headEnd/>
            <a:tailEnd/>
          </a:ln>
        </p:spPr>
        <p:txBody>
          <a:bodyPr wrap="none" anchor="ctr"/>
          <a:lstStyle/>
          <a:p>
            <a:endParaRPr lang="en-US" sz="2524"/>
          </a:p>
        </p:txBody>
      </p:sp>
      <p:sp>
        <p:nvSpPr>
          <p:cNvPr id="2055" name="Text Box 1469"/>
          <p:cNvSpPr txBox="1">
            <a:spLocks noChangeArrowheads="1"/>
          </p:cNvSpPr>
          <p:nvPr/>
        </p:nvSpPr>
        <p:spPr bwMode="auto">
          <a:xfrm>
            <a:off x="1015680" y="4038727"/>
            <a:ext cx="12605624" cy="3108539"/>
          </a:xfrm>
          <a:prstGeom prst="rect">
            <a:avLst/>
          </a:prstGeom>
          <a:noFill/>
          <a:ln w="9525">
            <a:noFill/>
            <a:miter lim="800000"/>
            <a:headEnd/>
            <a:tailEnd/>
          </a:ln>
        </p:spPr>
        <p:txBody>
          <a:bodyPr wrap="square" lIns="91435" tIns="45718" rIns="91435" bIns="45718">
            <a:spAutoFit/>
          </a:bodyPr>
          <a:lstStyle/>
          <a:p>
            <a:r>
              <a:rPr lang="en-US" sz="2800" dirty="0"/>
              <a:t>P.I. </a:t>
            </a:r>
            <a:r>
              <a:rPr lang="en-US" sz="2800" dirty="0" smtClean="0"/>
              <a:t>Dr. Steve </a:t>
            </a:r>
            <a:r>
              <a:rPr lang="en-US" sz="2800" dirty="0"/>
              <a:t>Fransen Washington State University, Prosser, WA</a:t>
            </a:r>
          </a:p>
          <a:p>
            <a:r>
              <a:rPr lang="en-US" sz="2800" dirty="0"/>
              <a:t>Marty Chaney, USDA NRCS, Olympia, WA</a:t>
            </a:r>
          </a:p>
          <a:p>
            <a:r>
              <a:rPr lang="en-US" sz="2800" dirty="0"/>
              <a:t>Gene Pirelli, Oregon State University Extension Service, Dallas, OR</a:t>
            </a:r>
          </a:p>
          <a:p>
            <a:r>
              <a:rPr lang="en-US" sz="2800" dirty="0"/>
              <a:t>Scott Robbins, USDA NRCS, Portland, OR</a:t>
            </a:r>
          </a:p>
          <a:p>
            <a:r>
              <a:rPr lang="en-US" sz="2800" dirty="0" smtClean="0"/>
              <a:t>*Dr. Susan </a:t>
            </a:r>
            <a:r>
              <a:rPr lang="en-US" sz="2800" dirty="0"/>
              <a:t>Kerr, Washington State University, Mount Vernon, WA, kerrs@wsu.edu</a:t>
            </a:r>
          </a:p>
          <a:p>
            <a:r>
              <a:rPr lang="en-US" sz="2800" dirty="0"/>
              <a:t>Gary Fredricks, Washington State University, Vancouver, </a:t>
            </a:r>
            <a:r>
              <a:rPr lang="en-US" sz="2800" dirty="0" smtClean="0"/>
              <a:t>WA</a:t>
            </a:r>
          </a:p>
          <a:p>
            <a:r>
              <a:rPr lang="en-US" sz="2800" dirty="0" smtClean="0"/>
              <a:t>Dr. Shannon Neibergs, Washington State University, Pullman, WA</a:t>
            </a:r>
            <a:endParaRPr lang="en-US" sz="2800" dirty="0"/>
          </a:p>
        </p:txBody>
      </p:sp>
      <p:sp>
        <p:nvSpPr>
          <p:cNvPr id="2056" name="Text Box 1477"/>
          <p:cNvSpPr txBox="1">
            <a:spLocks noChangeArrowheads="1"/>
          </p:cNvSpPr>
          <p:nvPr/>
        </p:nvSpPr>
        <p:spPr bwMode="auto">
          <a:xfrm>
            <a:off x="1033338" y="7249292"/>
            <a:ext cx="14176326" cy="10433621"/>
          </a:xfrm>
          <a:prstGeom prst="rect">
            <a:avLst/>
          </a:prstGeom>
          <a:noFill/>
          <a:ln w="9525">
            <a:noFill/>
            <a:miter lim="800000"/>
            <a:headEnd/>
            <a:tailEnd/>
          </a:ln>
        </p:spPr>
        <p:txBody>
          <a:bodyPr wrap="square" lIns="91435" tIns="45718" rIns="91435" bIns="45718">
            <a:spAutoFit/>
          </a:bodyPr>
          <a:lstStyle/>
          <a:p>
            <a:pPr algn="just" defTabSz="914686"/>
            <a:r>
              <a:rPr lang="en-US" sz="3200" b="1" dirty="0" smtClean="0">
                <a:latin typeface="+mj-lt"/>
                <a:cs typeface="Arial" panose="020B0604020202020204" pitchFamily="34" charset="0"/>
              </a:rPr>
              <a:t>ABSTRACT</a:t>
            </a:r>
          </a:p>
          <a:p>
            <a:r>
              <a:rPr lang="en-US" sz="3200" dirty="0" smtClean="0"/>
              <a:t>Western </a:t>
            </a:r>
            <a:r>
              <a:rPr lang="en-US" sz="3200" dirty="0"/>
              <a:t>Oregon and Washington have similar climates, soils, crops, farming systems,</a:t>
            </a:r>
          </a:p>
          <a:p>
            <a:r>
              <a:rPr lang="en-US" sz="3200" dirty="0"/>
              <a:t>and urban growth issues differing greatly from the rest of the Pacific Northwest. This</a:t>
            </a:r>
          </a:p>
          <a:p>
            <a:r>
              <a:rPr lang="en-US" sz="3200" dirty="0"/>
              <a:t>area is experiencing increased numbers of new and small acreage farming.</a:t>
            </a:r>
          </a:p>
          <a:p>
            <a:r>
              <a:rPr lang="en-US" sz="3200" dirty="0"/>
              <a:t>Unfortunately, this increases the risk of pasture abuse by inexperienced landowners</a:t>
            </a:r>
          </a:p>
          <a:p>
            <a:r>
              <a:rPr lang="en-US" sz="3200" dirty="0"/>
              <a:t>with little animal husbandry or natural resource management knowledge. </a:t>
            </a:r>
            <a:r>
              <a:rPr lang="en-US" sz="3200" dirty="0" err="1"/>
              <a:t>PNW</a:t>
            </a:r>
            <a:r>
              <a:rPr lang="en-US" sz="3200" dirty="0"/>
              <a:t> </a:t>
            </a:r>
            <a:r>
              <a:rPr lang="en-US" sz="3200" dirty="0" smtClean="0"/>
              <a:t>699, The Western WA </a:t>
            </a:r>
            <a:r>
              <a:rPr lang="en-US" sz="3200" dirty="0"/>
              <a:t>and OR Pasture Calendar publication </a:t>
            </a:r>
            <a:r>
              <a:rPr lang="en-US" sz="3200" dirty="0" smtClean="0"/>
              <a:t>(free downloading available at https</a:t>
            </a:r>
            <a:r>
              <a:rPr lang="en-US" sz="3200" dirty="0"/>
              <a:t>://</a:t>
            </a:r>
            <a:r>
              <a:rPr lang="en-US" sz="3200" dirty="0" smtClean="0"/>
              <a:t>catalog.extension.oregonstate.edu/sites/catalog/files/project/pdf/pnw699.pdf ) was created </a:t>
            </a:r>
            <a:r>
              <a:rPr lang="en-US" sz="3200" dirty="0"/>
              <a:t>as a tool for landowners and educators to use as a guide to understanding,</a:t>
            </a:r>
          </a:p>
          <a:p>
            <a:r>
              <a:rPr lang="en-US" sz="3200" dirty="0"/>
              <a:t>managing, and improving pastures. Through daylong workshops, the project team</a:t>
            </a:r>
          </a:p>
          <a:p>
            <a:r>
              <a:rPr lang="en-US" sz="3200" dirty="0"/>
              <a:t>traveled to eight western WA and OR locations to teach more than 200 Extension</a:t>
            </a:r>
          </a:p>
          <a:p>
            <a:r>
              <a:rPr lang="en-US" sz="3200" dirty="0"/>
              <a:t>faculty, NRCS and Conservation District personnel, consultants, farm advisors, </a:t>
            </a:r>
            <a:r>
              <a:rPr lang="en-US" sz="3200" dirty="0" smtClean="0"/>
              <a:t>Master Livestock </a:t>
            </a:r>
            <a:r>
              <a:rPr lang="en-US" sz="3200" dirty="0"/>
              <a:t>Advisors, and progressive producers about best pasture </a:t>
            </a:r>
            <a:r>
              <a:rPr lang="en-US" sz="3200" dirty="0" smtClean="0"/>
              <a:t>management principles </a:t>
            </a:r>
            <a:r>
              <a:rPr lang="en-US" sz="3200" dirty="0"/>
              <a:t>using the Pasture Calendar. Workshop presentations and </a:t>
            </a:r>
            <a:r>
              <a:rPr lang="en-US" sz="3200" dirty="0" smtClean="0"/>
              <a:t>activities emphasized </a:t>
            </a:r>
            <a:r>
              <a:rPr lang="en-US" sz="3200" dirty="0"/>
              <a:t>sustainability through increased forage production and livestock </a:t>
            </a:r>
            <a:r>
              <a:rPr lang="en-US" sz="3200" dirty="0" smtClean="0"/>
              <a:t>health, improved </a:t>
            </a:r>
            <a:r>
              <a:rPr lang="en-US" sz="3200" dirty="0"/>
              <a:t>water and soil quality, and reduced weed incursions. Pre- and </a:t>
            </a:r>
            <a:r>
              <a:rPr lang="en-US" sz="3200" dirty="0" smtClean="0"/>
              <a:t>post-test results </a:t>
            </a:r>
            <a:r>
              <a:rPr lang="en-US" sz="3200" dirty="0"/>
              <a:t>documented knowledge gains. Participants will be contacted six months </a:t>
            </a:r>
            <a:r>
              <a:rPr lang="en-US" sz="3200" dirty="0" smtClean="0"/>
              <a:t>after training </a:t>
            </a:r>
            <a:r>
              <a:rPr lang="en-US" sz="3200" dirty="0"/>
              <a:t>to measure knowledge retention and determine the extent to which they </a:t>
            </a:r>
            <a:r>
              <a:rPr lang="en-US" sz="3200" dirty="0" smtClean="0"/>
              <a:t>are implementing </a:t>
            </a:r>
            <a:r>
              <a:rPr lang="en-US" sz="3200" dirty="0"/>
              <a:t>(or recommending) management changes based on Pasture </a:t>
            </a:r>
            <a:r>
              <a:rPr lang="en-US" sz="3200" dirty="0" smtClean="0"/>
              <a:t>Calendar training</a:t>
            </a:r>
            <a:r>
              <a:rPr lang="en-US" sz="3200" dirty="0"/>
              <a:t>. Long-term improvement in economic viability, </a:t>
            </a:r>
            <a:r>
              <a:rPr lang="en-US" sz="3200" dirty="0" smtClean="0"/>
              <a:t>environ-mental </a:t>
            </a:r>
            <a:r>
              <a:rPr lang="en-US" sz="3200" dirty="0"/>
              <a:t>health, and </a:t>
            </a:r>
            <a:r>
              <a:rPr lang="en-US" sz="3200" dirty="0" smtClean="0"/>
              <a:t>social acceptance </a:t>
            </a:r>
            <a:r>
              <a:rPr lang="en-US" sz="3200" dirty="0"/>
              <a:t>of livestock and forage production are expected.</a:t>
            </a:r>
            <a:endParaRPr lang="en-US" sz="3200" b="1" dirty="0" smtClean="0">
              <a:latin typeface="Arial" panose="020B0604020202020204" pitchFamily="34" charset="0"/>
              <a:cs typeface="Arial" panose="020B0604020202020204" pitchFamily="34" charset="0"/>
            </a:endParaRPr>
          </a:p>
        </p:txBody>
      </p:sp>
      <p:sp>
        <p:nvSpPr>
          <p:cNvPr id="2092" name="Rectangle 52"/>
          <p:cNvSpPr>
            <a:spLocks noChangeArrowheads="1"/>
          </p:cNvSpPr>
          <p:nvPr/>
        </p:nvSpPr>
        <p:spPr bwMode="auto">
          <a:xfrm>
            <a:off x="9760609" y="1078017"/>
            <a:ext cx="20353156" cy="2308324"/>
          </a:xfrm>
          <a:prstGeom prst="rect">
            <a:avLst/>
          </a:prstGeom>
          <a:noFill/>
          <a:ln w="9525">
            <a:noFill/>
            <a:miter lim="800000"/>
            <a:headEnd/>
            <a:tailEnd/>
          </a:ln>
        </p:spPr>
        <p:txBody>
          <a:bodyPr wrap="square">
            <a:spAutoFit/>
          </a:bodyPr>
          <a:lstStyle/>
          <a:p>
            <a:pPr algn="ctr"/>
            <a:r>
              <a:rPr lang="en-US" sz="7200" b="1" dirty="0">
                <a:latin typeface="Arial" panose="020B0604020202020204" pitchFamily="34" charset="0"/>
                <a:cs typeface="Arial" panose="020B0604020202020204" pitchFamily="34" charset="0"/>
              </a:rPr>
              <a:t>Westside Pasture Calendar for Agricultural Professionals in the Pacific Northwest</a:t>
            </a: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7666" y="1443600"/>
            <a:ext cx="2835604" cy="2216927"/>
          </a:xfrm>
          <a:prstGeom prst="rect">
            <a:avLst/>
          </a:prstGeom>
        </p:spPr>
      </p:pic>
      <p:sp>
        <p:nvSpPr>
          <p:cNvPr id="26" name="TextBox 25"/>
          <p:cNvSpPr txBox="1"/>
          <p:nvPr/>
        </p:nvSpPr>
        <p:spPr>
          <a:xfrm>
            <a:off x="33936733" y="19746884"/>
            <a:ext cx="5499485" cy="1200329"/>
          </a:xfrm>
          <a:prstGeom prst="rect">
            <a:avLst/>
          </a:prstGeom>
          <a:noFill/>
        </p:spPr>
        <p:txBody>
          <a:bodyPr wrap="square" rtlCol="0">
            <a:spAutoFit/>
          </a:bodyPr>
          <a:lstStyle/>
          <a:p>
            <a:r>
              <a:rPr lang="en-US" sz="2400" b="1" i="1" dirty="0" smtClean="0">
                <a:solidFill>
                  <a:schemeClr val="bg1"/>
                </a:solidFill>
                <a:latin typeface="Arial" panose="020B0604020202020204" pitchFamily="34" charset="0"/>
                <a:cs typeface="Arial" panose="020B0604020202020204" pitchFamily="34" charset="0"/>
              </a:rPr>
              <a:t>Fellows are exposed to hardships such as heart-wrenching ice cream decisions.</a:t>
            </a:r>
            <a:endParaRPr lang="en-US" sz="2400" b="1" i="1" dirty="0">
              <a:solidFill>
                <a:schemeClr val="bg1"/>
              </a:solidFill>
              <a:latin typeface="Arial" panose="020B0604020202020204" pitchFamily="34" charset="0"/>
              <a:cs typeface="Arial" panose="020B0604020202020204" pitchFamily="34" charset="0"/>
            </a:endParaRPr>
          </a:p>
        </p:txBody>
      </p:sp>
      <p:sp>
        <p:nvSpPr>
          <p:cNvPr id="31" name="TextBox 30"/>
          <p:cNvSpPr txBox="1"/>
          <p:nvPr/>
        </p:nvSpPr>
        <p:spPr>
          <a:xfrm>
            <a:off x="20449542" y="32581413"/>
            <a:ext cx="2350976" cy="1200329"/>
          </a:xfrm>
          <a:prstGeom prst="rect">
            <a:avLst/>
          </a:prstGeom>
          <a:noFill/>
        </p:spPr>
        <p:txBody>
          <a:bodyPr wrap="square" rtlCol="0">
            <a:spAutoFit/>
          </a:bodyPr>
          <a:lstStyle/>
          <a:p>
            <a:r>
              <a:rPr lang="en-US" sz="2400" b="1" i="1" dirty="0" smtClean="0">
                <a:solidFill>
                  <a:schemeClr val="bg1"/>
                </a:solidFill>
                <a:latin typeface="Arial" panose="020B0604020202020204" pitchFamily="34" charset="0"/>
                <a:cs typeface="Arial" panose="020B0604020202020204" pitchFamily="34" charset="0"/>
              </a:rPr>
              <a:t>Breaking new ground with urban greens.</a:t>
            </a:r>
            <a:endParaRPr lang="en-US" sz="2400" b="1" i="1"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87070" y="7621169"/>
            <a:ext cx="6051108" cy="7826388"/>
          </a:xfrm>
          <a:prstGeom prst="rect">
            <a:avLst/>
          </a:prstGeom>
          <a:ln w="25400">
            <a:solidFill>
              <a:schemeClr val="tx2"/>
            </a:solidFill>
          </a:ln>
        </p:spPr>
      </p:pic>
      <p:sp>
        <p:nvSpPr>
          <p:cNvPr id="4" name="TextBox 3"/>
          <p:cNvSpPr txBox="1"/>
          <p:nvPr/>
        </p:nvSpPr>
        <p:spPr>
          <a:xfrm>
            <a:off x="28897077" y="24882562"/>
            <a:ext cx="10079311" cy="1569660"/>
          </a:xfrm>
          <a:prstGeom prst="rect">
            <a:avLst/>
          </a:prstGeom>
          <a:noFill/>
        </p:spPr>
        <p:txBody>
          <a:bodyPr wrap="square" rtlCol="0">
            <a:spAutoFit/>
          </a:bodyPr>
          <a:lstStyle/>
          <a:p>
            <a:r>
              <a:rPr lang="en-US" sz="2400" dirty="0"/>
              <a:t>*Numbers are </a:t>
            </a:r>
            <a:r>
              <a:rPr lang="en-US" sz="2400" i="1" dirty="0"/>
              <a:t>percent change</a:t>
            </a:r>
            <a:r>
              <a:rPr lang="en-US" sz="2400" dirty="0"/>
              <a:t> of the percent of audience that got each question correct during the pre-test; they are not percentage points themselves.</a:t>
            </a:r>
          </a:p>
          <a:p>
            <a:r>
              <a:rPr lang="en-US" sz="2400" dirty="0" smtClean="0"/>
              <a:t>Red </a:t>
            </a:r>
            <a:r>
              <a:rPr lang="en-US" sz="2400" dirty="0"/>
              <a:t>font </a:t>
            </a:r>
            <a:r>
              <a:rPr lang="en-US" sz="2400" dirty="0" smtClean="0"/>
              <a:t>indicates </a:t>
            </a:r>
            <a:r>
              <a:rPr lang="en-US" sz="2400" dirty="0"/>
              <a:t>negative </a:t>
            </a:r>
            <a:r>
              <a:rPr lang="en-US" sz="2400" dirty="0" smtClean="0"/>
              <a:t>values</a:t>
            </a:r>
            <a:endParaRPr lang="en-US" sz="2400" dirty="0"/>
          </a:p>
          <a:p>
            <a:r>
              <a:rPr lang="en-US" sz="2400" dirty="0" smtClean="0"/>
              <a:t>^ denotes five highest gains for </a:t>
            </a:r>
            <a:r>
              <a:rPr lang="en-US" sz="2400" dirty="0"/>
              <a:t>each </a:t>
            </a:r>
            <a:r>
              <a:rPr lang="en-US" sz="2400" dirty="0" smtClean="0"/>
              <a:t>site</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1279598615"/>
              </p:ext>
            </p:extLst>
          </p:nvPr>
        </p:nvGraphicFramePr>
        <p:xfrm>
          <a:off x="34111932" y="20859202"/>
          <a:ext cx="4628515" cy="4023360"/>
        </p:xfrm>
        <a:graphic>
          <a:graphicData uri="http://schemas.openxmlformats.org/drawingml/2006/table">
            <a:tbl>
              <a:tblPr firstRow="1" firstCol="1" bandRow="1">
                <a:tableStyleId>{5C22544A-7EE6-4342-B048-85BDC9FD1C3A}</a:tableStyleId>
              </a:tblPr>
              <a:tblGrid>
                <a:gridCol w="798195"/>
                <a:gridCol w="970280"/>
                <a:gridCol w="1085850"/>
                <a:gridCol w="857250"/>
                <a:gridCol w="916940"/>
              </a:tblGrid>
              <a:tr h="0">
                <a:tc>
                  <a:txBody>
                    <a:bodyPr/>
                    <a:lstStyle/>
                    <a:p>
                      <a:pPr marL="0" marR="0">
                        <a:spcBef>
                          <a:spcPts val="0"/>
                        </a:spcBef>
                        <a:spcAft>
                          <a:spcPts val="0"/>
                        </a:spcAft>
                      </a:pPr>
                      <a:r>
                        <a:rPr lang="en-US" sz="1200" dirty="0">
                          <a:effectLst/>
                        </a:rPr>
                        <a:t> </a:t>
                      </a:r>
                      <a:endParaRPr lang="en-US" sz="1200" dirty="0">
                        <a:effectLst/>
                        <a:latin typeface="Arial" panose="020B0604020202020204" pitchFamily="34" charset="0"/>
                        <a:ea typeface="Calibri" panose="020F0502020204030204" pitchFamily="34" charset="0"/>
                      </a:endParaRPr>
                    </a:p>
                  </a:txBody>
                  <a:tcPr marL="68580" marR="68580" marT="0" marB="0"/>
                </a:tc>
                <a:tc gridSpan="4">
                  <a:txBody>
                    <a:bodyPr/>
                    <a:lstStyle/>
                    <a:p>
                      <a:pPr marL="0" marR="0" algn="ctr">
                        <a:spcBef>
                          <a:spcPts val="0"/>
                        </a:spcBef>
                        <a:spcAft>
                          <a:spcPts val="0"/>
                        </a:spcAft>
                      </a:pPr>
                      <a:r>
                        <a:rPr lang="en-US" sz="1200" dirty="0">
                          <a:effectLst/>
                        </a:rPr>
                        <a:t>Change* from Pre-test to Post-test </a:t>
                      </a:r>
                      <a:r>
                        <a:rPr lang="en-US" sz="1200" dirty="0" smtClean="0">
                          <a:effectLst/>
                        </a:rPr>
                        <a:t>(%): WA Sites</a:t>
                      </a:r>
                      <a:endParaRPr lang="en-US" sz="1200" dirty="0">
                        <a:effectLst/>
                        <a:latin typeface="Arial" panose="020B0604020202020204" pitchFamily="34" charset="0"/>
                        <a:ea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gn="ctr">
                        <a:spcBef>
                          <a:spcPts val="0"/>
                        </a:spcBef>
                        <a:spcAft>
                          <a:spcPts val="0"/>
                        </a:spcAft>
                      </a:pPr>
                      <a:r>
                        <a:rPr lang="en-US" sz="1200">
                          <a:effectLst/>
                        </a:rPr>
                        <a:t>Question</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200">
                          <a:effectLst/>
                        </a:rPr>
                        <a:t>Mt. Vernon</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200">
                          <a:effectLst/>
                        </a:rPr>
                        <a:t>Port Hadlock</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200">
                          <a:effectLst/>
                        </a:rPr>
                        <a:t>Tumwater</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200">
                          <a:effectLst/>
                        </a:rPr>
                        <a:t>Vancouver</a:t>
                      </a:r>
                      <a:endParaRPr lang="en-US" sz="1200">
                        <a:effectLst/>
                        <a:latin typeface="Arial" panose="020B0604020202020204" pitchFamily="34" charset="0"/>
                        <a:ea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+1</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^100.00</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31.58</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^105.88</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^64.29</a:t>
                      </a:r>
                      <a:endParaRPr lang="en-US" sz="1200">
                        <a:effectLst/>
                        <a:latin typeface="Arial" panose="020B0604020202020204" pitchFamily="34" charset="0"/>
                        <a:ea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2</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dirty="0">
                          <a:solidFill>
                            <a:srgbClr val="FF0000"/>
                          </a:solidFill>
                          <a:effectLst/>
                        </a:rPr>
                        <a:t>6.06</a:t>
                      </a:r>
                      <a:endParaRPr lang="en-US" sz="1200" dirty="0">
                        <a:solidFill>
                          <a:srgbClr val="FF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dirty="0">
                          <a:solidFill>
                            <a:srgbClr val="FF0000"/>
                          </a:solidFill>
                          <a:effectLst/>
                        </a:rPr>
                        <a:t>13.04</a:t>
                      </a:r>
                      <a:endParaRPr lang="en-US" sz="1200" dirty="0">
                        <a:solidFill>
                          <a:srgbClr val="FF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^88.46</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20.00</a:t>
                      </a:r>
                      <a:endParaRPr lang="en-US" sz="1200">
                        <a:effectLst/>
                        <a:latin typeface="Arial" panose="020B0604020202020204" pitchFamily="34" charset="0"/>
                        <a:ea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3</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10.98</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1.09</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16.87</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dirty="0">
                          <a:solidFill>
                            <a:srgbClr val="FF0000"/>
                          </a:solidFill>
                          <a:effectLst/>
                        </a:rPr>
                        <a:t>13.00</a:t>
                      </a:r>
                      <a:endParaRPr lang="en-US" sz="1200" dirty="0">
                        <a:solidFill>
                          <a:srgbClr val="FF0000"/>
                        </a:solidFill>
                        <a:effectLst/>
                        <a:latin typeface="Arial" panose="020B0604020202020204" pitchFamily="34" charset="0"/>
                        <a:ea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4</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0</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1.09</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dirty="0">
                          <a:solidFill>
                            <a:srgbClr val="FF0000"/>
                          </a:solidFill>
                          <a:effectLst/>
                        </a:rPr>
                        <a:t>2.11</a:t>
                      </a:r>
                      <a:endParaRPr lang="en-US" sz="1200" dirty="0">
                        <a:solidFill>
                          <a:srgbClr val="FF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6.38</a:t>
                      </a:r>
                      <a:endParaRPr lang="en-US" sz="1200">
                        <a:effectLst/>
                        <a:latin typeface="Arial" panose="020B0604020202020204" pitchFamily="34" charset="0"/>
                        <a:ea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5</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0</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19.18</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2.25</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23.46</a:t>
                      </a:r>
                      <a:endParaRPr lang="en-US" sz="1200">
                        <a:effectLst/>
                        <a:latin typeface="Arial" panose="020B0604020202020204" pitchFamily="34" charset="0"/>
                        <a:ea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6</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0</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0</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9.20</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dirty="0">
                          <a:solidFill>
                            <a:srgbClr val="FF0000"/>
                          </a:solidFill>
                          <a:effectLst/>
                        </a:rPr>
                        <a:t>1.06</a:t>
                      </a:r>
                      <a:endParaRPr lang="en-US" sz="1200" dirty="0">
                        <a:solidFill>
                          <a:srgbClr val="FF0000"/>
                        </a:solidFill>
                        <a:effectLst/>
                        <a:latin typeface="Arial" panose="020B0604020202020204" pitchFamily="34" charset="0"/>
                        <a:ea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7</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dirty="0">
                          <a:solidFill>
                            <a:srgbClr val="FF0000"/>
                          </a:solidFill>
                          <a:effectLst/>
                        </a:rPr>
                        <a:t>1.06</a:t>
                      </a:r>
                      <a:endParaRPr lang="en-US" sz="1200" dirty="0">
                        <a:solidFill>
                          <a:srgbClr val="FF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36.99</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21.95</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24.00</a:t>
                      </a:r>
                      <a:endParaRPr lang="en-US" sz="1200">
                        <a:effectLst/>
                        <a:latin typeface="Arial" panose="020B0604020202020204" pitchFamily="34" charset="0"/>
                        <a:ea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+8</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22.54</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^46.67</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^59.26</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^58.73</a:t>
                      </a:r>
                      <a:endParaRPr lang="en-US" sz="1200">
                        <a:effectLst/>
                        <a:latin typeface="Arial" panose="020B0604020202020204" pitchFamily="34" charset="0"/>
                        <a:ea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9</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2.67</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dirty="0">
                          <a:solidFill>
                            <a:srgbClr val="FF0000"/>
                          </a:solidFill>
                          <a:effectLst/>
                        </a:rPr>
                        <a:t>12.80</a:t>
                      </a:r>
                      <a:endParaRPr lang="en-US" sz="1200" dirty="0">
                        <a:solidFill>
                          <a:srgbClr val="FF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dirty="0">
                          <a:solidFill>
                            <a:srgbClr val="FF0000"/>
                          </a:solidFill>
                          <a:effectLst/>
                        </a:rPr>
                        <a:t>4.41</a:t>
                      </a:r>
                      <a:endParaRPr lang="en-US" sz="1200" dirty="0">
                        <a:solidFill>
                          <a:srgbClr val="FF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6.67</a:t>
                      </a:r>
                      <a:endParaRPr lang="en-US" sz="1200">
                        <a:effectLst/>
                        <a:latin typeface="Arial" panose="020B0604020202020204" pitchFamily="34" charset="0"/>
                        <a:ea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10</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0</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dirty="0">
                          <a:solidFill>
                            <a:srgbClr val="FF0000"/>
                          </a:solidFill>
                          <a:effectLst/>
                        </a:rPr>
                        <a:t>7.00</a:t>
                      </a:r>
                      <a:endParaRPr lang="en-US" sz="1200" dirty="0">
                        <a:solidFill>
                          <a:srgbClr val="FF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11.11</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0</a:t>
                      </a:r>
                      <a:endParaRPr lang="en-US" sz="1200">
                        <a:effectLst/>
                        <a:latin typeface="Arial" panose="020B0604020202020204" pitchFamily="34" charset="0"/>
                        <a:ea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11</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^83.33</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22.08</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31.15</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23.46</a:t>
                      </a:r>
                      <a:endParaRPr lang="en-US" sz="1200">
                        <a:effectLst/>
                        <a:latin typeface="Arial" panose="020B0604020202020204" pitchFamily="34" charset="0"/>
                        <a:ea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12</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30.56</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^163.64</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39.68</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55.00</a:t>
                      </a:r>
                      <a:endParaRPr lang="en-US" sz="1200">
                        <a:effectLst/>
                        <a:latin typeface="Arial" panose="020B0604020202020204" pitchFamily="34" charset="0"/>
                        <a:ea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-13</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13.89</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dirty="0">
                          <a:solidFill>
                            <a:srgbClr val="FF0000"/>
                          </a:solidFill>
                          <a:effectLst/>
                        </a:rPr>
                        <a:t>^50.00</a:t>
                      </a:r>
                      <a:endParaRPr lang="en-US" sz="1200" dirty="0">
                        <a:solidFill>
                          <a:srgbClr val="FF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dirty="0">
                          <a:solidFill>
                            <a:srgbClr val="FF0000"/>
                          </a:solidFill>
                          <a:effectLst/>
                        </a:rPr>
                        <a:t>43.18</a:t>
                      </a:r>
                      <a:endParaRPr lang="en-US" sz="1200" dirty="0">
                        <a:solidFill>
                          <a:srgbClr val="FF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dirty="0">
                          <a:solidFill>
                            <a:srgbClr val="FF0000"/>
                          </a:solidFill>
                          <a:effectLst/>
                        </a:rPr>
                        <a:t>46.15</a:t>
                      </a:r>
                      <a:endParaRPr lang="en-US" sz="1200" dirty="0">
                        <a:solidFill>
                          <a:srgbClr val="FF0000"/>
                        </a:solidFill>
                        <a:effectLst/>
                        <a:latin typeface="Arial" panose="020B0604020202020204" pitchFamily="34" charset="0"/>
                        <a:ea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+14</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^120.83</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^96.30</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dirty="0">
                          <a:solidFill>
                            <a:srgbClr val="FF0000"/>
                          </a:solidFill>
                          <a:effectLst/>
                        </a:rPr>
                        <a:t>4.17</a:t>
                      </a:r>
                      <a:endParaRPr lang="en-US" sz="1200" dirty="0">
                        <a:solidFill>
                          <a:srgbClr val="FF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^60.00</a:t>
                      </a:r>
                      <a:endParaRPr lang="en-US" sz="1200">
                        <a:effectLst/>
                        <a:latin typeface="Arial" panose="020B0604020202020204" pitchFamily="34" charset="0"/>
                        <a:ea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15</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dirty="0">
                          <a:solidFill>
                            <a:srgbClr val="FF0000"/>
                          </a:solidFill>
                          <a:effectLst/>
                        </a:rPr>
                        <a:t>3.00</a:t>
                      </a:r>
                      <a:endParaRPr lang="en-US" sz="1200" dirty="0">
                        <a:solidFill>
                          <a:srgbClr val="FF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7.53</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dirty="0">
                          <a:solidFill>
                            <a:srgbClr val="FF0000"/>
                          </a:solidFill>
                          <a:effectLst/>
                        </a:rPr>
                        <a:t>4.21</a:t>
                      </a:r>
                      <a:endParaRPr lang="en-US" sz="1200" dirty="0">
                        <a:solidFill>
                          <a:srgbClr val="FF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0</a:t>
                      </a:r>
                      <a:endParaRPr lang="en-US" sz="1200">
                        <a:effectLst/>
                        <a:latin typeface="Arial" panose="020B0604020202020204" pitchFamily="34" charset="0"/>
                        <a:ea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+16</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^60.42</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dirty="0">
                          <a:solidFill>
                            <a:srgbClr val="FF0000"/>
                          </a:solidFill>
                          <a:effectLst/>
                        </a:rPr>
                        <a:t>6.90</a:t>
                      </a:r>
                      <a:endParaRPr lang="en-US" sz="1200" dirty="0">
                        <a:solidFill>
                          <a:srgbClr val="FF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^137.93</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^88.68</a:t>
                      </a:r>
                      <a:endParaRPr lang="en-US" sz="1200">
                        <a:effectLst/>
                        <a:latin typeface="Arial" panose="020B0604020202020204" pitchFamily="34" charset="0"/>
                        <a:ea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+17</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^100.00</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^70.21</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^91.43</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^127.27</a:t>
                      </a:r>
                      <a:endParaRPr lang="en-US" sz="1200">
                        <a:effectLst/>
                        <a:latin typeface="Arial" panose="020B0604020202020204" pitchFamily="34" charset="0"/>
                        <a:ea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18</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dirty="0">
                          <a:solidFill>
                            <a:srgbClr val="FF0000"/>
                          </a:solidFill>
                          <a:effectLst/>
                        </a:rPr>
                        <a:t>3.00</a:t>
                      </a:r>
                      <a:endParaRPr lang="en-US" sz="1200" dirty="0">
                        <a:solidFill>
                          <a:srgbClr val="FF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7.53</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5.26</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dirty="0">
                          <a:solidFill>
                            <a:srgbClr val="FF0000"/>
                          </a:solidFill>
                          <a:effectLst/>
                        </a:rPr>
                        <a:t>7.00</a:t>
                      </a:r>
                      <a:endParaRPr lang="en-US" sz="1200" dirty="0">
                        <a:solidFill>
                          <a:srgbClr val="FF0000"/>
                        </a:solidFill>
                        <a:effectLst/>
                        <a:latin typeface="Arial" panose="020B0604020202020204" pitchFamily="34" charset="0"/>
                        <a:ea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19</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6.38</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7.53</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5.26</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dirty="0">
                          <a:solidFill>
                            <a:srgbClr val="FF0000"/>
                          </a:solidFill>
                          <a:effectLst/>
                        </a:rPr>
                        <a:t>1.14</a:t>
                      </a:r>
                      <a:endParaRPr lang="en-US" sz="1200" dirty="0">
                        <a:solidFill>
                          <a:srgbClr val="FF0000"/>
                        </a:solidFill>
                        <a:effectLst/>
                        <a:latin typeface="Arial" panose="020B0604020202020204" pitchFamily="34" charset="0"/>
                        <a:ea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20</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30.56</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16.28</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20.48</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dirty="0">
                          <a:effectLst/>
                        </a:rPr>
                        <a:t>13.64</a:t>
                      </a:r>
                      <a:endParaRPr lang="en-US" sz="1200" dirty="0">
                        <a:effectLst/>
                        <a:latin typeface="Arial" panose="020B0604020202020204" pitchFamily="34" charset="0"/>
                        <a:ea typeface="Calibri" panose="020F0502020204030204" pitchFamily="34" charset="0"/>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23752507"/>
              </p:ext>
            </p:extLst>
          </p:nvPr>
        </p:nvGraphicFramePr>
        <p:xfrm>
          <a:off x="28861137" y="20859202"/>
          <a:ext cx="4628516" cy="4023360"/>
        </p:xfrm>
        <a:graphic>
          <a:graphicData uri="http://schemas.openxmlformats.org/drawingml/2006/table">
            <a:tbl>
              <a:tblPr firstRow="1" firstCol="1" bandRow="1">
                <a:tableStyleId>{5C22544A-7EE6-4342-B048-85BDC9FD1C3A}</a:tableStyleId>
              </a:tblPr>
              <a:tblGrid>
                <a:gridCol w="937638"/>
                <a:gridCol w="938384"/>
                <a:gridCol w="1007010"/>
                <a:gridCol w="738474"/>
                <a:gridCol w="1007010"/>
              </a:tblGrid>
              <a:tr h="0">
                <a:tc>
                  <a:txBody>
                    <a:bodyPr/>
                    <a:lstStyle/>
                    <a:p>
                      <a:pPr marL="0" marR="0">
                        <a:spcBef>
                          <a:spcPts val="0"/>
                        </a:spcBef>
                        <a:spcAft>
                          <a:spcPts val="0"/>
                        </a:spcAft>
                      </a:pPr>
                      <a:r>
                        <a:rPr lang="en-US" sz="1200" dirty="0">
                          <a:effectLst/>
                        </a:rPr>
                        <a:t> </a:t>
                      </a:r>
                      <a:endParaRPr lang="en-US" sz="1200" dirty="0">
                        <a:effectLst/>
                        <a:latin typeface="Arial" panose="020B0604020202020204" pitchFamily="34" charset="0"/>
                        <a:ea typeface="Calibri" panose="020F0502020204030204" pitchFamily="34" charset="0"/>
                      </a:endParaRPr>
                    </a:p>
                  </a:txBody>
                  <a:tcPr marL="68580" marR="68580" marT="0" marB="0"/>
                </a:tc>
                <a:tc gridSpan="4">
                  <a:txBody>
                    <a:bodyPr/>
                    <a:lstStyle/>
                    <a:p>
                      <a:pPr marL="0" marR="0" algn="ctr">
                        <a:spcBef>
                          <a:spcPts val="0"/>
                        </a:spcBef>
                        <a:spcAft>
                          <a:spcPts val="0"/>
                        </a:spcAft>
                      </a:pPr>
                      <a:r>
                        <a:rPr lang="en-US" sz="1200" dirty="0">
                          <a:effectLst/>
                        </a:rPr>
                        <a:t>Change* from Pre-test to Post-test </a:t>
                      </a:r>
                      <a:r>
                        <a:rPr lang="en-US" sz="1200" dirty="0" smtClean="0">
                          <a:effectLst/>
                        </a:rPr>
                        <a:t>(%): OR Sites</a:t>
                      </a:r>
                      <a:endParaRPr lang="en-US" sz="1200" dirty="0">
                        <a:effectLst/>
                        <a:latin typeface="Arial" panose="020B0604020202020204" pitchFamily="34" charset="0"/>
                        <a:ea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gn="ctr">
                        <a:spcBef>
                          <a:spcPts val="0"/>
                        </a:spcBef>
                        <a:spcAft>
                          <a:spcPts val="0"/>
                        </a:spcAft>
                      </a:pPr>
                      <a:r>
                        <a:rPr lang="en-US" sz="1200">
                          <a:effectLst/>
                        </a:rPr>
                        <a:t>Question</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200">
                          <a:effectLst/>
                        </a:rPr>
                        <a:t>Coquille</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200">
                          <a:effectLst/>
                        </a:rPr>
                        <a:t>Roseburg</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200">
                          <a:effectLst/>
                        </a:rPr>
                        <a:t>Dallas</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200">
                          <a:effectLst/>
                        </a:rPr>
                        <a:t>Tillamook</a:t>
                      </a:r>
                      <a:endParaRPr lang="en-US" sz="1200">
                        <a:effectLst/>
                        <a:latin typeface="Arial" panose="020B0604020202020204" pitchFamily="34" charset="0"/>
                        <a:ea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1</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^216.67</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23.33</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^67.31</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dirty="0">
                          <a:solidFill>
                            <a:srgbClr val="FF0000"/>
                          </a:solidFill>
                          <a:effectLst/>
                        </a:rPr>
                        <a:t>^70.45</a:t>
                      </a:r>
                      <a:endParaRPr lang="en-US" sz="1200" dirty="0">
                        <a:solidFill>
                          <a:srgbClr val="FF0000"/>
                        </a:solidFill>
                        <a:effectLst/>
                        <a:latin typeface="Arial" panose="020B0604020202020204" pitchFamily="34" charset="0"/>
                        <a:ea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2</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dirty="0">
                          <a:effectLst/>
                        </a:rPr>
                        <a:t>40.43</a:t>
                      </a:r>
                      <a:endParaRPr lang="en-US" sz="1200" dirty="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^117.24</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dirty="0">
                          <a:solidFill>
                            <a:srgbClr val="FF0000"/>
                          </a:solidFill>
                          <a:effectLst/>
                        </a:rPr>
                        <a:t>17.51</a:t>
                      </a:r>
                      <a:endParaRPr lang="en-US" sz="1200" dirty="0">
                        <a:solidFill>
                          <a:srgbClr val="FF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dirty="0">
                          <a:effectLst/>
                        </a:rPr>
                        <a:t>0</a:t>
                      </a:r>
                      <a:endParaRPr lang="en-US" sz="1200" dirty="0">
                        <a:effectLst/>
                        <a:latin typeface="Arial" panose="020B0604020202020204" pitchFamily="34" charset="0"/>
                        <a:ea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3</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14.63</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12.82</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33.33</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0</a:t>
                      </a:r>
                      <a:endParaRPr lang="en-US" sz="1200">
                        <a:effectLst/>
                        <a:latin typeface="Arial" panose="020B0604020202020204" pitchFamily="34" charset="0"/>
                        <a:ea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4</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13.64</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dirty="0">
                          <a:solidFill>
                            <a:srgbClr val="FF0000"/>
                          </a:solidFill>
                          <a:effectLst/>
                        </a:rPr>
                        <a:t>1.08</a:t>
                      </a:r>
                      <a:endParaRPr lang="en-US" sz="1200" dirty="0">
                        <a:solidFill>
                          <a:srgbClr val="FF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26.03</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0</a:t>
                      </a:r>
                      <a:endParaRPr lang="en-US" sz="1200">
                        <a:effectLst/>
                        <a:latin typeface="Arial" panose="020B0604020202020204" pitchFamily="34" charset="0"/>
                        <a:ea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5</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28.21</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7.53</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6.02</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33.33</a:t>
                      </a:r>
                      <a:endParaRPr lang="en-US" sz="1200">
                        <a:effectLst/>
                        <a:latin typeface="Arial" panose="020B0604020202020204" pitchFamily="34" charset="0"/>
                        <a:ea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6</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6.38</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dirty="0">
                          <a:solidFill>
                            <a:srgbClr val="FF0000"/>
                          </a:solidFill>
                          <a:effectLst/>
                        </a:rPr>
                        <a:t>1.08</a:t>
                      </a:r>
                      <a:endParaRPr lang="en-US" sz="1200" dirty="0">
                        <a:solidFill>
                          <a:srgbClr val="FF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dirty="0">
                          <a:solidFill>
                            <a:srgbClr val="FF0000"/>
                          </a:solidFill>
                          <a:effectLst/>
                        </a:rPr>
                        <a:t>1.08</a:t>
                      </a:r>
                      <a:endParaRPr lang="en-US" sz="1200" dirty="0">
                        <a:solidFill>
                          <a:srgbClr val="FF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0</a:t>
                      </a:r>
                      <a:endParaRPr lang="en-US" sz="1200">
                        <a:effectLst/>
                        <a:latin typeface="Arial" panose="020B0604020202020204" pitchFamily="34" charset="0"/>
                        <a:ea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7</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6.82</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^40.85</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33.33</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^58.73</a:t>
                      </a:r>
                      <a:endParaRPr lang="en-US" sz="1200">
                        <a:effectLst/>
                        <a:latin typeface="Arial" panose="020B0604020202020204" pitchFamily="34" charset="0"/>
                        <a:ea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8</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^113.64</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^49.25</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25.37</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0</a:t>
                      </a:r>
                      <a:endParaRPr lang="en-US" sz="1200">
                        <a:effectLst/>
                        <a:latin typeface="Arial" panose="020B0604020202020204" pitchFamily="34" charset="0"/>
                        <a:ea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9</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dirty="0">
                          <a:solidFill>
                            <a:srgbClr val="FF0000"/>
                          </a:solidFill>
                          <a:effectLst/>
                        </a:rPr>
                        <a:t>1.12</a:t>
                      </a:r>
                      <a:endParaRPr lang="en-US" sz="1200" dirty="0">
                        <a:solidFill>
                          <a:srgbClr val="FF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5.71</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5.88</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0</a:t>
                      </a:r>
                      <a:endParaRPr lang="en-US" sz="1200">
                        <a:effectLst/>
                        <a:latin typeface="Arial" panose="020B0604020202020204" pitchFamily="34" charset="0"/>
                        <a:ea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10</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dirty="0">
                          <a:solidFill>
                            <a:srgbClr val="FF0000"/>
                          </a:solidFill>
                          <a:effectLst/>
                        </a:rPr>
                        <a:t>12.77</a:t>
                      </a:r>
                      <a:endParaRPr lang="en-US" sz="1200" dirty="0">
                        <a:solidFill>
                          <a:srgbClr val="FF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18.52</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10.84</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^78.57</a:t>
                      </a:r>
                      <a:endParaRPr lang="en-US" sz="1200">
                        <a:effectLst/>
                        <a:latin typeface="Arial" panose="020B0604020202020204" pitchFamily="34" charset="0"/>
                        <a:ea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11</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dirty="0">
                          <a:solidFill>
                            <a:srgbClr val="FF0000"/>
                          </a:solidFill>
                          <a:effectLst/>
                        </a:rPr>
                        <a:t>^100.00</a:t>
                      </a:r>
                      <a:endParaRPr lang="en-US" sz="1200" dirty="0">
                        <a:solidFill>
                          <a:srgbClr val="FF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32.20</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9.46</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33.33</a:t>
                      </a:r>
                      <a:endParaRPr lang="en-US" sz="1200">
                        <a:effectLst/>
                        <a:latin typeface="Arial" panose="020B0604020202020204" pitchFamily="34" charset="0"/>
                        <a:ea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12</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^85.37</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36.92</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11.94</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29.55</a:t>
                      </a:r>
                      <a:endParaRPr lang="en-US" sz="1200">
                        <a:effectLst/>
                        <a:latin typeface="Arial" panose="020B0604020202020204" pitchFamily="34" charset="0"/>
                        <a:ea typeface="Calibri" panose="020F0502020204030204" pitchFamily="34" charset="0"/>
                      </a:endParaRPr>
                    </a:p>
                  </a:txBody>
                  <a:tcPr marL="68580" marR="68580" marT="0" marB="0"/>
                </a:tc>
              </a:tr>
              <a:tr h="138790">
                <a:tc>
                  <a:txBody>
                    <a:bodyPr/>
                    <a:lstStyle/>
                    <a:p>
                      <a:pPr marL="0" marR="0" algn="ctr">
                        <a:spcBef>
                          <a:spcPts val="0"/>
                        </a:spcBef>
                        <a:spcAft>
                          <a:spcPts val="0"/>
                        </a:spcAft>
                      </a:pPr>
                      <a:r>
                        <a:rPr lang="en-US" sz="1200">
                          <a:effectLst/>
                        </a:rPr>
                        <a:t>13</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^86.36</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35.14</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27.54</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dirty="0">
                          <a:solidFill>
                            <a:srgbClr val="FF0000"/>
                          </a:solidFill>
                          <a:effectLst/>
                        </a:rPr>
                        <a:t>55.36</a:t>
                      </a:r>
                      <a:endParaRPr lang="en-US" sz="1200" dirty="0">
                        <a:solidFill>
                          <a:srgbClr val="FF0000"/>
                        </a:solidFill>
                        <a:effectLst/>
                        <a:latin typeface="Arial" panose="020B0604020202020204" pitchFamily="34" charset="0"/>
                        <a:ea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14</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11.36</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^37.50</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^110.53</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dirty="0">
                          <a:solidFill>
                            <a:srgbClr val="FF0000"/>
                          </a:solidFill>
                          <a:effectLst/>
                        </a:rPr>
                        <a:t>8.00</a:t>
                      </a:r>
                      <a:endParaRPr lang="en-US" sz="1200" dirty="0">
                        <a:solidFill>
                          <a:srgbClr val="FF0000"/>
                        </a:solidFill>
                        <a:effectLst/>
                        <a:latin typeface="Arial" panose="020B0604020202020204" pitchFamily="34" charset="0"/>
                        <a:ea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15</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0</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dirty="0">
                          <a:solidFill>
                            <a:srgbClr val="FF0000"/>
                          </a:solidFill>
                          <a:effectLst/>
                        </a:rPr>
                        <a:t>1.10</a:t>
                      </a:r>
                      <a:endParaRPr lang="en-US" sz="1200" dirty="0">
                        <a:solidFill>
                          <a:srgbClr val="FF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dirty="0">
                          <a:solidFill>
                            <a:srgbClr val="FF0000"/>
                          </a:solidFill>
                          <a:effectLst/>
                        </a:rPr>
                        <a:t>4.17</a:t>
                      </a:r>
                      <a:endParaRPr lang="en-US" sz="1200" dirty="0">
                        <a:solidFill>
                          <a:srgbClr val="FF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dirty="0">
                          <a:solidFill>
                            <a:schemeClr val="tx1"/>
                          </a:solidFill>
                          <a:effectLst/>
                        </a:rPr>
                        <a:t>12.36</a:t>
                      </a:r>
                      <a:endParaRPr lang="en-US" sz="1200" dirty="0">
                        <a:solidFill>
                          <a:schemeClr val="tx1"/>
                        </a:solidFill>
                        <a:effectLst/>
                        <a:latin typeface="Arial" panose="020B0604020202020204" pitchFamily="34" charset="0"/>
                        <a:ea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16</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61.36</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^60.42</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^76.09</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30.30</a:t>
                      </a:r>
                      <a:endParaRPr lang="en-US" sz="1200">
                        <a:effectLst/>
                        <a:latin typeface="Arial" panose="020B0604020202020204" pitchFamily="34" charset="0"/>
                        <a:ea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17</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67.86</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16.67</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^67.44</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^163.16</a:t>
                      </a:r>
                      <a:endParaRPr lang="en-US" sz="1200">
                        <a:effectLst/>
                        <a:latin typeface="Arial" panose="020B0604020202020204" pitchFamily="34" charset="0"/>
                        <a:ea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18</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12.36</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dirty="0">
                          <a:solidFill>
                            <a:srgbClr val="FF0000"/>
                          </a:solidFill>
                          <a:effectLst/>
                        </a:rPr>
                        <a:t>5.00</a:t>
                      </a:r>
                      <a:endParaRPr lang="en-US" sz="1200" dirty="0">
                        <a:solidFill>
                          <a:srgbClr val="FF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dirty="0">
                          <a:solidFill>
                            <a:schemeClr val="tx1"/>
                          </a:solidFill>
                          <a:effectLst/>
                        </a:rPr>
                        <a:t>0</a:t>
                      </a:r>
                      <a:endParaRPr lang="en-US" sz="1200" dirty="0">
                        <a:solidFill>
                          <a:schemeClr val="tx1"/>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0</a:t>
                      </a:r>
                      <a:endParaRPr lang="en-US" sz="1200">
                        <a:effectLst/>
                        <a:latin typeface="Arial" panose="020B0604020202020204" pitchFamily="34" charset="0"/>
                        <a:ea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19</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0</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3.09</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7.53</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dirty="0">
                          <a:solidFill>
                            <a:srgbClr val="FF0000"/>
                          </a:solidFill>
                          <a:effectLst/>
                        </a:rPr>
                        <a:t>12.00</a:t>
                      </a:r>
                      <a:endParaRPr lang="en-US" sz="1200" dirty="0">
                        <a:solidFill>
                          <a:srgbClr val="FF0000"/>
                        </a:solidFill>
                        <a:effectLst/>
                        <a:latin typeface="Arial" panose="020B0604020202020204" pitchFamily="34" charset="0"/>
                        <a:ea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20</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67.86</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26.58</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a:effectLst/>
                        </a:rPr>
                        <a:t>^315.07</a:t>
                      </a:r>
                      <a:endParaRPr lang="en-US" sz="1200">
                        <a:effectLst/>
                        <a:latin typeface="Arial" panose="020B060402020202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200" dirty="0">
                          <a:effectLst/>
                        </a:rPr>
                        <a:t>^100.00</a:t>
                      </a:r>
                      <a:endParaRPr lang="en-US" sz="1200" dirty="0">
                        <a:effectLst/>
                        <a:latin typeface="Arial" panose="020B0604020202020204" pitchFamily="34" charset="0"/>
                        <a:ea typeface="Calibri" panose="020F0502020204030204" pitchFamily="34" charset="0"/>
                      </a:endParaRPr>
                    </a:p>
                  </a:txBody>
                  <a:tcPr marL="68580" marR="68580" marT="0" marB="0"/>
                </a:tc>
              </a:tr>
            </a:tbl>
          </a:graphicData>
        </a:graphic>
      </p:graphicFrame>
      <p:sp>
        <p:nvSpPr>
          <p:cNvPr id="9" name="TextBox 8"/>
          <p:cNvSpPr txBox="1"/>
          <p:nvPr/>
        </p:nvSpPr>
        <p:spPr>
          <a:xfrm>
            <a:off x="1022533" y="17956508"/>
            <a:ext cx="14052639" cy="15850493"/>
          </a:xfrm>
          <a:prstGeom prst="rect">
            <a:avLst/>
          </a:prstGeom>
          <a:noFill/>
        </p:spPr>
        <p:txBody>
          <a:bodyPr wrap="square" rtlCol="0">
            <a:spAutoFit/>
          </a:bodyPr>
          <a:lstStyle/>
          <a:p>
            <a:r>
              <a:rPr lang="en-US" sz="3200" b="1" dirty="0" smtClean="0"/>
              <a:t>INTRODUCTION</a:t>
            </a:r>
          </a:p>
          <a:p>
            <a:r>
              <a:rPr lang="en-US" sz="3200" dirty="0" smtClean="0"/>
              <a:t>Western </a:t>
            </a:r>
            <a:r>
              <a:rPr lang="en-US" sz="3200" dirty="0"/>
              <a:t>Oregon and Washington </a:t>
            </a:r>
            <a:r>
              <a:rPr lang="en-US" sz="3200" dirty="0" smtClean="0"/>
              <a:t>have </a:t>
            </a:r>
            <a:r>
              <a:rPr lang="en-US" sz="3200" dirty="0"/>
              <a:t>similar climates, soils, crops, farming systems, and urban growth issues differing greatly from the rest of the Pacific Northwest. Over 2 million pasture acres and 1.1 million grazing animals lie between the Pacific Ocean and the Cascade Mountains (WA NRCS, 2011; USDA Census, 2012; OR </a:t>
            </a:r>
            <a:r>
              <a:rPr lang="en-US" sz="3200" dirty="0" smtClean="0"/>
              <a:t>NRCS, </a:t>
            </a:r>
            <a:r>
              <a:rPr lang="en-US" sz="3200" dirty="0"/>
              <a:t>2012). This area is experiencing increased numbers of new and small acreage farming. Unfortunately, this greatly increases the risk of pasture abuse by inexperienced landowners with little animal husbandry or natural resource management knowledge</a:t>
            </a:r>
            <a:r>
              <a:rPr lang="en-US" sz="3200" dirty="0" smtClean="0"/>
              <a:t>.</a:t>
            </a:r>
          </a:p>
          <a:p>
            <a:endParaRPr lang="en-US" sz="3200" dirty="0"/>
          </a:p>
          <a:p>
            <a:r>
              <a:rPr lang="en-US" sz="3200" b="1" dirty="0" smtClean="0"/>
              <a:t>INPUTS</a:t>
            </a:r>
          </a:p>
          <a:p>
            <a:r>
              <a:rPr lang="en-US" sz="3200" dirty="0" smtClean="0"/>
              <a:t>Personnel (see above)</a:t>
            </a:r>
          </a:p>
          <a:p>
            <a:r>
              <a:rPr lang="en-US" sz="3200" dirty="0" smtClean="0"/>
              <a:t>Funding</a:t>
            </a:r>
          </a:p>
          <a:p>
            <a:pPr marL="1006013" lvl="1" indent="-527050"/>
            <a:r>
              <a:rPr lang="en-US" sz="3200" dirty="0"/>
              <a:t>Washington State SARE PDP, $2,500</a:t>
            </a:r>
          </a:p>
          <a:p>
            <a:pPr marL="1006013" lvl="1" indent="-527050"/>
            <a:r>
              <a:rPr lang="en-US" sz="3200" dirty="0" smtClean="0"/>
              <a:t>SARE Professional </a:t>
            </a:r>
            <a:r>
              <a:rPr lang="en-US" sz="3200" dirty="0"/>
              <a:t>Development Grant: EW17-021, $74,555</a:t>
            </a:r>
          </a:p>
          <a:p>
            <a:r>
              <a:rPr lang="en-US" sz="3200" dirty="0" smtClean="0"/>
              <a:t>Forage Samples</a:t>
            </a:r>
          </a:p>
          <a:p>
            <a:pPr marL="457200" indent="-457200"/>
            <a:r>
              <a:rPr lang="en-US" sz="3200" dirty="0" smtClean="0"/>
              <a:t>	Dr. Kerr planted and/or dug 20 varieties of forages and grew them in a greenhouse for about two months before the workshop series started. These were transported to each workshop so participants could learn to identify them, compare their characteristics, and gain other hands-on knowledge about forages. One timothy sample was clipped at ground level every few days to simulate the effects of continuous grazing; a second control sample was not clipped.</a:t>
            </a:r>
            <a:endParaRPr lang="en-US" sz="3200" dirty="0"/>
          </a:p>
          <a:p>
            <a:endParaRPr lang="en-US" sz="3200" dirty="0"/>
          </a:p>
          <a:p>
            <a:r>
              <a:rPr lang="en-US" sz="3200" b="1" dirty="0" smtClean="0"/>
              <a:t>OUTPUTS</a:t>
            </a:r>
          </a:p>
          <a:p>
            <a:r>
              <a:rPr lang="en-US" sz="3200" dirty="0" smtClean="0"/>
              <a:t>The team conducted four all-day workshops in Oregon the week of Nov. 13, 2017 and four in Washington the week of Dec. 4. Presentation topics included foundational information about soils, plant growth, pasture management, and forage economics as well as instruction on how to use the Pasture Calendar itself. Each attendee received numerous relevant handouts, including a color copy of the Calendar. Additional handouts and an electronic version of the Calendar were included on a thumbdrive distributed to all. Attendees also received a pasture stick commissioned for this project.</a:t>
            </a:r>
            <a:endParaRPr lang="en-US"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55467" y="22073603"/>
            <a:ext cx="4295343" cy="253034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24232">
            <a:off x="23718937" y="12327436"/>
            <a:ext cx="4320312" cy="3187922"/>
          </a:xfrm>
          <a:prstGeom prst="rect">
            <a:avLst/>
          </a:prstGeom>
          <a:ln w="25400">
            <a:solidFill>
              <a:schemeClr val="tx2"/>
            </a:solidFill>
          </a:ln>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67104" y="35095827"/>
            <a:ext cx="4039146" cy="2288849"/>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727826">
            <a:off x="15633110" y="4674127"/>
            <a:ext cx="5508222" cy="3490101"/>
          </a:xfrm>
          <a:prstGeom prst="rect">
            <a:avLst/>
          </a:prstGeom>
          <a:ln w="25400">
            <a:solidFill>
              <a:schemeClr val="tx2"/>
            </a:solidFill>
          </a:ln>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719790">
            <a:off x="22873649" y="4518847"/>
            <a:ext cx="4451332" cy="3338499"/>
          </a:xfrm>
          <a:prstGeom prst="rect">
            <a:avLst/>
          </a:prstGeom>
          <a:ln w="25400">
            <a:solidFill>
              <a:schemeClr val="tx2"/>
            </a:solidFill>
          </a:ln>
        </p:spPr>
      </p:pic>
      <p:sp>
        <p:nvSpPr>
          <p:cNvPr id="20" name="TextBox 19"/>
          <p:cNvSpPr txBox="1"/>
          <p:nvPr/>
        </p:nvSpPr>
        <p:spPr>
          <a:xfrm>
            <a:off x="28494480" y="4038727"/>
            <a:ext cx="10623278" cy="16835378"/>
          </a:xfrm>
          <a:prstGeom prst="rect">
            <a:avLst/>
          </a:prstGeom>
          <a:noFill/>
        </p:spPr>
        <p:txBody>
          <a:bodyPr wrap="square" rtlCol="0">
            <a:spAutoFit/>
          </a:bodyPr>
          <a:lstStyle/>
          <a:p>
            <a:r>
              <a:rPr lang="en-US" sz="3200" b="1" dirty="0" smtClean="0"/>
              <a:t>OUTCOMES CONTINUED</a:t>
            </a:r>
          </a:p>
          <a:p>
            <a:r>
              <a:rPr lang="en-US" sz="3200" i="1" dirty="0" smtClean="0"/>
              <a:t>What </a:t>
            </a:r>
            <a:r>
              <a:rPr lang="en-US" sz="3200" i="1" dirty="0"/>
              <a:t>results/impacts do you expect to happen from participating in this program?</a:t>
            </a:r>
          </a:p>
          <a:p>
            <a:r>
              <a:rPr lang="en-US" sz="3200" dirty="0"/>
              <a:t>Most responses described expected increased forage production, conservation enhancement, knowledge/skill gains for educators and clientele, and improved pasture management skills. Selected specific comments:</a:t>
            </a:r>
          </a:p>
          <a:p>
            <a:r>
              <a:rPr lang="en-US" sz="3200" dirty="0" smtClean="0"/>
              <a:t>•More </a:t>
            </a:r>
            <a:r>
              <a:rPr lang="en-US" sz="3200" dirty="0"/>
              <a:t>conservation/agricultural easements </a:t>
            </a:r>
            <a:r>
              <a:rPr lang="en-US" sz="3200" dirty="0" smtClean="0"/>
              <a:t>implemented.</a:t>
            </a:r>
          </a:p>
          <a:p>
            <a:r>
              <a:rPr lang="en-US" sz="3200" dirty="0" smtClean="0"/>
              <a:t>•Increase </a:t>
            </a:r>
            <a:r>
              <a:rPr lang="en-US" sz="3200" dirty="0"/>
              <a:t>retention at ranches after inter-generational transfer</a:t>
            </a:r>
          </a:p>
          <a:p>
            <a:r>
              <a:rPr lang="en-US" sz="3200" dirty="0" smtClean="0"/>
              <a:t>•Increase </a:t>
            </a:r>
            <a:r>
              <a:rPr lang="en-US" sz="3200" dirty="0"/>
              <a:t>forage/increase calving rate</a:t>
            </a:r>
          </a:p>
          <a:p>
            <a:r>
              <a:rPr lang="en-US" sz="3200" dirty="0" smtClean="0"/>
              <a:t>•Improved </a:t>
            </a:r>
            <a:r>
              <a:rPr lang="en-US" sz="3200" dirty="0"/>
              <a:t>quality and quantity of hay = increased economic viability</a:t>
            </a:r>
          </a:p>
          <a:p>
            <a:r>
              <a:rPr lang="en-US" sz="3200" dirty="0" smtClean="0"/>
              <a:t>•Feel </a:t>
            </a:r>
            <a:r>
              <a:rPr lang="en-US" sz="3200" dirty="0"/>
              <a:t>more confident in discussions with landowners</a:t>
            </a:r>
          </a:p>
          <a:p>
            <a:r>
              <a:rPr lang="en-US" sz="3200" dirty="0" smtClean="0"/>
              <a:t>•Better </a:t>
            </a:r>
            <a:r>
              <a:rPr lang="en-US" sz="3200" dirty="0"/>
              <a:t>understanding of growth of pasture to timing of the year</a:t>
            </a:r>
          </a:p>
          <a:p>
            <a:r>
              <a:rPr lang="en-US" sz="3200" dirty="0" smtClean="0"/>
              <a:t>•Having </a:t>
            </a:r>
            <a:r>
              <a:rPr lang="en-US" sz="3200" dirty="0"/>
              <a:t>the data to show customers will be invaluable</a:t>
            </a:r>
          </a:p>
          <a:p>
            <a:r>
              <a:rPr lang="en-US" sz="3200" dirty="0"/>
              <a:t>•I feel more empowered to discuss grass biology and pasture economics</a:t>
            </a:r>
          </a:p>
          <a:p>
            <a:r>
              <a:rPr lang="en-US" sz="3200" dirty="0"/>
              <a:t>•Expand service level to customers</a:t>
            </a:r>
          </a:p>
          <a:p>
            <a:r>
              <a:rPr lang="en-US" sz="3200" dirty="0" smtClean="0"/>
              <a:t>•</a:t>
            </a:r>
            <a:r>
              <a:rPr lang="en-US" sz="3200" dirty="0"/>
              <a:t>Improved pasture - improved animal health/production</a:t>
            </a:r>
          </a:p>
          <a:p>
            <a:r>
              <a:rPr lang="en-US" sz="3200" dirty="0"/>
              <a:t>•Improved environment &amp; animal welfare</a:t>
            </a:r>
          </a:p>
          <a:p>
            <a:r>
              <a:rPr lang="en-US" sz="3200" dirty="0"/>
              <a:t>•Better able to present science backed information and more options to address pasture issues</a:t>
            </a:r>
          </a:p>
          <a:p>
            <a:r>
              <a:rPr lang="en-US" sz="3200" dirty="0"/>
              <a:t>•Greater knowledge will lead to increased willingness and ability to work with grazers</a:t>
            </a:r>
          </a:p>
          <a:p>
            <a:r>
              <a:rPr lang="en-US" sz="3200" dirty="0"/>
              <a:t> </a:t>
            </a:r>
          </a:p>
          <a:p>
            <a:r>
              <a:rPr lang="en-US" sz="3200" dirty="0"/>
              <a:t>For the pre-/post-training “bullseye” self-evaluation (1= outer ring or least knowledgeable, 5 = bullseye or most knowledgeable):</a:t>
            </a:r>
          </a:p>
          <a:p>
            <a:r>
              <a:rPr lang="en-US" sz="3200" dirty="0"/>
              <a:t>Oregon scores increased 140.35% from an average of 3.29 to 4.62. Only one person reported a 5 before the workshop and 33 of 52 respondents reported a 5 afterwards.</a:t>
            </a:r>
          </a:p>
          <a:p>
            <a:r>
              <a:rPr lang="en-US" sz="3200" dirty="0"/>
              <a:t>Washington scores increased from an average of 2.92 to 4.32, an increase of 147.95 %. No one reported a 5 before the workshop and 31 of 85 respondents reported a 5 afterwards</a:t>
            </a:r>
            <a:r>
              <a:rPr lang="en-US" sz="3200" dirty="0" smtClean="0"/>
              <a:t>.</a:t>
            </a:r>
            <a:endParaRPr lang="en-US" sz="3200" b="1" dirty="0"/>
          </a:p>
        </p:txBody>
      </p:sp>
      <p:sp>
        <p:nvSpPr>
          <p:cNvPr id="21" name="TextBox 20"/>
          <p:cNvSpPr txBox="1"/>
          <p:nvPr/>
        </p:nvSpPr>
        <p:spPr>
          <a:xfrm>
            <a:off x="15311113" y="15319206"/>
            <a:ext cx="12654502" cy="20282475"/>
          </a:xfrm>
          <a:prstGeom prst="rect">
            <a:avLst/>
          </a:prstGeom>
          <a:noFill/>
        </p:spPr>
        <p:txBody>
          <a:bodyPr wrap="square" rtlCol="0">
            <a:spAutoFit/>
          </a:bodyPr>
          <a:lstStyle/>
          <a:p>
            <a:r>
              <a:rPr lang="en-US" sz="3200" b="1" dirty="0" smtClean="0"/>
              <a:t>OUTCOMES</a:t>
            </a:r>
          </a:p>
          <a:p>
            <a:r>
              <a:rPr lang="en-US" sz="3200" dirty="0"/>
              <a:t>A total of 260 people attended workshops in four OR and four WA locations. </a:t>
            </a:r>
            <a:r>
              <a:rPr lang="en-US" sz="3200" dirty="0" smtClean="0"/>
              <a:t>Participant affiliations were 31 </a:t>
            </a:r>
            <a:r>
              <a:rPr lang="en-US" sz="3200" dirty="0"/>
              <a:t>NRCS, 7 other USDA, 3 state </a:t>
            </a:r>
            <a:r>
              <a:rPr lang="en-US" sz="3200" dirty="0" smtClean="0"/>
              <a:t>departments </a:t>
            </a:r>
            <a:r>
              <a:rPr lang="en-US" sz="3200" dirty="0"/>
              <a:t>of </a:t>
            </a:r>
            <a:r>
              <a:rPr lang="en-US" sz="3200" dirty="0" smtClean="0"/>
              <a:t>agriculture, </a:t>
            </a:r>
            <a:r>
              <a:rPr lang="en-US" sz="3200" dirty="0"/>
              <a:t>15 Extension, 40 </a:t>
            </a:r>
            <a:r>
              <a:rPr lang="en-US" sz="3200" dirty="0" smtClean="0"/>
              <a:t>Conservation District, </a:t>
            </a:r>
            <a:r>
              <a:rPr lang="en-US" sz="3200" dirty="0"/>
              <a:t>6 consultants, 30 </a:t>
            </a:r>
            <a:r>
              <a:rPr lang="en-US" sz="3200" dirty="0" smtClean="0"/>
              <a:t>producers, </a:t>
            </a:r>
            <a:r>
              <a:rPr lang="en-US" sz="3200" dirty="0"/>
              <a:t>and miscellaneous others.</a:t>
            </a:r>
          </a:p>
          <a:p>
            <a:r>
              <a:rPr lang="en-US" sz="3200" dirty="0"/>
              <a:t> </a:t>
            </a:r>
          </a:p>
          <a:p>
            <a:r>
              <a:rPr lang="en-US" sz="3200" dirty="0"/>
              <a:t>Knowledge gains documented by the pre-test/post-test included up to 217% increase in average correct scores for individual questions in OR and up to 164% in WA.</a:t>
            </a:r>
          </a:p>
          <a:p>
            <a:r>
              <a:rPr lang="en-US" sz="3200" dirty="0"/>
              <a:t> </a:t>
            </a:r>
          </a:p>
          <a:p>
            <a:r>
              <a:rPr lang="en-US" sz="3200" i="1" dirty="0"/>
              <a:t>How satisfied are you with</a:t>
            </a:r>
            <a:r>
              <a:rPr lang="en-US" sz="3200" dirty="0"/>
              <a:t>: (answer averages from 1-4, with 1 being lowest; OR first, WA second)</a:t>
            </a:r>
          </a:p>
          <a:p>
            <a:r>
              <a:rPr lang="en-US" sz="3200" i="1" dirty="0"/>
              <a:t>the relevance of information to your needs? </a:t>
            </a:r>
            <a:r>
              <a:rPr lang="en-US" sz="3200" dirty="0"/>
              <a:t>3.50, 3.51</a:t>
            </a:r>
          </a:p>
          <a:p>
            <a:r>
              <a:rPr lang="en-US" sz="3200" i="1" dirty="0"/>
              <a:t>the presentation quality of the instructors? </a:t>
            </a:r>
            <a:r>
              <a:rPr lang="en-US" sz="3200" dirty="0"/>
              <a:t>3.63, 3.66</a:t>
            </a:r>
          </a:p>
          <a:p>
            <a:r>
              <a:rPr lang="en-US" sz="3200" i="1" dirty="0"/>
              <a:t>the subject matter knowledge of the instructors? </a:t>
            </a:r>
            <a:r>
              <a:rPr lang="en-US" sz="3200" dirty="0"/>
              <a:t>3.75, 3.88</a:t>
            </a:r>
          </a:p>
          <a:p>
            <a:r>
              <a:rPr lang="en-US" sz="3200" i="1" dirty="0"/>
              <a:t>the overall quality of the workshop? </a:t>
            </a:r>
            <a:r>
              <a:rPr lang="en-US" sz="3200" dirty="0"/>
              <a:t>3.56, 3.66</a:t>
            </a:r>
          </a:p>
          <a:p>
            <a:r>
              <a:rPr lang="en-US" sz="3200" dirty="0"/>
              <a:t> </a:t>
            </a:r>
          </a:p>
          <a:p>
            <a:r>
              <a:rPr lang="en-US" sz="3200" i="1" dirty="0"/>
              <a:t>To what extent do you think you can apply the information presented today in your work </a:t>
            </a:r>
            <a:r>
              <a:rPr lang="en-US" sz="3200" dirty="0"/>
              <a:t>(1-5, with 5 being “a great deal”): 4.34, </a:t>
            </a:r>
            <a:r>
              <a:rPr lang="en-US" sz="3200" dirty="0" smtClean="0"/>
              <a:t>4.34</a:t>
            </a:r>
          </a:p>
          <a:p>
            <a:endParaRPr lang="en-US" sz="3200" b="1" dirty="0"/>
          </a:p>
          <a:p>
            <a:r>
              <a:rPr lang="en-US" sz="3200" i="1" dirty="0"/>
              <a:t>How will you apply the info you learned in this workshop? </a:t>
            </a:r>
          </a:p>
          <a:p>
            <a:r>
              <a:rPr lang="en-US" sz="3200" dirty="0"/>
              <a:t>Oregon: 70 of 74 respondents shared their plans; 27 indicated they planned to share information with clientele, 35 shared details of the specific management changes they intend to make, mostly focusing on grazing plans and pasture management. </a:t>
            </a:r>
          </a:p>
          <a:p>
            <a:r>
              <a:rPr lang="en-US" sz="3200" dirty="0" smtClean="0"/>
              <a:t>Washington: 101 of 103 respondents shared their plans; 46 indicated they planned to share information with/educate clientele, 45 shared details of the specific management changes they intend to make, mostly focusing on pasture management and natural resource conservation practices. Selected specific comments:</a:t>
            </a:r>
          </a:p>
          <a:p>
            <a:r>
              <a:rPr lang="en-US" sz="3200" dirty="0" smtClean="0"/>
              <a:t>•Training staff in grazing management</a:t>
            </a:r>
          </a:p>
          <a:p>
            <a:r>
              <a:rPr lang="en-US" sz="3200" dirty="0" smtClean="0"/>
              <a:t>•Pay more attention to grazing good forage - minimum 3"!</a:t>
            </a:r>
          </a:p>
          <a:p>
            <a:r>
              <a:rPr lang="en-US" sz="3200" dirty="0" smtClean="0"/>
              <a:t>•Use it to develop grazing plans, keep records on how grazing was managed, compare results</a:t>
            </a:r>
          </a:p>
          <a:p>
            <a:r>
              <a:rPr lang="en-US" sz="3200" dirty="0" smtClean="0"/>
              <a:t>•To more knowledgeably develop management plans and agricultural/conservation easements</a:t>
            </a:r>
          </a:p>
          <a:p>
            <a:r>
              <a:rPr lang="en-US" sz="3200" dirty="0" smtClean="0"/>
              <a:t>•In making recommendations relating to overall pasture management through seed, fertilizer and fencing</a:t>
            </a:r>
          </a:p>
          <a:p>
            <a:r>
              <a:rPr lang="en-US" sz="3200" dirty="0" smtClean="0"/>
              <a:t>•I have clients with hammered pastures and I will try to draft talking points to increase their appreciation of grass production</a:t>
            </a:r>
            <a:endParaRPr lang="en-US" sz="3200" b="1" dirty="0"/>
          </a:p>
        </p:txBody>
      </p:sp>
      <p:sp>
        <p:nvSpPr>
          <p:cNvPr id="23" name="TextBox 22"/>
          <p:cNvSpPr txBox="1"/>
          <p:nvPr/>
        </p:nvSpPr>
        <p:spPr>
          <a:xfrm>
            <a:off x="28624160" y="26536440"/>
            <a:ext cx="10116287" cy="12403395"/>
          </a:xfrm>
          <a:prstGeom prst="rect">
            <a:avLst/>
          </a:prstGeom>
          <a:noFill/>
        </p:spPr>
        <p:txBody>
          <a:bodyPr wrap="square" rtlCol="0">
            <a:spAutoFit/>
          </a:bodyPr>
          <a:lstStyle/>
          <a:p>
            <a:r>
              <a:rPr lang="en-US" sz="3200" b="1" dirty="0" smtClean="0"/>
              <a:t>CONCLUSIONS</a:t>
            </a:r>
          </a:p>
          <a:p>
            <a:r>
              <a:rPr lang="en-US" sz="3200" dirty="0" smtClean="0"/>
              <a:t>This project was a long-time goal of several            Extension educators and NRCS staff and will                      be the crowning achievement of several long careers. The ultimate goal was to train more forage educators in the </a:t>
            </a:r>
            <a:r>
              <a:rPr lang="en-US" sz="3200" dirty="0" err="1" smtClean="0"/>
              <a:t>PNW</a:t>
            </a:r>
            <a:r>
              <a:rPr lang="en-US" sz="3200" dirty="0" smtClean="0"/>
              <a:t> so farms in the area will be well-served by knowledgeable educators for years to come. Project objectives were achieved: 260 participants were trained to use the Pasture Calendar and are well situated to share their knowledge with others, including producers. To date, three post-training workshops about the Pasture Calendar have been conducted by trainees and impacts of those programs are being received. For example, the writing and outreach of one private consultant has been transformed due to his new understanding of grass growth. 158 downloads in 3 months</a:t>
            </a:r>
          </a:p>
          <a:p>
            <a:endParaRPr lang="en-US" sz="3200" dirty="0"/>
          </a:p>
          <a:p>
            <a:r>
              <a:rPr lang="en-US" sz="3200" dirty="0" smtClean="0"/>
              <a:t>This project teams offers the following advice to others who plan to conduct similar training:</a:t>
            </a:r>
          </a:p>
          <a:p>
            <a:pPr marL="295275" indent="-295275">
              <a:buFont typeface="Arial" panose="020B0604020202020204" pitchFamily="34" charset="0"/>
              <a:buChar char="•"/>
            </a:pPr>
            <a:r>
              <a:rPr lang="en-US" sz="3200" dirty="0" smtClean="0"/>
              <a:t>Start the process early so you will have plenty of time for each step needed for success</a:t>
            </a:r>
            <a:endParaRPr lang="en-US" sz="3200" dirty="0"/>
          </a:p>
          <a:p>
            <a:pPr marL="295275" indent="-295275">
              <a:buFont typeface="Arial" panose="020B0604020202020204" pitchFamily="34" charset="0"/>
              <a:buChar char="•"/>
            </a:pPr>
            <a:r>
              <a:rPr lang="en-US" sz="3200" dirty="0"/>
              <a:t>Define the topic </a:t>
            </a:r>
            <a:r>
              <a:rPr lang="en-US" sz="3200" dirty="0" smtClean="0"/>
              <a:t>well</a:t>
            </a:r>
          </a:p>
          <a:p>
            <a:pPr marL="295275" indent="-295275">
              <a:buFont typeface="Arial" panose="020B0604020202020204" pitchFamily="34" charset="0"/>
              <a:buChar char="•"/>
            </a:pPr>
            <a:r>
              <a:rPr lang="en-US" sz="3200" dirty="0" smtClean="0"/>
              <a:t>Partner with other agencies to leverage resources </a:t>
            </a:r>
          </a:p>
          <a:p>
            <a:pPr marL="295275" indent="-295275">
              <a:buFont typeface="Arial" panose="020B0604020202020204" pitchFamily="34" charset="0"/>
              <a:buChar char="•"/>
            </a:pPr>
            <a:r>
              <a:rPr lang="en-US" sz="3200" dirty="0"/>
              <a:t>C</a:t>
            </a:r>
            <a:r>
              <a:rPr lang="en-US" sz="3200" dirty="0" smtClean="0"/>
              <a:t>learly identify and address major take-home messages</a:t>
            </a:r>
            <a:endParaRPr lang="en-US" sz="3200" dirty="0"/>
          </a:p>
          <a:p>
            <a:pPr marL="295275" indent="-295275">
              <a:buFont typeface="Arial" panose="020B0604020202020204" pitchFamily="34" charset="0"/>
              <a:buChar char="•"/>
            </a:pPr>
            <a:r>
              <a:rPr lang="en-US" sz="3200" dirty="0"/>
              <a:t>Have </a:t>
            </a:r>
            <a:r>
              <a:rPr lang="en-US" sz="3200" dirty="0" smtClean="0"/>
              <a:t>a strong team with members </a:t>
            </a:r>
            <a:r>
              <a:rPr lang="en-US" sz="3200" dirty="0"/>
              <a:t>who can works well </a:t>
            </a:r>
            <a:r>
              <a:rPr lang="en-US" sz="3200" dirty="0" smtClean="0"/>
              <a:t>together--have </a:t>
            </a:r>
            <a:r>
              <a:rPr lang="en-US" sz="3200" dirty="0"/>
              <a:t>tons of </a:t>
            </a:r>
            <a:r>
              <a:rPr lang="en-US" sz="3200" dirty="0" smtClean="0"/>
              <a:t>fun!</a:t>
            </a:r>
            <a:endParaRPr lang="en-US" sz="3200" b="1" dirty="0"/>
          </a:p>
        </p:txBody>
      </p:sp>
      <p:pic>
        <p:nvPicPr>
          <p:cNvPr id="2" name="Picture 1"/>
          <p:cNvPicPr>
            <a:picLocks noChangeAspect="1"/>
          </p:cNvPicPr>
          <p:nvPr/>
        </p:nvPicPr>
        <p:blipFill>
          <a:blip r:embed="rId10"/>
          <a:stretch>
            <a:fillRect/>
          </a:stretch>
        </p:blipFill>
        <p:spPr>
          <a:xfrm>
            <a:off x="30483104" y="1443600"/>
            <a:ext cx="7924801" cy="2696640"/>
          </a:xfrm>
          <a:prstGeom prst="rect">
            <a:avLst/>
          </a:prstGeom>
        </p:spPr>
      </p:pic>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438855" y="37052393"/>
            <a:ext cx="5608331" cy="1735840"/>
          </a:xfrm>
          <a:prstGeom prst="rect">
            <a:avLst/>
          </a:prstGeom>
          <a:ln>
            <a:noFill/>
          </a:ln>
        </p:spPr>
      </p:pic>
      <p:sp>
        <p:nvSpPr>
          <p:cNvPr id="12" name="TextBox 11"/>
          <p:cNvSpPr txBox="1"/>
          <p:nvPr/>
        </p:nvSpPr>
        <p:spPr>
          <a:xfrm rot="20702498">
            <a:off x="15265682" y="11174736"/>
            <a:ext cx="3045091" cy="833818"/>
          </a:xfrm>
          <a:prstGeom prst="rect">
            <a:avLst/>
          </a:prstGeom>
          <a:solidFill>
            <a:srgbClr val="00B050"/>
          </a:solidFill>
          <a:ln>
            <a:solidFill>
              <a:schemeClr val="tx1">
                <a:lumMod val="95000"/>
                <a:lumOff val="5000"/>
              </a:schemeClr>
            </a:solidFill>
          </a:ln>
        </p:spPr>
        <p:txBody>
          <a:bodyPr wrap="square" rtlCol="0">
            <a:spAutoFit/>
          </a:bodyPr>
          <a:lstStyle/>
          <a:p>
            <a:pPr algn="ctr"/>
            <a:r>
              <a:rPr lang="en-US" sz="2400" b="1" dirty="0" smtClean="0"/>
              <a:t>“I shall not graze below 3”!”</a:t>
            </a:r>
            <a:endParaRPr lang="en-US" sz="2400" b="1" dirty="0"/>
          </a:p>
        </p:txBody>
      </p:sp>
      <p:sp>
        <p:nvSpPr>
          <p:cNvPr id="13" name="TextBox 12"/>
          <p:cNvSpPr txBox="1"/>
          <p:nvPr/>
        </p:nvSpPr>
        <p:spPr>
          <a:xfrm rot="490472">
            <a:off x="8262739" y="34182874"/>
            <a:ext cx="5701618" cy="830997"/>
          </a:xfrm>
          <a:prstGeom prst="rect">
            <a:avLst/>
          </a:prstGeom>
          <a:solidFill>
            <a:srgbClr val="00B050"/>
          </a:solidFill>
          <a:ln>
            <a:solidFill>
              <a:schemeClr val="tx2">
                <a:lumMod val="95000"/>
                <a:lumOff val="5000"/>
              </a:schemeClr>
            </a:solidFill>
          </a:ln>
        </p:spPr>
        <p:txBody>
          <a:bodyPr wrap="square" rtlCol="0">
            <a:spAutoFit/>
          </a:bodyPr>
          <a:lstStyle/>
          <a:p>
            <a:pPr algn="ctr"/>
            <a:r>
              <a:rPr lang="en-US" sz="2400" b="1" dirty="0" smtClean="0"/>
              <a:t>“I'll </a:t>
            </a:r>
            <a:r>
              <a:rPr lang="en-US" sz="2400" b="1" dirty="0"/>
              <a:t>be able to more easily talk with producers and help find </a:t>
            </a:r>
            <a:r>
              <a:rPr lang="en-US" sz="2400" b="1" dirty="0" smtClean="0"/>
              <a:t>solutions.”</a:t>
            </a:r>
            <a:endParaRPr lang="en-US" sz="2400" b="1" dirty="0"/>
          </a:p>
        </p:txBody>
      </p:sp>
      <p:sp>
        <p:nvSpPr>
          <p:cNvPr id="17" name="TextBox 16"/>
          <p:cNvSpPr txBox="1"/>
          <p:nvPr/>
        </p:nvSpPr>
        <p:spPr>
          <a:xfrm rot="684235">
            <a:off x="25014943" y="9473078"/>
            <a:ext cx="3002771" cy="1569660"/>
          </a:xfrm>
          <a:prstGeom prst="rect">
            <a:avLst/>
          </a:prstGeom>
          <a:solidFill>
            <a:srgbClr val="00B050"/>
          </a:solidFill>
          <a:ln>
            <a:solidFill>
              <a:schemeClr val="tx2">
                <a:lumMod val="95000"/>
                <a:lumOff val="5000"/>
              </a:schemeClr>
            </a:solidFill>
          </a:ln>
        </p:spPr>
        <p:txBody>
          <a:bodyPr wrap="square" rtlCol="0">
            <a:spAutoFit/>
          </a:bodyPr>
          <a:lstStyle/>
          <a:p>
            <a:pPr algn="ctr"/>
            <a:r>
              <a:rPr lang="en-US" sz="2400" b="1" dirty="0" smtClean="0"/>
              <a:t>“Better </a:t>
            </a:r>
            <a:r>
              <a:rPr lang="en-US" sz="2400" b="1" dirty="0"/>
              <a:t>pasture management </a:t>
            </a:r>
            <a:r>
              <a:rPr lang="en-US" sz="2400" b="1" dirty="0" smtClean="0"/>
              <a:t>= </a:t>
            </a:r>
            <a:r>
              <a:rPr lang="en-US" sz="2400" b="1" dirty="0"/>
              <a:t>healthier land, people and </a:t>
            </a:r>
            <a:r>
              <a:rPr lang="en-US" sz="2400" b="1" dirty="0" smtClean="0"/>
              <a:t>animals.”</a:t>
            </a:r>
            <a:endParaRPr lang="en-US" sz="2400" b="1" dirty="0"/>
          </a:p>
        </p:txBody>
      </p:sp>
      <p:sp>
        <p:nvSpPr>
          <p:cNvPr id="24" name="TextBox 23"/>
          <p:cNvSpPr txBox="1"/>
          <p:nvPr/>
        </p:nvSpPr>
        <p:spPr>
          <a:xfrm>
            <a:off x="22334844" y="35095827"/>
            <a:ext cx="5496588" cy="1204561"/>
          </a:xfrm>
          <a:prstGeom prst="rect">
            <a:avLst/>
          </a:prstGeom>
          <a:solidFill>
            <a:srgbClr val="00B050"/>
          </a:solidFill>
          <a:ln>
            <a:solidFill>
              <a:schemeClr val="tx2">
                <a:lumMod val="95000"/>
                <a:lumOff val="5000"/>
              </a:schemeClr>
            </a:solidFill>
          </a:ln>
        </p:spPr>
        <p:txBody>
          <a:bodyPr wrap="square" rtlCol="0">
            <a:spAutoFit/>
          </a:bodyPr>
          <a:lstStyle/>
          <a:p>
            <a:pPr algn="ctr"/>
            <a:r>
              <a:rPr lang="en-US" sz="2400" b="1" dirty="0" smtClean="0"/>
              <a:t>“Better </a:t>
            </a:r>
            <a:r>
              <a:rPr lang="en-US" sz="2400" b="1" dirty="0"/>
              <a:t>equipped to help other livestock owners improve pasture management and farm </a:t>
            </a:r>
            <a:r>
              <a:rPr lang="en-US" sz="2400" b="1" dirty="0" smtClean="0"/>
              <a:t>profitability.”</a:t>
            </a:r>
            <a:endParaRPr lang="en-US" sz="2400" b="1" dirty="0"/>
          </a:p>
        </p:txBody>
      </p:sp>
      <p:sp>
        <p:nvSpPr>
          <p:cNvPr id="25" name="TextBox 24"/>
          <p:cNvSpPr txBox="1"/>
          <p:nvPr/>
        </p:nvSpPr>
        <p:spPr>
          <a:xfrm>
            <a:off x="25246215" y="21458109"/>
            <a:ext cx="2774681" cy="1569660"/>
          </a:xfrm>
          <a:prstGeom prst="rect">
            <a:avLst/>
          </a:prstGeom>
          <a:solidFill>
            <a:srgbClr val="00B050"/>
          </a:solidFill>
          <a:ln>
            <a:solidFill>
              <a:schemeClr val="tx1"/>
            </a:solidFill>
          </a:ln>
        </p:spPr>
        <p:txBody>
          <a:bodyPr wrap="square" rtlCol="0">
            <a:spAutoFit/>
          </a:bodyPr>
          <a:lstStyle/>
          <a:p>
            <a:pPr algn="ctr"/>
            <a:r>
              <a:rPr lang="en-US" sz="2400" b="1" dirty="0" smtClean="0"/>
              <a:t>“Better </a:t>
            </a:r>
            <a:r>
              <a:rPr lang="en-US" sz="2400" b="1" dirty="0"/>
              <a:t>able to convince landowner to manage </a:t>
            </a:r>
            <a:r>
              <a:rPr lang="en-US" sz="2400" b="1" dirty="0" smtClean="0"/>
              <a:t>pasture.”</a:t>
            </a:r>
            <a:endParaRPr lang="en-US" dirty="0"/>
          </a:p>
        </p:txBody>
      </p:sp>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251876" y="25792683"/>
            <a:ext cx="2524511" cy="2313417"/>
          </a:xfrm>
          <a:prstGeom prst="rect">
            <a:avLst/>
          </a:prstGeom>
        </p:spPr>
      </p:pic>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935231" y="37166834"/>
            <a:ext cx="6205504" cy="1773001"/>
          </a:xfrm>
          <a:prstGeom prst="rect">
            <a:avLst/>
          </a:prstGeom>
          <a:ln>
            <a:noFill/>
          </a:ln>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33338" y="34073510"/>
            <a:ext cx="6401902" cy="4533973"/>
          </a:xfrm>
          <a:prstGeom prst="rect">
            <a:avLst/>
          </a:prstGeom>
        </p:spPr>
      </p:pic>
      <p:sp>
        <p:nvSpPr>
          <p:cNvPr id="27" name="TextBox 26"/>
          <p:cNvSpPr txBox="1"/>
          <p:nvPr/>
        </p:nvSpPr>
        <p:spPr>
          <a:xfrm>
            <a:off x="7675368" y="35930171"/>
            <a:ext cx="6875442" cy="2062103"/>
          </a:xfrm>
          <a:prstGeom prst="rect">
            <a:avLst/>
          </a:prstGeom>
          <a:noFill/>
          <a:ln w="12700">
            <a:solidFill>
              <a:schemeClr val="tx1"/>
            </a:solidFill>
          </a:ln>
        </p:spPr>
        <p:txBody>
          <a:bodyPr wrap="square" rtlCol="0">
            <a:spAutoFit/>
          </a:bodyPr>
          <a:lstStyle/>
          <a:p>
            <a:r>
              <a:rPr lang="en-US" sz="3200" dirty="0"/>
              <a:t>New cool-season grass growth cycle based on </a:t>
            </a:r>
            <a:r>
              <a:rPr lang="en-US" sz="3200" dirty="0" smtClean="0"/>
              <a:t>above-ground </a:t>
            </a:r>
            <a:r>
              <a:rPr lang="en-US" sz="3200" dirty="0"/>
              <a:t>and root growth</a:t>
            </a:r>
            <a:r>
              <a:rPr lang="en-US" sz="3200" dirty="0" smtClean="0"/>
              <a:t>. Source: The Western Oregon and Washington Pasture Calendar, p. 5.</a:t>
            </a:r>
            <a:endParaRPr lang="en-US" dirty="0"/>
          </a:p>
        </p:txBody>
      </p:sp>
      <p:cxnSp>
        <p:nvCxnSpPr>
          <p:cNvPr id="29" name="Straight Arrow Connector 28"/>
          <p:cNvCxnSpPr/>
          <p:nvPr/>
        </p:nvCxnSpPr>
        <p:spPr bwMode="auto">
          <a:xfrm flipH="1">
            <a:off x="7148466" y="35909369"/>
            <a:ext cx="7402803" cy="0"/>
          </a:xfrm>
          <a:prstGeom prst="straightConnector1">
            <a:avLst/>
          </a:prstGeom>
          <a:solidFill>
            <a:schemeClr val="accent1"/>
          </a:solidFill>
          <a:ln w="63500" cap="flat" cmpd="sng" algn="ctr">
            <a:solidFill>
              <a:schemeClr val="tx1"/>
            </a:solidFill>
            <a:prstDash val="solid"/>
            <a:round/>
            <a:headEnd type="none" w="med" len="med"/>
            <a:tailEnd type="triangle"/>
          </a:ln>
          <a:effectLst/>
        </p:spPr>
      </p:cxnSp>
      <p:sp>
        <p:nvSpPr>
          <p:cNvPr id="28" name="TextBox 27"/>
          <p:cNvSpPr txBox="1"/>
          <p:nvPr/>
        </p:nvSpPr>
        <p:spPr>
          <a:xfrm>
            <a:off x="15412563" y="13923500"/>
            <a:ext cx="3074507" cy="738664"/>
          </a:xfrm>
          <a:prstGeom prst="rect">
            <a:avLst/>
          </a:prstGeom>
          <a:noFill/>
        </p:spPr>
        <p:txBody>
          <a:bodyPr wrap="square" rtlCol="0">
            <a:spAutoFit/>
          </a:bodyPr>
          <a:lstStyle/>
          <a:p>
            <a:r>
              <a:rPr lang="en-US" sz="1400" dirty="0"/>
              <a:t>From </a:t>
            </a:r>
            <a:r>
              <a:rPr lang="en-US" sz="1400" i="1" dirty="0"/>
              <a:t>The Western Oregon and Washington Pasture Guide </a:t>
            </a:r>
            <a:r>
              <a:rPr lang="en-US" sz="1400" dirty="0"/>
              <a:t>(</a:t>
            </a:r>
            <a:r>
              <a:rPr lang="en-US" sz="1400" dirty="0" err="1"/>
              <a:t>PNW</a:t>
            </a:r>
            <a:r>
              <a:rPr lang="en-US" sz="1400" dirty="0"/>
              <a:t> 699), </a:t>
            </a:r>
            <a:endParaRPr lang="en-US" sz="1400" dirty="0" smtClean="0"/>
          </a:p>
          <a:p>
            <a:r>
              <a:rPr lang="en-US" sz="1400" dirty="0" smtClean="0"/>
              <a:t>© </a:t>
            </a:r>
            <a:r>
              <a:rPr lang="en-US" sz="1400" dirty="0"/>
              <a:t>Oregon State University</a:t>
            </a:r>
            <a:r>
              <a:rPr lang="en-US" sz="1400" dirty="0" smtClean="0"/>
              <a:t>.</a:t>
            </a:r>
            <a:endParaRPr lang="en-US" dirty="0"/>
          </a:p>
        </p:txBody>
      </p:sp>
      <p:sp>
        <p:nvSpPr>
          <p:cNvPr id="2048" name="TextBox 2047"/>
          <p:cNvSpPr txBox="1"/>
          <p:nvPr/>
        </p:nvSpPr>
        <p:spPr>
          <a:xfrm>
            <a:off x="1190295" y="38649734"/>
            <a:ext cx="6244945" cy="276999"/>
          </a:xfrm>
          <a:prstGeom prst="rect">
            <a:avLst/>
          </a:prstGeom>
          <a:noFill/>
        </p:spPr>
        <p:txBody>
          <a:bodyPr wrap="square" rtlCol="0">
            <a:spAutoFit/>
          </a:bodyPr>
          <a:lstStyle/>
          <a:p>
            <a:r>
              <a:rPr lang="en-US" sz="1200" dirty="0"/>
              <a:t>From </a:t>
            </a:r>
            <a:r>
              <a:rPr lang="en-US" sz="1200" i="1" dirty="0"/>
              <a:t>The Western Oregon and Washington Pasture Guide </a:t>
            </a:r>
            <a:r>
              <a:rPr lang="en-US" sz="1200" dirty="0"/>
              <a:t>(</a:t>
            </a:r>
            <a:r>
              <a:rPr lang="en-US" sz="1200" dirty="0" err="1"/>
              <a:t>PNW</a:t>
            </a:r>
            <a:r>
              <a:rPr lang="en-US" sz="1200" dirty="0"/>
              <a:t> 699), © Oregon State University</a:t>
            </a:r>
            <a:r>
              <a:rPr lang="en-US" sz="1200" dirty="0" smtClean="0"/>
              <a:t>.</a:t>
            </a: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quot;/&gt;&lt;property id=&quot;20307&quot; value=&quot;258&quot;/&gt;&lt;/object&gt;&lt;/object&gt;&lt;object type=&quot;8&quot; unique_id=&quot;10006&quot;&gt;&lt;/object&gt;&lt;/object&gt;&lt;/database&gt;"/>
  <p:tag name="SECTOMILLISECCONVERTED" val="1"/>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873125" rtl="0" eaLnBrk="1" fontAlgn="base" latinLnBrk="0" hangingPunct="1">
          <a:lnSpc>
            <a:spcPct val="100000"/>
          </a:lnSpc>
          <a:spcBef>
            <a:spcPct val="0"/>
          </a:spcBef>
          <a:spcAft>
            <a:spcPct val="0"/>
          </a:spcAft>
          <a:buClrTx/>
          <a:buSzTx/>
          <a:buFontTx/>
          <a:buNone/>
          <a:tabLst/>
          <a:defRPr kumimoji="0" lang="en-US" sz="23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873125" rtl="0" eaLnBrk="1" fontAlgn="base" latinLnBrk="0" hangingPunct="1">
          <a:lnSpc>
            <a:spcPct val="100000"/>
          </a:lnSpc>
          <a:spcBef>
            <a:spcPct val="0"/>
          </a:spcBef>
          <a:spcAft>
            <a:spcPct val="0"/>
          </a:spcAft>
          <a:buClrTx/>
          <a:buSzTx/>
          <a:buFontTx/>
          <a:buNone/>
          <a:tabLst/>
          <a:defRPr kumimoji="0" lang="en-US" sz="23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5202</TotalTime>
  <Words>1299</Words>
  <Application>Microsoft Office PowerPoint</Application>
  <PresentationFormat>Custom</PresentationFormat>
  <Paragraphs>311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Default Design</vt:lpstr>
      <vt:lpstr>PowerPoint Presentation</vt:lpstr>
    </vt:vector>
  </TitlesOfParts>
  <Company>OSU Extension Service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Hood River County</dc:creator>
  <cp:lastModifiedBy>Kerr, Susan R</cp:lastModifiedBy>
  <cp:revision>343</cp:revision>
  <dcterms:created xsi:type="dcterms:W3CDTF">2001-07-11T19:24:19Z</dcterms:created>
  <dcterms:modified xsi:type="dcterms:W3CDTF">2018-03-23T21:06:39Z</dcterms:modified>
</cp:coreProperties>
</file>