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32918400" cy="438912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embeddedFont>
    <p:embeddedFont>
      <p:font typeface="Gill Sans MT" panose="020B0502020104020203" pitchFamily="34" charset="0"/>
      <p:regular r:id="rId13"/>
      <p:bold r:id="rId14"/>
      <p:italic r:id="rId15"/>
      <p:boldItalic r:id="rId16"/>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2" pos="10104" userDrawn="1">
          <p15:clr>
            <a:srgbClr val="A4A3A4"/>
          </p15:clr>
        </p15:guide>
        <p15:guide id="6" pos="19920" userDrawn="1">
          <p15:clr>
            <a:srgbClr val="A4A3A4"/>
          </p15:clr>
        </p15:guide>
        <p15:guide id="7" pos="10632" userDrawn="1">
          <p15:clr>
            <a:srgbClr val="A4A3A4"/>
          </p15:clr>
        </p15:guide>
        <p15:guide id="8" pos="816" userDrawn="1">
          <p15:clr>
            <a:srgbClr val="A4A3A4"/>
          </p15:clr>
        </p15:guide>
        <p15:guide id="9" orient="horz" pos="1382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A1C"/>
    <a:srgbClr val="AB161B"/>
    <a:srgbClr val="D55B5E"/>
    <a:srgbClr val="811518"/>
    <a:srgbClr val="5F2728"/>
    <a:srgbClr val="D7ABAC"/>
    <a:srgbClr val="CD9192"/>
    <a:srgbClr val="F3D5D6"/>
    <a:srgbClr val="EFC7C8"/>
    <a:srgbClr val="FB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77" autoAdjust="0"/>
    <p:restoredTop sz="99710" autoAdjust="0"/>
  </p:normalViewPr>
  <p:slideViewPr>
    <p:cSldViewPr snapToGrid="0">
      <p:cViewPr>
        <p:scale>
          <a:sx n="80" d="100"/>
          <a:sy n="80" d="100"/>
        </p:scale>
        <p:origin x="-924" y="-19084"/>
      </p:cViewPr>
      <p:guideLst>
        <p:guide pos="10104"/>
        <p:guide pos="19920"/>
        <p:guide pos="10632"/>
        <p:guide pos="816"/>
        <p:guide orient="horz"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525153856"/>
        <c:axId val="525154248"/>
      </c:lineChart>
      <c:catAx>
        <c:axId val="525153856"/>
        <c:scaling>
          <c:orientation val="minMax"/>
        </c:scaling>
        <c:delete val="0"/>
        <c:axPos val="b"/>
        <c:numFmt formatCode="General" sourceLinked="0"/>
        <c:majorTickMark val="out"/>
        <c:minorTickMark val="none"/>
        <c:tickLblPos val="nextTo"/>
        <c:crossAx val="525154248"/>
        <c:crosses val="autoZero"/>
        <c:auto val="1"/>
        <c:lblAlgn val="ctr"/>
        <c:lblOffset val="100"/>
        <c:noMultiLvlLbl val="0"/>
      </c:catAx>
      <c:valAx>
        <c:axId val="525154248"/>
        <c:scaling>
          <c:orientation val="minMax"/>
        </c:scaling>
        <c:delete val="0"/>
        <c:axPos val="l"/>
        <c:majorGridlines/>
        <c:numFmt formatCode="General" sourceLinked="1"/>
        <c:majorTickMark val="out"/>
        <c:minorTickMark val="none"/>
        <c:tickLblPos val="nextTo"/>
        <c:crossAx val="5251538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1/18/2017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1/18/2017</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1757363"/>
            <a:ext cx="7405688" cy="37450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1757363"/>
            <a:ext cx="22067837" cy="37450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10240963"/>
            <a:ext cx="14736762"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0240963"/>
            <a:ext cx="14736763"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SARE_Southern_CMYK.eps"/>
          <p:cNvPicPr>
            <a:picLocks noChangeAspect="1"/>
          </p:cNvPicPr>
          <p:nvPr userDrawn="1"/>
        </p:nvPicPr>
        <p:blipFill>
          <a:blip r:embed="rId3"/>
          <a:stretch>
            <a:fillRect/>
          </a:stretch>
        </p:blipFill>
        <p:spPr>
          <a:xfrm>
            <a:off x="28765807" y="39942442"/>
            <a:ext cx="3590618" cy="3327789"/>
          </a:xfrm>
          <a:prstGeom prst="rect">
            <a:avLst/>
          </a:prstGeom>
        </p:spPr>
      </p:pic>
      <p:sp>
        <p:nvSpPr>
          <p:cNvPr id="16" name="Rectangle 15"/>
          <p:cNvSpPr/>
          <p:nvPr userDrawn="1"/>
        </p:nvSpPr>
        <p:spPr>
          <a:xfrm>
            <a:off x="0" y="6858000"/>
            <a:ext cx="32918400" cy="32990588"/>
          </a:xfrm>
          <a:prstGeom prst="rect">
            <a:avLst/>
          </a:prstGeom>
          <a:gradFill>
            <a:gsLst>
              <a:gs pos="0">
                <a:srgbClr val="AB161B">
                  <a:alpha val="40000"/>
                </a:srgbClr>
              </a:gs>
              <a:gs pos="50000">
                <a:srgbClr val="EFC7C8"/>
              </a:gs>
              <a:gs pos="100000">
                <a:srgbClr val="F3D5D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6858000"/>
            <a:ext cx="31089600" cy="324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2918400" cy="6858000"/>
          </a:xfrm>
          <a:prstGeom prst="rect">
            <a:avLst/>
          </a:prstGeom>
          <a:gradFill flip="none" rotWithShape="1">
            <a:gsLst>
              <a:gs pos="0">
                <a:srgbClr val="AB161B">
                  <a:alpha val="4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40233600"/>
            <a:ext cx="5265209" cy="3200400"/>
          </a:xfrm>
          <a:prstGeom prst="rect">
            <a:avLst/>
          </a:prstGeom>
        </p:spPr>
      </p:pic>
      <p:cxnSp>
        <p:nvCxnSpPr>
          <p:cNvPr id="18" name="Straight Connector 17"/>
          <p:cNvCxnSpPr/>
          <p:nvPr userDrawn="1"/>
        </p:nvCxnSpPr>
        <p:spPr>
          <a:xfrm flipV="1">
            <a:off x="914400" y="39319200"/>
            <a:ext cx="31089600" cy="38631"/>
          </a:xfrm>
          <a:prstGeom prst="line">
            <a:avLst/>
          </a:prstGeom>
          <a:ln w="12700">
            <a:solidFill>
              <a:srgbClr val="AB161B"/>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3657600"/>
            <a:ext cx="25146000" cy="1828800"/>
          </a:xfrm>
          <a:prstGeom prst="rect">
            <a:avLst/>
          </a:prstGeom>
          <a:solidFill>
            <a:srgbClr val="AB161B"/>
          </a:solidFill>
          <a:ln>
            <a:solidFill>
              <a:srgbClr val="811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a:t>
            </a:r>
            <a:r>
              <a:rPr kumimoji="0" lang="en-US" sz="54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SARE </a:t>
            </a:r>
            <a:r>
              <a:rPr kumimoji="0" lang="en-US" sz="55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5387BE"/>
              </a:solidFill>
              <a:effectLst/>
              <a:uLnTx/>
              <a:uFillTx/>
              <a:latin typeface="Gill Sans MT" pitchFamily="34" charset="0"/>
              <a:ea typeface="+mn-ea"/>
              <a:cs typeface="+mn-cs"/>
            </a:endParaRPr>
          </a:p>
        </p:txBody>
      </p:sp>
      <p:sp>
        <p:nvSpPr>
          <p:cNvPr id="13" name="TextBox 12"/>
          <p:cNvSpPr txBox="1"/>
          <p:nvPr userDrawn="1"/>
        </p:nvSpPr>
        <p:spPr>
          <a:xfrm>
            <a:off x="29051250" y="42924621"/>
            <a:ext cx="2952750" cy="604629"/>
          </a:xfrm>
          <a:prstGeom prst="rect">
            <a:avLst/>
          </a:prstGeom>
          <a:noFill/>
        </p:spPr>
        <p:txBody>
          <a:bodyPr wrap="square" rtlCol="0">
            <a:noAutofit/>
          </a:bodyPr>
          <a:lstStyle/>
          <a:p>
            <a:pPr algn="ctr"/>
            <a:r>
              <a:rPr lang="en-US" sz="3000" smtClean="0">
                <a:latin typeface="Gill Sans MT" pitchFamily="34" charset="0"/>
              </a:rPr>
              <a:t>southernsare.org</a:t>
            </a:r>
            <a:endParaRPr lang="en-US" sz="3000">
              <a:latin typeface="Gill Sans MT" pitchFamily="34" charset="0"/>
            </a:endParaRPr>
          </a:p>
        </p:txBody>
      </p:sp>
      <p:pic>
        <p:nvPicPr>
          <p:cNvPr id="14" name="Picture 13" descr="SARE_Southern_CMYK.eps"/>
          <p:cNvPicPr>
            <a:picLocks noChangeAspect="1"/>
          </p:cNvPicPr>
          <p:nvPr userDrawn="1"/>
        </p:nvPicPr>
        <p:blipFill>
          <a:blip r:embed="rId3"/>
          <a:stretch>
            <a:fillRect/>
          </a:stretch>
        </p:blipFill>
        <p:spPr>
          <a:xfrm>
            <a:off x="387955" y="352877"/>
            <a:ext cx="6165882" cy="5714547"/>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1757363"/>
            <a:ext cx="29625925" cy="7315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6238" y="10240963"/>
            <a:ext cx="29625925" cy="28967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6238" y="40681275"/>
            <a:ext cx="7680325" cy="23368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1/18/2017</a:t>
            </a:fld>
            <a:endParaRPr lang="en-US"/>
          </a:p>
        </p:txBody>
      </p:sp>
      <p:sp>
        <p:nvSpPr>
          <p:cNvPr id="5" name="Footer Placeholder 4"/>
          <p:cNvSpPr>
            <a:spLocks noGrp="1"/>
          </p:cNvSpPr>
          <p:nvPr>
            <p:ph type="ftr" sz="quarter" idx="3"/>
          </p:nvPr>
        </p:nvSpPr>
        <p:spPr>
          <a:xfrm>
            <a:off x="11247438" y="40681275"/>
            <a:ext cx="10423525" cy="2336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40681275"/>
            <a:ext cx="7680325" cy="23368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680576" y="41850045"/>
            <a:ext cx="7941874" cy="1569660"/>
          </a:xfrm>
          <a:prstGeom prst="rect">
            <a:avLst/>
          </a:prstGeom>
          <a:noFill/>
        </p:spPr>
        <p:txBody>
          <a:bodyPr wrap="square" rtlCol="0">
            <a:spAutoFit/>
          </a:bodyPr>
          <a:lstStyle/>
          <a:p>
            <a:pPr>
              <a:defRPr/>
            </a:pPr>
            <a:r>
              <a:rPr lang="en-US" sz="1600" b="0" i="0" u="none" strike="noStrike" kern="1200" dirty="0" smtClean="0">
                <a:effectLst/>
                <a:latin typeface="Gill Sans MT" pitchFamily="34" charset="0"/>
                <a:ea typeface="+mn-ea"/>
                <a:cs typeface="+mn-cs"/>
              </a:rPr>
              <a:t>This </a:t>
            </a:r>
            <a:r>
              <a:rPr lang="en-US" sz="1600" b="0" i="0" u="none" strike="noStrike" kern="1200" dirty="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Southern Sustainable Agriculture </a:t>
            </a:r>
            <a:r>
              <a:rPr lang="en-US" sz="1600" dirty="0" smtClean="0">
                <a:latin typeface="Gill Sans MT" pitchFamily="34" charset="0"/>
              </a:rPr>
              <a:t>Research and </a:t>
            </a:r>
            <a:r>
              <a:rPr lang="en-US" sz="1600" b="0" i="0" u="none" strike="noStrike" kern="1200" baseline="0" dirty="0" smtClean="0">
                <a:effectLst/>
                <a:latin typeface="Gill Sans MT" pitchFamily="34" charset="0"/>
                <a:ea typeface="+mn-ea"/>
                <a:cs typeface="+mn-cs"/>
              </a:rPr>
              <a:t>Education 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FSXX-XXX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19394904" y="6400800"/>
            <a:ext cx="17830800" cy="1851142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914400"/>
            <a:ext cx="25146000" cy="2286000"/>
          </a:xfrm>
          <a:prstGeom prst="rect">
            <a:avLst/>
          </a:prstGeom>
          <a:noFill/>
        </p:spPr>
        <p:txBody>
          <a:bodyPr wrap="square" rtlCol="0" anchor="ctr" anchorCtr="0">
            <a:normAutofit fontScale="92500"/>
          </a:bodyPr>
          <a:lstStyle/>
          <a:p>
            <a:pPr algn="ctr"/>
            <a:r>
              <a:rPr lang="en-US" sz="13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4630400" y="42233671"/>
            <a:ext cx="14173200" cy="1107996"/>
          </a:xfrm>
          <a:prstGeom prst="rect">
            <a:avLst/>
          </a:prstGeom>
          <a:noFill/>
        </p:spPr>
        <p:txBody>
          <a:bodyPr wrap="square" rtlCol="0">
            <a:spAutoFit/>
          </a:bodyPr>
          <a:lstStyle/>
          <a:p>
            <a:pPr algn="ctr"/>
            <a:r>
              <a:rPr lang="en-US" sz="6600">
                <a:solidFill>
                  <a:srgbClr val="FF0000"/>
                </a:solidFill>
                <a:latin typeface="Gill Sans MT" pitchFamily="34" charset="0"/>
              </a:rPr>
              <a:t>Place additional </a:t>
            </a:r>
            <a:r>
              <a:rPr lang="en-US" sz="6600" smtClean="0">
                <a:solidFill>
                  <a:srgbClr val="FF0000"/>
                </a:solidFill>
                <a:latin typeface="Gill Sans MT" pitchFamily="34" charset="0"/>
              </a:rPr>
              <a:t>sponsor </a:t>
            </a:r>
            <a:r>
              <a:rPr lang="en-US" sz="6600">
                <a:solidFill>
                  <a:srgbClr val="FF0000"/>
                </a:solidFill>
                <a:latin typeface="Gill Sans MT" pitchFamily="34" charset="0"/>
              </a:rPr>
              <a:t>logos here</a:t>
            </a:r>
          </a:p>
        </p:txBody>
      </p:sp>
      <p:sp>
        <p:nvSpPr>
          <p:cNvPr id="2" name="TextBox 1"/>
          <p:cNvSpPr txBox="1"/>
          <p:nvPr/>
        </p:nvSpPr>
        <p:spPr>
          <a:xfrm>
            <a:off x="-16194504" y="42062400"/>
            <a:ext cx="14630400" cy="1288943"/>
          </a:xfrm>
          <a:prstGeom prst="rect">
            <a:avLst/>
          </a:prstGeom>
          <a:noFill/>
        </p:spPr>
        <p:txBody>
          <a:bodyPr wrap="square" rtlCol="0">
            <a:spAutoFit/>
          </a:bodyPr>
          <a:lstStyle/>
          <a:p>
            <a:pPr algn="r"/>
            <a:r>
              <a:rPr lang="en-US" sz="6000">
                <a:solidFill>
                  <a:srgbClr val="C00000"/>
                </a:solidFill>
              </a:rPr>
              <a:t>Zoom here and </a:t>
            </a:r>
            <a:r>
              <a:rPr lang="en-US" sz="6000" smtClean="0">
                <a:solidFill>
                  <a:srgbClr val="C00000"/>
                </a:solidFill>
              </a:rPr>
              <a:t>enter Award numbers-</a:t>
            </a:r>
            <a:r>
              <a:rPr lang="en-US" smtClean="0">
                <a:solidFill>
                  <a:srgbClr val="C00000"/>
                </a:solidFill>
                <a:sym typeface="Wingdings" panose="05000000000000000000" pitchFamily="2" charset="2"/>
              </a:rPr>
              <a:t></a:t>
            </a:r>
            <a:endParaRPr lang="en-US">
              <a:solidFill>
                <a:srgbClr val="C00000"/>
              </a:solidFill>
            </a:endParaRPr>
          </a:p>
        </p:txBody>
      </p:sp>
      <p:sp>
        <p:nvSpPr>
          <p:cNvPr id="10" name="Rectangle 9"/>
          <p:cNvSpPr/>
          <p:nvPr/>
        </p:nvSpPr>
        <p:spPr>
          <a:xfrm>
            <a:off x="13716000" y="4152213"/>
            <a:ext cx="4206240" cy="938719"/>
          </a:xfrm>
          <a:prstGeom prst="rect">
            <a:avLst/>
          </a:prstGeom>
        </p:spPr>
        <p:txBody>
          <a:bodyPr wrap="square">
            <a:spAutoFit/>
          </a:bodyPr>
          <a:lstStyle/>
          <a:p>
            <a:r>
              <a:rPr lang="en-US" sz="5500" b="1" dirty="0"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FSXX-XXX</a:t>
            </a:r>
            <a:endParaRPr lang="en-US" sz="5500" dirty="0">
              <a:latin typeface="Gill Sans MT" pitchFamily="34" charset="0"/>
            </a:endParaRPr>
          </a:p>
        </p:txBody>
      </p:sp>
      <p:sp>
        <p:nvSpPr>
          <p:cNvPr id="11" name="Rectangle 10"/>
          <p:cNvSpPr/>
          <p:nvPr/>
        </p:nvSpPr>
        <p:spPr>
          <a:xfrm>
            <a:off x="18364200" y="4165089"/>
            <a:ext cx="13235742" cy="938719"/>
          </a:xfrm>
          <a:prstGeom prst="rect">
            <a:avLst/>
          </a:prstGeom>
        </p:spPr>
        <p:txBody>
          <a:bodyPr wrap="square">
            <a:spAutoFit/>
          </a:bodyPr>
          <a:lstStyle/>
          <a:p>
            <a:r>
              <a:rPr lang="en-US" sz="5500" b="1"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PRINCIPAL</a:t>
            </a:r>
            <a:r>
              <a:rPr lang="en-US" sz="5500" b="1"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 INVESTIGATOR’S NAME</a:t>
            </a:r>
            <a:endParaRPr lang="en-US" sz="5500">
              <a:latin typeface="Gill Sans MT" pitchFamily="34" charset="0"/>
            </a:endParaRPr>
          </a:p>
        </p:txBody>
      </p:sp>
      <p:sp>
        <p:nvSpPr>
          <p:cNvPr id="12" name="TextBox 11"/>
          <p:cNvSpPr txBox="1"/>
          <p:nvPr/>
        </p:nvSpPr>
        <p:spPr>
          <a:xfrm>
            <a:off x="-20116800" y="4513385"/>
            <a:ext cx="18798881" cy="1288943"/>
          </a:xfrm>
          <a:prstGeom prst="rect">
            <a:avLst/>
          </a:prstGeom>
          <a:noFill/>
        </p:spPr>
        <p:txBody>
          <a:bodyPr wrap="square" rtlCol="0">
            <a:spAutoFit/>
          </a:bodyPr>
          <a:lstStyle/>
          <a:p>
            <a:pPr algn="r"/>
            <a:r>
              <a:rPr lang="en-US" sz="6000" b="1" smtClean="0">
                <a:solidFill>
                  <a:srgbClr val="C00000"/>
                </a:solidFill>
              </a:rPr>
              <a:t>Enter SARE Project Number and Project Leader’s Name </a:t>
            </a:r>
            <a:r>
              <a:rPr lang="en-US" b="1" smtClean="0">
                <a:solidFill>
                  <a:srgbClr val="C00000"/>
                </a:solidFill>
                <a:sym typeface="Wingdings" panose="05000000000000000000" pitchFamily="2" charset="2"/>
              </a:rPr>
              <a:t></a:t>
            </a:r>
            <a:endParaRPr lang="en-US" b="1">
              <a:solidFill>
                <a:srgbClr val="C00000"/>
              </a:solidFill>
            </a:endParaRPr>
          </a:p>
        </p:txBody>
      </p:sp>
      <p:pic>
        <p:nvPicPr>
          <p:cNvPr id="21" name="Picture 20" descr="on-site sign 2.JPG"/>
          <p:cNvPicPr>
            <a:picLocks noChangeAspect="1"/>
          </p:cNvPicPr>
          <p:nvPr/>
        </p:nvPicPr>
        <p:blipFill>
          <a:blip r:embed="rId3"/>
          <a:stretch>
            <a:fillRect/>
          </a:stretch>
        </p:blipFill>
        <p:spPr>
          <a:xfrm>
            <a:off x="16916400" y="10515600"/>
            <a:ext cx="14152728" cy="10605110"/>
          </a:xfrm>
          <a:prstGeom prst="rect">
            <a:avLst/>
          </a:prstGeom>
        </p:spPr>
      </p:pic>
      <p:sp>
        <p:nvSpPr>
          <p:cNvPr id="22" name="TextBox 21"/>
          <p:cNvSpPr txBox="1"/>
          <p:nvPr/>
        </p:nvSpPr>
        <p:spPr>
          <a:xfrm>
            <a:off x="914400" y="7772400"/>
            <a:ext cx="31089600" cy="1938992"/>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371600" y="29260800"/>
          <a:ext cx="14197263" cy="8157410"/>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6992600" y="32918400"/>
            <a:ext cx="9525000" cy="5346700"/>
          </a:xfrm>
          <a:prstGeom prst="rect">
            <a:avLst/>
          </a:prstGeom>
        </p:spPr>
      </p:pic>
      <p:sp>
        <p:nvSpPr>
          <p:cNvPr id="32" name="TextBox 31"/>
          <p:cNvSpPr txBox="1"/>
          <p:nvPr/>
        </p:nvSpPr>
        <p:spPr>
          <a:xfrm>
            <a:off x="-17353527" y="6663182"/>
            <a:ext cx="16114296" cy="3477875"/>
          </a:xfrm>
          <a:prstGeom prst="rect">
            <a:avLst/>
          </a:prstGeom>
          <a:noFill/>
        </p:spPr>
        <p:txBody>
          <a:bodyPr wrap="square" rtlCol="0">
            <a:spAutoFit/>
          </a:bodyPr>
          <a:lstStyle/>
          <a:p>
            <a:r>
              <a:rPr lang="en-US" sz="6000" b="1" dirty="0" smtClean="0">
                <a:solidFill>
                  <a:srgbClr val="C00000"/>
                </a:solidFill>
              </a:rPr>
              <a:t>SAMPLE CONTENT BOXES</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As seen in the template.</a:t>
            </a:r>
          </a:p>
          <a:p>
            <a:pPr marL="571500" indent="-571500">
              <a:buFont typeface="Arial" panose="020B0604020202020204" pitchFamily="34" charset="0"/>
              <a:buChar char="•"/>
            </a:pPr>
            <a:r>
              <a:rPr lang="en-US" sz="4000" b="1" dirty="0" smtClean="0">
                <a:solidFill>
                  <a:srgbClr val="C00000"/>
                </a:solidFill>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rPr>
              <a:t>They can be resized: click inside the box, then click and drag one of the squares that appear on the corners of the box.</a:t>
            </a:r>
            <a:endParaRPr lang="en-US" sz="4000" b="1"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45557042"/>
              </p:ext>
            </p:extLst>
          </p:nvPr>
        </p:nvGraphicFramePr>
        <p:xfrm>
          <a:off x="-18381810" y="30633390"/>
          <a:ext cx="15087600" cy="9198636"/>
        </p:xfrm>
        <a:graphic>
          <a:graphicData uri="http://schemas.openxmlformats.org/drawingml/2006/table">
            <a:tbl>
              <a:tblPr firstRow="1" bandRow="1">
                <a:tableStyleId>{5C22544A-7EE6-4342-B048-85BDC9FD1C3A}</a:tableStyleId>
              </a:tblPr>
              <a:tblGrid>
                <a:gridCol w="1885950"/>
                <a:gridCol w="1885950"/>
                <a:gridCol w="1885950"/>
                <a:gridCol w="1885950"/>
                <a:gridCol w="1885950"/>
                <a:gridCol w="1885950"/>
                <a:gridCol w="1885950"/>
                <a:gridCol w="1885950"/>
              </a:tblGrid>
              <a:tr h="1052762">
                <a:tc gridSpan="8">
                  <a:txBody>
                    <a:bodyPr/>
                    <a:lstStyle/>
                    <a:p>
                      <a:r>
                        <a:rPr lang="en-US" dirty="0" smtClean="0"/>
                        <a:t>Name of table</a:t>
                      </a:r>
                      <a:endParaRPr lang="en-US" dirty="0">
                        <a:solidFill>
                          <a:schemeClr val="accent5"/>
                        </a:solidFill>
                        <a:latin typeface="Gill Sans MT" panose="020B0502020104020203" pitchFamily="34" charset="0"/>
                      </a:endParaRPr>
                    </a:p>
                  </a:txBody>
                  <a:tcPr>
                    <a:solidFill>
                      <a:srgbClr val="AB161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5245">
                <a:tc>
                  <a:txBody>
                    <a:bodyPr/>
                    <a:lstStyle/>
                    <a:p>
                      <a:pPr algn="ctr"/>
                      <a:r>
                        <a:rPr lang="en-US" sz="3200" dirty="0" smtClean="0">
                          <a:solidFill>
                            <a:schemeClr val="bg1"/>
                          </a:solidFill>
                          <a:latin typeface="Gill Sans MT" panose="020B0502020104020203" pitchFamily="34" charset="0"/>
                        </a:rPr>
                        <a:t>Colum</a:t>
                      </a:r>
                      <a:r>
                        <a:rPr lang="en-US" sz="3200" baseline="0" dirty="0" smtClean="0">
                          <a:solidFill>
                            <a:schemeClr val="bg1"/>
                          </a:solidFill>
                          <a:latin typeface="Gill Sans MT" panose="020B0502020104020203" pitchFamily="34" charset="0"/>
                        </a:rPr>
                        <a:t> Name</a:t>
                      </a:r>
                      <a:endParaRPr lang="en-US" sz="3200" dirty="0">
                        <a:solidFill>
                          <a:schemeClr val="bg1"/>
                        </a:solidFill>
                        <a:latin typeface="Gill Sans MT" panose="020B0502020104020203" pitchFamily="34" charset="0"/>
                      </a:endParaRPr>
                    </a:p>
                  </a:txBody>
                  <a:tcPr anchor="ctr">
                    <a:solidFill>
                      <a:srgbClr val="701A1C"/>
                    </a:solidFill>
                  </a:tcPr>
                </a:tc>
                <a:tc>
                  <a:txBody>
                    <a:bodyPr/>
                    <a:lstStyle/>
                    <a:p>
                      <a:pPr algn="ct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a:solidFill>
                          <a:schemeClr val="bg1"/>
                        </a:solidFill>
                        <a:latin typeface="Gill Sans MT" panose="020B0502020104020203" pitchFamily="34" charset="0"/>
                      </a:endParaRPr>
                    </a:p>
                  </a:txBody>
                  <a:tcPr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701A1C"/>
                    </a:solidFill>
                  </a:tcPr>
                </a:tc>
              </a:tr>
              <a:tr h="1328644">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Gill Sans MT" panose="020B0502020104020203" pitchFamily="34" charset="0"/>
                        </a:rPr>
                        <a:t>Plot 1</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34”</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treatment</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24 </a:t>
                      </a:r>
                      <a:r>
                        <a:rPr lang="en-US" sz="2800" dirty="0" err="1" smtClean="0">
                          <a:solidFill>
                            <a:schemeClr val="tx1"/>
                          </a:solidFill>
                          <a:latin typeface="Gill Sans MT" panose="020B0502020104020203" pitchFamily="34" charset="0"/>
                        </a:rPr>
                        <a:t>lbs</a:t>
                      </a:r>
                      <a:r>
                        <a:rPr lang="en-US" sz="2800" dirty="0" smtClean="0">
                          <a:solidFill>
                            <a:schemeClr val="tx1"/>
                          </a:solidFill>
                          <a:latin typeface="Gill Sans MT" panose="020B0502020104020203" pitchFamily="34" charset="0"/>
                        </a:rPr>
                        <a:t>/ac</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yes</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0.68</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Mid to late</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Minimal</a:t>
                      </a:r>
                      <a:r>
                        <a:rPr lang="en-US" sz="2800" baseline="0" dirty="0" smtClean="0">
                          <a:solidFill>
                            <a:schemeClr val="tx1"/>
                          </a:solidFill>
                          <a:latin typeface="Gill Sans MT" panose="020B0502020104020203" pitchFamily="34" charset="0"/>
                        </a:rPr>
                        <a:t> damage</a:t>
                      </a: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bl>
          </a:graphicData>
        </a:graphic>
      </p:graphicFrame>
      <p:sp>
        <p:nvSpPr>
          <p:cNvPr id="20" name="Rounded Rectangle 19"/>
          <p:cNvSpPr/>
          <p:nvPr/>
        </p:nvSpPr>
        <p:spPr>
          <a:xfrm>
            <a:off x="-17353527" y="12721853"/>
            <a:ext cx="14693900" cy="1509362"/>
          </a:xfrm>
          <a:prstGeom prst="roundRect">
            <a:avLst/>
          </a:prstGeom>
          <a:solidFill>
            <a:srgbClr val="AB161B"/>
          </a:solidFill>
          <a:ln w="57150">
            <a:solidFill>
              <a:srgbClr val="701A1C"/>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28" name="TextBox 27"/>
          <p:cNvSpPr txBox="1"/>
          <p:nvPr/>
        </p:nvSpPr>
        <p:spPr>
          <a:xfrm>
            <a:off x="1308101" y="12457255"/>
            <a:ext cx="14719299"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4" name="TextBox 33"/>
          <p:cNvSpPr txBox="1"/>
          <p:nvPr/>
        </p:nvSpPr>
        <p:spPr>
          <a:xfrm>
            <a:off x="1308101" y="20626404"/>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6" name="TextBox 35"/>
          <p:cNvSpPr txBox="1"/>
          <p:nvPr/>
        </p:nvSpPr>
        <p:spPr>
          <a:xfrm>
            <a:off x="16916400" y="24912221"/>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1" name="TextBox 30"/>
          <p:cNvSpPr txBox="1"/>
          <p:nvPr/>
        </p:nvSpPr>
        <p:spPr>
          <a:xfrm>
            <a:off x="16916400" y="214884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6974800" y="33312277"/>
            <a:ext cx="4660899" cy="2246769"/>
          </a:xfrm>
          <a:prstGeom prst="rect">
            <a:avLst/>
          </a:prstGeom>
          <a:noFill/>
        </p:spPr>
        <p:txBody>
          <a:bodyPr wrap="square" rtlCol="0">
            <a:spAutoFit/>
          </a:bodyPr>
          <a:lstStyle/>
          <a:p>
            <a:r>
              <a:rPr lang="en-US" sz="2800" dirty="0">
                <a:latin typeface="Gill Sans MT" pitchFamily="34" charset="0"/>
              </a:rPr>
              <a:t>This </a:t>
            </a:r>
            <a:r>
              <a:rPr lang="en-US" sz="2800" dirty="0" smtClean="0">
                <a:latin typeface="Gill Sans MT" pitchFamily="34" charset="0"/>
              </a:rPr>
              <a:t>box can be used for captions for photos, tables or figures. </a:t>
            </a:r>
            <a:r>
              <a:rPr lang="en-US" sz="2800" dirty="0">
                <a:latin typeface="Gill Sans MT" pitchFamily="34" charset="0"/>
              </a:rPr>
              <a:t>Select and copy box to use. </a:t>
            </a:r>
            <a:r>
              <a:rPr lang="en-US" sz="2800" dirty="0" smtClean="0">
                <a:latin typeface="Gill Sans MT" pitchFamily="34" charset="0"/>
              </a:rPr>
              <a:t>Resize it by clicking and dragging the corners.</a:t>
            </a:r>
            <a:endParaRPr lang="en-US" sz="2800" dirty="0">
              <a:latin typeface="Gill Sans MT" pitchFamily="34" charset="0"/>
            </a:endParaRPr>
          </a:p>
        </p:txBody>
      </p:sp>
      <p:sp>
        <p:nvSpPr>
          <p:cNvPr id="42" name="TextBox 41"/>
          <p:cNvSpPr txBox="1"/>
          <p:nvPr/>
        </p:nvSpPr>
        <p:spPr>
          <a:xfrm>
            <a:off x="1308101" y="37726808"/>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3" name="TextBox 42"/>
          <p:cNvSpPr txBox="1"/>
          <p:nvPr/>
        </p:nvSpPr>
        <p:spPr>
          <a:xfrm>
            <a:off x="-17531327" y="10593481"/>
            <a:ext cx="12766823" cy="1631216"/>
          </a:xfrm>
          <a:prstGeom prst="rect">
            <a:avLst/>
          </a:prstGeom>
          <a:noFill/>
        </p:spPr>
        <p:txBody>
          <a:bodyPr wrap="square" rtlCol="0">
            <a:spAutoFit/>
          </a:bodyPr>
          <a:lstStyle/>
          <a:p>
            <a:r>
              <a:rPr lang="en-US" sz="6000" b="1" dirty="0" smtClean="0">
                <a:solidFill>
                  <a:srgbClr val="C00000"/>
                </a:solidFill>
              </a:rPr>
              <a:t>SUB HEADER</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Gill Sans font in 60pt size.</a:t>
            </a:r>
          </a:p>
        </p:txBody>
      </p:sp>
      <p:sp>
        <p:nvSpPr>
          <p:cNvPr id="45" name="Rectangle 44"/>
          <p:cNvSpPr/>
          <p:nvPr/>
        </p:nvSpPr>
        <p:spPr>
          <a:xfrm>
            <a:off x="-17566104" y="17747096"/>
            <a:ext cx="14694578"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17566104" y="14630400"/>
            <a:ext cx="12766823" cy="2862322"/>
          </a:xfrm>
          <a:prstGeom prst="rect">
            <a:avLst/>
          </a:prstGeom>
          <a:noFill/>
        </p:spPr>
        <p:txBody>
          <a:bodyPr wrap="square" rtlCol="0">
            <a:spAutoFit/>
          </a:bodyPr>
          <a:lstStyle/>
          <a:p>
            <a:r>
              <a:rPr lang="en-US" sz="6000" b="1" dirty="0" smtClean="0">
                <a:solidFill>
                  <a:srgbClr val="C00000"/>
                </a:solidFill>
              </a:rPr>
              <a:t>TEXT BOX</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Georgia font in 28pt size.</a:t>
            </a:r>
          </a:p>
          <a:p>
            <a:pPr marL="571500" indent="-571500">
              <a:buFont typeface="Arial" panose="020B0604020202020204" pitchFamily="34" charset="0"/>
              <a:buChar char="•"/>
            </a:pPr>
            <a:r>
              <a:rPr lang="en-US" sz="4000" b="1" dirty="0" smtClean="0">
                <a:solidFill>
                  <a:srgbClr val="C00000"/>
                </a:solidFill>
              </a:rPr>
              <a:t>Note that 18pt-20pt is the </a:t>
            </a:r>
            <a:r>
              <a:rPr lang="en-US" sz="4000" b="1" u="sng" dirty="0" smtClean="0">
                <a:solidFill>
                  <a:srgbClr val="C00000"/>
                </a:solidFill>
              </a:rPr>
              <a:t>minimum</a:t>
            </a:r>
            <a:r>
              <a:rPr lang="en-US" sz="4000" b="1" dirty="0" smtClean="0">
                <a:solidFill>
                  <a:srgbClr val="C00000"/>
                </a:solidFill>
              </a:rPr>
              <a:t> size recommended for readability at a two-foot distance. </a:t>
            </a:r>
          </a:p>
        </p:txBody>
      </p:sp>
      <p:sp>
        <p:nvSpPr>
          <p:cNvPr id="47" name="TextBox 46"/>
          <p:cNvSpPr txBox="1"/>
          <p:nvPr/>
        </p:nvSpPr>
        <p:spPr>
          <a:xfrm>
            <a:off x="-17566104" y="233172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dirty="0" smtClean="0">
                <a:latin typeface="Gill Sans MT" pitchFamily="34" charset="0"/>
              </a:rPr>
              <a:t>.  This is in Gill Sans 28pt</a:t>
            </a:r>
            <a:endParaRPr lang="en-US" sz="2800" dirty="0">
              <a:latin typeface="Gill Sans MT" pitchFamily="34" charset="0"/>
            </a:endParaRPr>
          </a:p>
        </p:txBody>
      </p:sp>
      <p:sp>
        <p:nvSpPr>
          <p:cNvPr id="48" name="TextBox 47"/>
          <p:cNvSpPr txBox="1"/>
          <p:nvPr/>
        </p:nvSpPr>
        <p:spPr>
          <a:xfrm>
            <a:off x="-17566105" y="21488400"/>
            <a:ext cx="13258801" cy="1015663"/>
          </a:xfrm>
          <a:prstGeom prst="rect">
            <a:avLst/>
          </a:prstGeom>
          <a:noFill/>
        </p:spPr>
        <p:txBody>
          <a:bodyPr wrap="square" rtlCol="0">
            <a:spAutoFit/>
          </a:bodyPr>
          <a:lstStyle/>
          <a:p>
            <a:r>
              <a:rPr lang="en-US" sz="6000" b="1" dirty="0" smtClean="0">
                <a:solidFill>
                  <a:srgbClr val="C00000"/>
                </a:solidFill>
              </a:rPr>
              <a:t>TEXT BOXES FOR PHOTOS, FIGURES, etc.</a:t>
            </a:r>
            <a:endParaRPr lang="en-US" sz="6000" b="1" dirty="0">
              <a:solidFill>
                <a:srgbClr val="C00000"/>
              </a:solidFill>
            </a:endParaRPr>
          </a:p>
        </p:txBody>
      </p:sp>
      <p:sp>
        <p:nvSpPr>
          <p:cNvPr id="50" name="TextBox 49"/>
          <p:cNvSpPr txBox="1"/>
          <p:nvPr/>
        </p:nvSpPr>
        <p:spPr>
          <a:xfrm>
            <a:off x="-17531327" y="22591061"/>
            <a:ext cx="14693900" cy="769441"/>
          </a:xfrm>
          <a:prstGeom prst="rect">
            <a:avLst/>
          </a:prstGeom>
          <a:noFill/>
        </p:spPr>
        <p:txBody>
          <a:bodyPr wrap="square" rtlCol="0" anchor="ctr" anchorCtr="0">
            <a:spAutoFit/>
          </a:bodyPr>
          <a:lstStyle/>
          <a:p>
            <a:r>
              <a:rPr lang="en-US" sz="4400" dirty="0" smtClean="0">
                <a:solidFill>
                  <a:srgbClr val="811518"/>
                </a:solidFill>
                <a:latin typeface="Gill Sans MT" pitchFamily="34" charset="0"/>
              </a:rPr>
              <a:t>Sample title box for a photo, table, figure, etc. Gill Sans 44pt</a:t>
            </a:r>
            <a:endParaRPr lang="en-US" sz="4400" dirty="0">
              <a:solidFill>
                <a:srgbClr val="811518"/>
              </a:solidFill>
              <a:latin typeface="Gill Sans MT" pitchFamily="34" charset="0"/>
            </a:endParaRPr>
          </a:p>
        </p:txBody>
      </p:sp>
      <p:sp>
        <p:nvSpPr>
          <p:cNvPr id="53" name="TextBox 52"/>
          <p:cNvSpPr txBox="1"/>
          <p:nvPr/>
        </p:nvSpPr>
        <p:spPr>
          <a:xfrm>
            <a:off x="-18884222" y="25784114"/>
            <a:ext cx="16114296" cy="4708981"/>
          </a:xfrm>
          <a:prstGeom prst="rect">
            <a:avLst/>
          </a:prstGeom>
          <a:no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54" name="Rounded Rectangle 53"/>
          <p:cNvSpPr/>
          <p:nvPr/>
        </p:nvSpPr>
        <p:spPr>
          <a:xfrm>
            <a:off x="-19884199" y="25345504"/>
            <a:ext cx="17830800" cy="1501107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308101" y="18758396"/>
            <a:ext cx="14693900" cy="1509362"/>
          </a:xfrm>
          <a:prstGeom prst="roundRect">
            <a:avLst/>
          </a:prstGeom>
          <a:solidFill>
            <a:srgbClr val="AB161B"/>
          </a:solidFill>
          <a:ln w="57150">
            <a:solidFill>
              <a:srgbClr val="701A1C"/>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40" name="Rounded Rectangle 39"/>
          <p:cNvSpPr/>
          <p:nvPr/>
        </p:nvSpPr>
        <p:spPr>
          <a:xfrm>
            <a:off x="16992600" y="23039572"/>
            <a:ext cx="14693900" cy="1509362"/>
          </a:xfrm>
          <a:prstGeom prst="roundRect">
            <a:avLst/>
          </a:prstGeom>
          <a:solidFill>
            <a:srgbClr val="AB161B"/>
          </a:solidFill>
          <a:ln w="57150">
            <a:solidFill>
              <a:srgbClr val="701A1C"/>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51" name="Rounded Rectangle 50"/>
          <p:cNvSpPr/>
          <p:nvPr/>
        </p:nvSpPr>
        <p:spPr>
          <a:xfrm>
            <a:off x="1460501" y="10693685"/>
            <a:ext cx="14693900" cy="1509362"/>
          </a:xfrm>
          <a:prstGeom prst="roundRect">
            <a:avLst/>
          </a:prstGeom>
          <a:solidFill>
            <a:srgbClr val="AB161B"/>
          </a:solidFill>
          <a:ln w="57150">
            <a:solidFill>
              <a:srgbClr val="701A1C"/>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52" name="TextBox 51"/>
          <p:cNvSpPr txBox="1"/>
          <p:nvPr/>
        </p:nvSpPr>
        <p:spPr>
          <a:xfrm>
            <a:off x="1460501" y="28551426"/>
            <a:ext cx="14693900" cy="769441"/>
          </a:xfrm>
          <a:prstGeom prst="rect">
            <a:avLst/>
          </a:prstGeom>
          <a:noFill/>
        </p:spPr>
        <p:txBody>
          <a:bodyPr wrap="square" rtlCol="0" anchor="ctr" anchorCtr="0">
            <a:spAutoFit/>
          </a:bodyPr>
          <a:lstStyle/>
          <a:p>
            <a:r>
              <a:rPr lang="en-US" sz="4400" dirty="0" smtClean="0">
                <a:solidFill>
                  <a:srgbClr val="811518"/>
                </a:solidFill>
                <a:latin typeface="Gill Sans MT" pitchFamily="34" charset="0"/>
              </a:rPr>
              <a:t>Sample title box for a photo, table, figure, etc. Gill Sans 44pt</a:t>
            </a:r>
            <a:endParaRPr lang="en-US" sz="4400" dirty="0">
              <a:solidFill>
                <a:srgbClr val="811518"/>
              </a:solidFill>
              <a:latin typeface="Gill Sans MT"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6909</TotalTime>
  <Words>523</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160</cp:revision>
  <dcterms:created xsi:type="dcterms:W3CDTF">2016-08-23T19:00:54Z</dcterms:created>
  <dcterms:modified xsi:type="dcterms:W3CDTF">2017-01-18T23:04:18Z</dcterms:modified>
</cp:coreProperties>
</file>