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Lst>
  <p:notesMasterIdLst>
    <p:notesMasterId r:id="rId4"/>
  </p:notesMasterIdLst>
  <p:handoutMasterIdLst>
    <p:handoutMasterId r:id="rId5"/>
  </p:handoutMasterIdLst>
  <p:sldIdLst>
    <p:sldId id="256" r:id="rId3"/>
  </p:sldIdLst>
  <p:sldSz cx="43891200" cy="32918400"/>
  <p:notesSz cx="7315200" cy="9601200"/>
  <p:embeddedFontLst>
    <p:embeddedFont>
      <p:font typeface="Calibri" panose="020F0502020204030204" pitchFamily="34" charset="0"/>
      <p:regular r:id="rId6"/>
      <p:bold r:id="rId7"/>
      <p:italic r:id="rId8"/>
      <p:boldItalic r:id="rId9"/>
    </p:embeddedFont>
    <p:embeddedFont>
      <p:font typeface="Georgia" panose="02040502050405020303" pitchFamily="18" charset="0"/>
      <p:regular r:id="rId10"/>
      <p:bold r:id="rId11"/>
      <p:italic r:id="rId12"/>
    </p:embeddedFont>
    <p:embeddedFont>
      <p:font typeface="Gill Sans MT" panose="020B0502020104020203" pitchFamily="34" charset="0"/>
      <p:regular r:id="rId13"/>
      <p:bold r:id="rId14"/>
      <p:italic r:id="rId15"/>
      <p:boldItalic r:id="rId16"/>
    </p:embeddedFont>
  </p:embeddedFontLst>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15:guide id="12" pos="18240">
          <p15:clr>
            <a:srgbClr val="A4A3A4"/>
          </p15:clr>
        </p15:guide>
        <p15:guide id="13" pos="9409">
          <p15:clr>
            <a:srgbClr val="A4A3A4"/>
          </p15:clr>
        </p15:guide>
        <p15:guide id="15" pos="17949">
          <p15:clr>
            <a:srgbClr val="A4A3A4"/>
          </p15:clr>
        </p15:guide>
        <p15:guide id="16" pos="9703">
          <p15:clr>
            <a:srgbClr val="A4A3A4"/>
          </p15:clr>
        </p15:guide>
        <p15:guide id="17" pos="1152">
          <p15:clr>
            <a:srgbClr val="A4A3A4"/>
          </p15:clr>
        </p15:guide>
        <p15:guide id="18" pos="26496">
          <p15:clr>
            <a:srgbClr val="A4A3A4"/>
          </p15:clr>
        </p15:guide>
        <p15:guide id="19" orient="horz" pos="2073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1A1C"/>
    <a:srgbClr val="AB161B"/>
    <a:srgbClr val="811618"/>
    <a:srgbClr val="D55B5E"/>
    <a:srgbClr val="F3D5D6"/>
    <a:srgbClr val="EFC7C8"/>
    <a:srgbClr val="000000"/>
    <a:srgbClr val="FFC20E"/>
    <a:srgbClr val="423A24"/>
    <a:srgbClr val="DEA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783" autoAdjust="0"/>
    <p:restoredTop sz="99710" autoAdjust="0"/>
  </p:normalViewPr>
  <p:slideViewPr>
    <p:cSldViewPr snapToGrid="0">
      <p:cViewPr>
        <p:scale>
          <a:sx n="40" d="100"/>
          <a:sy n="40" d="100"/>
        </p:scale>
        <p:origin x="-1280" y="-5492"/>
      </p:cViewPr>
      <p:guideLst>
        <p:guide pos="18240"/>
        <p:guide pos="9409"/>
        <p:guide pos="17949"/>
        <p:guide pos="9703"/>
        <p:guide pos="1152"/>
        <p:guide pos="26496"/>
        <p:guide orient="horz" pos="2073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3288" y="-102"/>
      </p:cViewPr>
      <p:guideLst>
        <p:guide orient="horz" pos="3024"/>
        <p:guide pos="2304"/>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694281500377272E-2"/>
          <c:y val="2.5376952880889939E-2"/>
          <c:w val="0.90764168660819033"/>
          <c:h val="0.89577252843394561"/>
        </c:manualLayout>
      </c:layout>
      <c:line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326502176"/>
        <c:axId val="326505704"/>
      </c:lineChart>
      <c:catAx>
        <c:axId val="326502176"/>
        <c:scaling>
          <c:orientation val="minMax"/>
        </c:scaling>
        <c:delete val="0"/>
        <c:axPos val="b"/>
        <c:numFmt formatCode="General" sourceLinked="0"/>
        <c:majorTickMark val="out"/>
        <c:minorTickMark val="none"/>
        <c:tickLblPos val="nextTo"/>
        <c:crossAx val="326505704"/>
        <c:crosses val="autoZero"/>
        <c:auto val="1"/>
        <c:lblAlgn val="ctr"/>
        <c:lblOffset val="100"/>
        <c:noMultiLvlLbl val="0"/>
      </c:catAx>
      <c:valAx>
        <c:axId val="326505704"/>
        <c:scaling>
          <c:orientation val="minMax"/>
        </c:scaling>
        <c:delete val="0"/>
        <c:axPos val="l"/>
        <c:majorGridlines/>
        <c:numFmt formatCode="General" sourceLinked="1"/>
        <c:majorTickMark val="out"/>
        <c:minorTickMark val="none"/>
        <c:tickLblPos val="nextTo"/>
        <c:crossAx val="3265021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57B2BAE-E3B7-4F95-ABA8-9F9B20C71355}" type="datetimeFigureOut">
              <a:rPr lang="en-US" smtClean="0"/>
              <a:pPr/>
              <a:t>1/18/2017</a:t>
            </a:fld>
            <a:endParaRPr lang="en-US"/>
          </a:p>
        </p:txBody>
      </p:sp>
      <p:sp>
        <p:nvSpPr>
          <p:cNvPr id="4" name="Footer Placeholder 3"/>
          <p:cNvSpPr>
            <a:spLocks noGrp="1"/>
          </p:cNvSpPr>
          <p:nvPr>
            <p:ph type="ftr" sz="quarter" idx="2"/>
          </p:nvPr>
        </p:nvSpPr>
        <p:spPr>
          <a:xfrm>
            <a:off x="0" y="9119476"/>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6"/>
            <a:ext cx="3169920" cy="481726"/>
          </a:xfrm>
          <a:prstGeom prst="rect">
            <a:avLst/>
          </a:prstGeom>
        </p:spPr>
        <p:txBody>
          <a:bodyPr vert="horz" lIns="96661" tIns="48331" rIns="96661" bIns="48331" rtlCol="0" anchor="b"/>
          <a:lstStyle>
            <a:lvl1pPr algn="r">
              <a:defRPr sz="1300"/>
            </a:lvl1pPr>
          </a:lstStyle>
          <a:p>
            <a:fld id="{156BF2EA-C791-402C-BA72-39851781DFA2}" type="slidenum">
              <a:rPr lang="en-US" smtClean="0"/>
              <a:pPr/>
              <a:t>‹#›</a:t>
            </a:fld>
            <a:endParaRPr lang="en-US"/>
          </a:p>
        </p:txBody>
      </p:sp>
    </p:spTree>
    <p:extLst>
      <p:ext uri="{BB962C8B-B14F-4D97-AF65-F5344CB8AC3E}">
        <p14:creationId xmlns:p14="http://schemas.microsoft.com/office/powerpoint/2010/main" val="392276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4B61EB5-CCFD-4ACE-988B-50FDDCEDE607}" type="datetimeFigureOut">
              <a:rPr lang="en-US" smtClean="0"/>
              <a:pPr/>
              <a:t>1/18/2017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40" y="4560889"/>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279C689-0710-4C72-A375-679C8DC8FBB2}" type="slidenum">
              <a:rPr lang="en-US" smtClean="0"/>
              <a:pPr/>
              <a:t>‹#›</a:t>
            </a:fld>
            <a:endParaRPr lang="en-US"/>
          </a:p>
        </p:txBody>
      </p:sp>
    </p:spTree>
    <p:extLst>
      <p:ext uri="{BB962C8B-B14F-4D97-AF65-F5344CB8AC3E}">
        <p14:creationId xmlns:p14="http://schemas.microsoft.com/office/powerpoint/2010/main" val="2566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9C689-0710-4C72-A375-679C8DC8FBB2}" type="slidenum">
              <a:rPr lang="en-US" smtClean="0"/>
              <a:pPr/>
              <a:t>1</a:t>
            </a:fld>
            <a:endParaRPr lang="en-US"/>
          </a:p>
        </p:txBody>
      </p:sp>
    </p:spTree>
    <p:extLst>
      <p:ext uri="{BB962C8B-B14F-4D97-AF65-F5344CB8AC3E}">
        <p14:creationId xmlns:p14="http://schemas.microsoft.com/office/powerpoint/2010/main" val="839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3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3358"/>
            <a:ext cx="26335567" cy="271938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136" y="2940846"/>
            <a:ext cx="26335567" cy="1975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136" y="25762747"/>
            <a:ext cx="26335567" cy="3863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9" y="1318022"/>
            <a:ext cx="9874251" cy="28088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988" y="1318022"/>
            <a:ext cx="29423783" cy="28088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2" y="10226280"/>
            <a:ext cx="37308367" cy="7055644"/>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2836" y="18653524"/>
            <a:ext cx="30725533" cy="84129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2647"/>
            <a:ext cx="37308367" cy="65389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4" y="13951744"/>
            <a:ext cx="37308367" cy="72009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984" y="7680722"/>
            <a:ext cx="19649016"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5" y="7680722"/>
            <a:ext cx="19649017"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A23B4-339B-4FD7-BADD-635ADD9051C7}"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6" y="7368778"/>
            <a:ext cx="19392900"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986" y="10439401"/>
            <a:ext cx="19392900"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9" y="7368778"/>
            <a:ext cx="19399251"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969" y="10439401"/>
            <a:ext cx="19399251"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A23B4-339B-4FD7-BADD-635ADD9051C7}"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A23B4-339B-4FD7-BADD-635ADD9051C7}" type="datetimeFigureOut">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A23B4-339B-4FD7-BADD-635ADD9051C7}" type="datetimeFigureOut">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7" y="1310879"/>
            <a:ext cx="14439900" cy="557807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59817" y="1310880"/>
            <a:ext cx="24536400" cy="28095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7" y="6888956"/>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ARE_Southern_CMYK.eps"/>
          <p:cNvPicPr>
            <a:picLocks noChangeAspect="1"/>
          </p:cNvPicPr>
          <p:nvPr userDrawn="1"/>
        </p:nvPicPr>
        <p:blipFill>
          <a:blip r:embed="rId3"/>
          <a:stretch>
            <a:fillRect/>
          </a:stretch>
        </p:blipFill>
        <p:spPr>
          <a:xfrm>
            <a:off x="39738607" y="28448942"/>
            <a:ext cx="3584448" cy="3310128"/>
          </a:xfrm>
          <a:prstGeom prst="rect">
            <a:avLst/>
          </a:prstGeom>
        </p:spPr>
      </p:pic>
      <p:sp>
        <p:nvSpPr>
          <p:cNvPr id="16" name="Rectangle 15"/>
          <p:cNvSpPr/>
          <p:nvPr userDrawn="1"/>
        </p:nvSpPr>
        <p:spPr>
          <a:xfrm>
            <a:off x="0" y="6949440"/>
            <a:ext cx="43891200" cy="21396959"/>
          </a:xfrm>
          <a:prstGeom prst="rect">
            <a:avLst/>
          </a:prstGeom>
          <a:gradFill>
            <a:gsLst>
              <a:gs pos="0">
                <a:srgbClr val="AB161B">
                  <a:alpha val="40000"/>
                </a:srgbClr>
              </a:gs>
              <a:gs pos="50000">
                <a:srgbClr val="EFC7C8"/>
              </a:gs>
              <a:gs pos="100000">
                <a:srgbClr val="F3D5D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14400" y="5143500"/>
            <a:ext cx="42062400" cy="2274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525" y="0"/>
            <a:ext cx="43891200" cy="6949440"/>
          </a:xfrm>
          <a:prstGeom prst="rect">
            <a:avLst/>
          </a:prstGeom>
          <a:gradFill flip="none" rotWithShape="1">
            <a:gsLst>
              <a:gs pos="0">
                <a:srgbClr val="AB161B">
                  <a:alpha val="40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28642056"/>
            <a:ext cx="4916424" cy="3361944"/>
          </a:xfrm>
          <a:prstGeom prst="rect">
            <a:avLst/>
          </a:prstGeom>
        </p:spPr>
      </p:pic>
      <p:cxnSp>
        <p:nvCxnSpPr>
          <p:cNvPr id="18" name="Straight Connector 17"/>
          <p:cNvCxnSpPr/>
          <p:nvPr userDrawn="1"/>
        </p:nvCxnSpPr>
        <p:spPr>
          <a:xfrm>
            <a:off x="914400" y="27889200"/>
            <a:ext cx="42062400" cy="1588"/>
          </a:xfrm>
          <a:prstGeom prst="line">
            <a:avLst/>
          </a:prstGeom>
          <a:ln w="12700">
            <a:solidFill>
              <a:srgbClr val="AB161B"/>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0" y="4114800"/>
            <a:ext cx="36118800" cy="1371600"/>
          </a:xfrm>
          <a:prstGeom prst="rect">
            <a:avLst/>
          </a:prstGeom>
          <a:solidFill>
            <a:srgbClr val="AB161B"/>
          </a:solidFill>
          <a:ln>
            <a:solidFill>
              <a:srgbClr val="811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9502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cap="flat">
                  <a:noFill/>
                  <a:round/>
                </a:ln>
                <a:solidFill>
                  <a:schemeClr val="bg1"/>
                </a:solidFill>
                <a:effectLst>
                  <a:outerShdw blurRad="50800" dist="50800" dir="5400000" algn="ctr" rotWithShape="0">
                    <a:schemeClr val="tx1"/>
                  </a:outerShdw>
                </a:effectLst>
                <a:uLnTx/>
                <a:uFillTx/>
                <a:latin typeface="Gill Sans MT" pitchFamily="34" charset="0"/>
                <a:ea typeface="+mn-ea"/>
                <a:cs typeface="+mn-cs"/>
              </a:rPr>
              <a:t>     </a:t>
            </a:r>
            <a:r>
              <a:rPr kumimoji="0" lang="en-US" sz="5400" b="1" i="0" u="none" strike="noStrike" kern="1200" cap="none" spc="0" normalizeH="0" baseline="0" noProof="0" smtClean="0">
                <a:ln w="0" cap="flat">
                  <a:noFill/>
                  <a:round/>
                </a:ln>
                <a:solidFill>
                  <a:schemeClr val="bg1"/>
                </a:solidFill>
                <a:effectLst>
                  <a:outerShdw blurRad="50800" dist="50800" dir="5400000" algn="ctr" rotWithShape="0">
                    <a:schemeClr val="tx1"/>
                  </a:outerShdw>
                </a:effectLst>
                <a:uLnTx/>
                <a:uFillTx/>
                <a:latin typeface="Gill Sans MT" pitchFamily="34" charset="0"/>
                <a:ea typeface="+mn-ea"/>
                <a:cs typeface="+mn-cs"/>
              </a:rPr>
              <a:t>SARE </a:t>
            </a:r>
            <a:r>
              <a:rPr kumimoji="0" lang="en-US" sz="5500" b="1" i="0" u="none" strike="noStrike" kern="1200" cap="none" spc="0" normalizeH="0" baseline="0" noProof="0" smtClean="0">
                <a:ln w="0" cap="flat">
                  <a:noFill/>
                  <a:round/>
                </a:ln>
                <a:solidFill>
                  <a:schemeClr val="bg1"/>
                </a:solidFill>
                <a:effectLst>
                  <a:outerShdw blurRad="50800" dist="50800" dir="5400000" algn="ctr" rotWithShape="0">
                    <a:schemeClr val="tx1"/>
                  </a:outerShdw>
                </a:effectLst>
                <a:uLnTx/>
                <a:uFillTx/>
                <a:latin typeface="Gill Sans MT" pitchFamily="34" charset="0"/>
                <a:ea typeface="+mn-ea"/>
                <a:cs typeface="+mn-cs"/>
              </a:rPr>
              <a:t>PROJECT</a:t>
            </a:r>
            <a:endParaRPr kumimoji="0" lang="en-US" sz="5400" b="1" i="0" u="none" strike="noStrike" kern="1200" cap="none" spc="0" normalizeH="0" baseline="0" noProof="0" dirty="0">
              <a:ln w="0" cap="flat">
                <a:noFill/>
                <a:round/>
              </a:ln>
              <a:solidFill>
                <a:schemeClr val="bg1"/>
              </a:solidFill>
              <a:effectLst>
                <a:outerShdw blurRad="50800" dist="50800" dir="5400000" algn="ctr" rotWithShape="0">
                  <a:schemeClr val="tx1"/>
                </a:outerShdw>
              </a:effectLst>
              <a:uLnTx/>
              <a:uFillTx/>
              <a:latin typeface="Gill Sans MT" pitchFamily="34" charset="0"/>
              <a:ea typeface="+mn-ea"/>
              <a:cs typeface="+mn-cs"/>
            </a:endParaRPr>
          </a:p>
        </p:txBody>
      </p:sp>
      <p:sp>
        <p:nvSpPr>
          <p:cNvPr id="13" name="TextBox 12"/>
          <p:cNvSpPr txBox="1"/>
          <p:nvPr userDrawn="1"/>
        </p:nvSpPr>
        <p:spPr>
          <a:xfrm>
            <a:off x="40074850" y="31550528"/>
            <a:ext cx="2901950" cy="453472"/>
          </a:xfrm>
          <a:prstGeom prst="rect">
            <a:avLst/>
          </a:prstGeom>
          <a:noFill/>
        </p:spPr>
        <p:txBody>
          <a:bodyPr wrap="square" rtlCol="0">
            <a:noAutofit/>
          </a:bodyPr>
          <a:lstStyle/>
          <a:p>
            <a:pPr marL="0" marR="0" indent="0" algn="ctr" defTabSz="3950208" rtl="0" eaLnBrk="1" fontAlgn="auto" latinLnBrk="0" hangingPunct="1">
              <a:lnSpc>
                <a:spcPct val="100000"/>
              </a:lnSpc>
              <a:spcBef>
                <a:spcPts val="0"/>
              </a:spcBef>
              <a:spcAft>
                <a:spcPts val="0"/>
              </a:spcAft>
              <a:buClrTx/>
              <a:buSzTx/>
              <a:buFontTx/>
              <a:buNone/>
              <a:tabLst/>
              <a:defRPr/>
            </a:pPr>
            <a:r>
              <a:rPr lang="en-US" sz="2800" smtClean="0">
                <a:latin typeface="Gill Sans MT" pitchFamily="34" charset="0"/>
              </a:rPr>
              <a:t>southernsare.org</a:t>
            </a:r>
          </a:p>
          <a:p>
            <a:pPr algn="ctr"/>
            <a:endParaRPr lang="en-US" sz="2500">
              <a:latin typeface="Gill Sans MT" pitchFamily="34" charset="0"/>
            </a:endParaRPr>
          </a:p>
        </p:txBody>
      </p:sp>
      <p:pic>
        <p:nvPicPr>
          <p:cNvPr id="14" name="Picture 13" descr="SARE_Southern_CMYK.eps"/>
          <p:cNvPicPr>
            <a:picLocks noChangeAspect="1"/>
          </p:cNvPicPr>
          <p:nvPr userDrawn="1"/>
        </p:nvPicPr>
        <p:blipFill>
          <a:blip r:embed="rId3"/>
          <a:stretch>
            <a:fillRect/>
          </a:stretch>
        </p:blipFill>
        <p:spPr>
          <a:xfrm>
            <a:off x="349855" y="333827"/>
            <a:ext cx="6289070" cy="5762173"/>
          </a:xfrm>
          <a:prstGeom prst="rect">
            <a:avLst/>
          </a:prstGeom>
        </p:spPr>
      </p:pic>
    </p:spTree>
    <p:extLst>
      <p:ext uri="{BB962C8B-B14F-4D97-AF65-F5344CB8AC3E}">
        <p14:creationId xmlns:p14="http://schemas.microsoft.com/office/powerpoint/2010/main" val="21653290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3291882"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0" indent="0" algn="l" defTabSz="3291882" rtl="0" eaLnBrk="1" latinLnBrk="0" hangingPunct="1">
        <a:lnSpc>
          <a:spcPct val="90000"/>
        </a:lnSpc>
        <a:spcBef>
          <a:spcPts val="3600"/>
        </a:spcBef>
        <a:buFont typeface="Arial" panose="020B0604020202020204" pitchFamily="34" charset="0"/>
        <a:buNone/>
        <a:defRPr sz="1600" kern="1200">
          <a:solidFill>
            <a:schemeClr val="tx1"/>
          </a:solidFill>
          <a:latin typeface="+mn-lt"/>
          <a:ea typeface="+mn-ea"/>
          <a:cs typeface="+mn-cs"/>
        </a:defRPr>
      </a:lvl1pPr>
      <a:lvl2pPr marL="2468910" indent="-822970" algn="l" defTabSz="3291882"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52" indent="-822970" algn="l" defTabSz="3291882"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9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73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67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61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55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49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82" rtl="0" eaLnBrk="1" latinLnBrk="0" hangingPunct="1">
        <a:defRPr sz="6480" kern="1200">
          <a:solidFill>
            <a:schemeClr val="tx1"/>
          </a:solidFill>
          <a:latin typeface="+mn-lt"/>
          <a:ea typeface="+mn-ea"/>
          <a:cs typeface="+mn-cs"/>
        </a:defRPr>
      </a:lvl1pPr>
      <a:lvl2pPr marL="1645940" algn="l" defTabSz="3291882" rtl="0" eaLnBrk="1" latinLnBrk="0" hangingPunct="1">
        <a:defRPr sz="6480" kern="1200">
          <a:solidFill>
            <a:schemeClr val="tx1"/>
          </a:solidFill>
          <a:latin typeface="+mn-lt"/>
          <a:ea typeface="+mn-ea"/>
          <a:cs typeface="+mn-cs"/>
        </a:defRPr>
      </a:lvl2pPr>
      <a:lvl3pPr marL="3291882" algn="l" defTabSz="3291882" rtl="0" eaLnBrk="1" latinLnBrk="0" hangingPunct="1">
        <a:defRPr sz="6480" kern="1200">
          <a:solidFill>
            <a:schemeClr val="tx1"/>
          </a:solidFill>
          <a:latin typeface="+mn-lt"/>
          <a:ea typeface="+mn-ea"/>
          <a:cs typeface="+mn-cs"/>
        </a:defRPr>
      </a:lvl3pPr>
      <a:lvl4pPr marL="4937822" algn="l" defTabSz="3291882" rtl="0" eaLnBrk="1" latinLnBrk="0" hangingPunct="1">
        <a:defRPr sz="6480" kern="1200">
          <a:solidFill>
            <a:schemeClr val="tx1"/>
          </a:solidFill>
          <a:latin typeface="+mn-lt"/>
          <a:ea typeface="+mn-ea"/>
          <a:cs typeface="+mn-cs"/>
        </a:defRPr>
      </a:lvl4pPr>
      <a:lvl5pPr marL="6583762" algn="l" defTabSz="3291882" rtl="0" eaLnBrk="1" latinLnBrk="0" hangingPunct="1">
        <a:defRPr sz="6480" kern="1200">
          <a:solidFill>
            <a:schemeClr val="tx1"/>
          </a:solidFill>
          <a:latin typeface="+mn-lt"/>
          <a:ea typeface="+mn-ea"/>
          <a:cs typeface="+mn-cs"/>
        </a:defRPr>
      </a:lvl5pPr>
      <a:lvl6pPr marL="8229702" algn="l" defTabSz="3291882" rtl="0" eaLnBrk="1" latinLnBrk="0" hangingPunct="1">
        <a:defRPr sz="6480" kern="1200">
          <a:solidFill>
            <a:schemeClr val="tx1"/>
          </a:solidFill>
          <a:latin typeface="+mn-lt"/>
          <a:ea typeface="+mn-ea"/>
          <a:cs typeface="+mn-cs"/>
        </a:defRPr>
      </a:lvl6pPr>
      <a:lvl7pPr marL="9875644" algn="l" defTabSz="3291882" rtl="0" eaLnBrk="1" latinLnBrk="0" hangingPunct="1">
        <a:defRPr sz="6480" kern="1200">
          <a:solidFill>
            <a:schemeClr val="tx1"/>
          </a:solidFill>
          <a:latin typeface="+mn-lt"/>
          <a:ea typeface="+mn-ea"/>
          <a:cs typeface="+mn-cs"/>
        </a:defRPr>
      </a:lvl7pPr>
      <a:lvl8pPr marL="11521584" algn="l" defTabSz="3291882" rtl="0" eaLnBrk="1" latinLnBrk="0" hangingPunct="1">
        <a:defRPr sz="6480" kern="1200">
          <a:solidFill>
            <a:schemeClr val="tx1"/>
          </a:solidFill>
          <a:latin typeface="+mn-lt"/>
          <a:ea typeface="+mn-ea"/>
          <a:cs typeface="+mn-cs"/>
        </a:defRPr>
      </a:lvl8pPr>
      <a:lvl9pPr marL="13167524" algn="l" defTabSz="3291882"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989" y="1318022"/>
            <a:ext cx="39501233" cy="548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989" y="7680722"/>
            <a:ext cx="39501233" cy="217253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989" y="30510956"/>
            <a:ext cx="10240433"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076A23B4-339B-4FD7-BADD-635ADD9051C7}" type="datetimeFigureOut">
              <a:rPr lang="en-US" smtClean="0"/>
              <a:pPr/>
              <a:t>1/18/2017</a:t>
            </a:fld>
            <a:endParaRPr lang="en-US"/>
          </a:p>
        </p:txBody>
      </p:sp>
      <p:sp>
        <p:nvSpPr>
          <p:cNvPr id="5" name="Footer Placeholder 4"/>
          <p:cNvSpPr>
            <a:spLocks noGrp="1"/>
          </p:cNvSpPr>
          <p:nvPr>
            <p:ph type="ftr" sz="quarter" idx="3"/>
          </p:nvPr>
        </p:nvSpPr>
        <p:spPr>
          <a:xfrm>
            <a:off x="14996589" y="30510956"/>
            <a:ext cx="13898033"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789" y="30510956"/>
            <a:ext cx="10240433"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5EECC31D-2E84-4DBE-B7DB-BADD4508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25855040" y="19123431"/>
            <a:ext cx="23774400" cy="12366219"/>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327235" y="30444790"/>
            <a:ext cx="8609553" cy="1569660"/>
          </a:xfrm>
          <a:prstGeom prst="rect">
            <a:avLst/>
          </a:prstGeom>
          <a:noFill/>
        </p:spPr>
        <p:txBody>
          <a:bodyPr wrap="square" rtlCol="0">
            <a:spAutoFit/>
          </a:bodyPr>
          <a:lstStyle/>
          <a:p>
            <a:pPr>
              <a:defRPr/>
            </a:pPr>
            <a:r>
              <a:rPr lang="en-US" sz="1600" b="0" i="0" u="none" strike="noStrike" kern="1200" dirty="0" smtClean="0">
                <a:effectLst/>
                <a:latin typeface="Gill Sans MT" pitchFamily="34" charset="0"/>
                <a:ea typeface="+mn-ea"/>
                <a:cs typeface="+mn-cs"/>
              </a:rPr>
              <a:t>This </a:t>
            </a:r>
            <a:r>
              <a:rPr lang="en-US" sz="1600" b="0" i="0" u="none" strike="noStrike" kern="1200" dirty="0" smtClean="0">
                <a:effectLst/>
                <a:latin typeface="Gill Sans MT" pitchFamily="34" charset="0"/>
                <a:ea typeface="+mn-ea"/>
                <a:cs typeface="+mn-cs"/>
              </a:rPr>
              <a:t>project is supported </a:t>
            </a:r>
            <a:r>
              <a:rPr lang="en-US" sz="1600" b="0" i="0" u="none" strike="noStrike" kern="1200" dirty="0" smtClean="0">
                <a:effectLst/>
                <a:latin typeface="Gill Sans MT" pitchFamily="34" charset="0"/>
                <a:ea typeface="+mn-ea"/>
                <a:cs typeface="+mn-cs"/>
              </a:rPr>
              <a:t>by the National Institute of Food and Agriculture, U.S. Department of Agriculture, under award number </a:t>
            </a:r>
            <a:r>
              <a:rPr lang="en-US" sz="1600" dirty="0" smtClean="0">
                <a:latin typeface="Gill Sans MT" pitchFamily="34" charset="0"/>
              </a:rPr>
              <a:t>XXXX-XXXXX-XXXXX </a:t>
            </a:r>
            <a:r>
              <a:rPr lang="en-US" sz="1600" b="0" i="0" u="none" strike="noStrike" kern="1200" baseline="0" dirty="0" smtClean="0">
                <a:effectLst/>
                <a:latin typeface="Gill Sans MT" pitchFamily="34" charset="0"/>
                <a:ea typeface="+mn-ea"/>
                <a:cs typeface="+mn-cs"/>
              </a:rPr>
              <a:t>through the Southern Sustainable Agriculture Research </a:t>
            </a:r>
            <a:r>
              <a:rPr lang="en-US" sz="1600" dirty="0" smtClean="0">
                <a:latin typeface="Gill Sans MT" pitchFamily="34" charset="0"/>
              </a:rPr>
              <a:t>and Education </a:t>
            </a:r>
            <a:r>
              <a:rPr lang="en-US" sz="1600" b="0" i="0" u="none" strike="noStrike" kern="1200" baseline="0" dirty="0" smtClean="0">
                <a:effectLst/>
                <a:latin typeface="Gill Sans MT" pitchFamily="34" charset="0"/>
                <a:ea typeface="+mn-ea"/>
                <a:cs typeface="+mn-cs"/>
              </a:rPr>
              <a:t>program under </a:t>
            </a:r>
            <a:r>
              <a:rPr lang="en-US" sz="1600" b="0" i="0" u="none" strike="noStrike" kern="1200" baseline="0" dirty="0" err="1" smtClean="0">
                <a:effectLst/>
                <a:latin typeface="Gill Sans MT" pitchFamily="34" charset="0"/>
                <a:ea typeface="+mn-ea"/>
                <a:cs typeface="+mn-cs"/>
              </a:rPr>
              <a:t>subaward</a:t>
            </a:r>
            <a:r>
              <a:rPr lang="en-US" sz="1600" b="0" i="0" u="none" strike="noStrike" kern="1200" baseline="0" dirty="0" smtClean="0">
                <a:effectLst/>
                <a:latin typeface="Gill Sans MT" pitchFamily="34" charset="0"/>
                <a:ea typeface="+mn-ea"/>
                <a:cs typeface="+mn-cs"/>
              </a:rPr>
              <a:t> number </a:t>
            </a:r>
            <a:r>
              <a:rPr lang="en-US" sz="1600" dirty="0" smtClean="0">
                <a:latin typeface="Gill Sans MT" pitchFamily="34" charset="0"/>
              </a:rPr>
              <a:t>FSXX-XXX</a:t>
            </a:r>
            <a:r>
              <a:rPr lang="en-US" sz="1600" b="0" i="0" u="none" strike="noStrike" kern="1200" baseline="0" dirty="0" smtClean="0">
                <a:effectLst/>
                <a:latin typeface="Gill Sans MT" pitchFamily="34" charset="0"/>
                <a:ea typeface="+mn-ea"/>
                <a:cs typeface="+mn-cs"/>
              </a:rPr>
              <a:t>.</a:t>
            </a:r>
            <a:r>
              <a:rPr lang="en-US" sz="1600" b="0" i="0" u="none" strike="noStrike" kern="1200" dirty="0" smtClean="0">
                <a:effectLst/>
                <a:latin typeface="Gill Sans MT" pitchFamily="34" charset="0"/>
                <a:ea typeface="+mn-ea"/>
                <a:cs typeface="+mn-cs"/>
              </a:rPr>
              <a:t>  Any opinions, findings, </a:t>
            </a:r>
            <a:r>
              <a:rPr lang="en-US" sz="1600" b="0" i="0" u="none" strike="noStrike" kern="1200" baseline="0" dirty="0" smtClean="0">
                <a:effectLst/>
                <a:latin typeface="Gill Sans MT" pitchFamily="34" charset="0"/>
                <a:ea typeface="+mn-ea"/>
                <a:cs typeface="+mn-cs"/>
              </a:rPr>
              <a:t>conclusions</a:t>
            </a:r>
            <a:r>
              <a:rPr lang="en-US" sz="1600" b="0" i="0" u="none" strike="noStrike" kern="1200" dirty="0" smtClean="0">
                <a:effectLst/>
                <a:latin typeface="Gill Sans MT" pitchFamily="34" charset="0"/>
                <a:ea typeface="+mn-ea"/>
                <a:cs typeface="+mn-cs"/>
              </a:rPr>
              <a:t>, or recommendations expressed in this publication are those of the author(s) and do not necessarily reflect the view of the U.S. Department of Agriculture or SARE. USDA is an equal opportunity employer and service provider.</a:t>
            </a:r>
            <a:endParaRPr lang="en-US" sz="1600" dirty="0">
              <a:latin typeface="Gill Sans MT" pitchFamily="34" charset="0"/>
            </a:endParaRPr>
          </a:p>
        </p:txBody>
      </p:sp>
      <p:sp>
        <p:nvSpPr>
          <p:cNvPr id="49" name="Rounded Rectangle 48"/>
          <p:cNvSpPr/>
          <p:nvPr/>
        </p:nvSpPr>
        <p:spPr>
          <a:xfrm>
            <a:off x="-25859872" y="4800600"/>
            <a:ext cx="23774400" cy="13883566"/>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685800"/>
            <a:ext cx="35814000" cy="3429000"/>
          </a:xfrm>
          <a:prstGeom prst="rect">
            <a:avLst/>
          </a:prstGeom>
          <a:noFill/>
        </p:spPr>
        <p:txBody>
          <a:bodyPr wrap="square" rtlCol="0" anchor="ctr" anchorCtr="0">
            <a:normAutofit/>
          </a:bodyPr>
          <a:lstStyle/>
          <a:p>
            <a:pPr algn="ctr"/>
            <a:r>
              <a:rPr lang="en-US" sz="14000" b="1" dirty="0" smtClean="0">
                <a:latin typeface="Gill Sans MT" pitchFamily="34" charset="0"/>
                <a:cs typeface="Arial" panose="020B0604020202020204" pitchFamily="34" charset="0"/>
              </a:rPr>
              <a:t>NAME OF EVENT (shrinks to fit)</a:t>
            </a:r>
          </a:p>
        </p:txBody>
      </p:sp>
      <p:sp>
        <p:nvSpPr>
          <p:cNvPr id="15" name="TextBox 14"/>
          <p:cNvSpPr txBox="1"/>
          <p:nvPr/>
        </p:nvSpPr>
        <p:spPr>
          <a:xfrm>
            <a:off x="18628660" y="30896004"/>
            <a:ext cx="20116800" cy="1107996"/>
          </a:xfrm>
          <a:prstGeom prst="rect">
            <a:avLst/>
          </a:prstGeom>
          <a:noFill/>
        </p:spPr>
        <p:txBody>
          <a:bodyPr wrap="square" rtlCol="0">
            <a:spAutoFit/>
          </a:bodyPr>
          <a:lstStyle/>
          <a:p>
            <a:pPr algn="ctr"/>
            <a:r>
              <a:rPr lang="en-US" sz="6600">
                <a:solidFill>
                  <a:srgbClr val="FF0000"/>
                </a:solidFill>
                <a:latin typeface="Gill Sans MT" pitchFamily="34" charset="0"/>
              </a:rPr>
              <a:t>Place additional </a:t>
            </a:r>
            <a:r>
              <a:rPr lang="en-US" sz="6600" smtClean="0">
                <a:solidFill>
                  <a:srgbClr val="FF0000"/>
                </a:solidFill>
                <a:latin typeface="Gill Sans MT" pitchFamily="34" charset="0"/>
              </a:rPr>
              <a:t>sponsor </a:t>
            </a:r>
            <a:r>
              <a:rPr lang="en-US" sz="6600">
                <a:solidFill>
                  <a:srgbClr val="FF0000"/>
                </a:solidFill>
                <a:latin typeface="Gill Sans MT" pitchFamily="34" charset="0"/>
              </a:rPr>
              <a:t>logos here</a:t>
            </a:r>
          </a:p>
        </p:txBody>
      </p:sp>
      <p:sp>
        <p:nvSpPr>
          <p:cNvPr id="2" name="TextBox 1"/>
          <p:cNvSpPr txBox="1"/>
          <p:nvPr/>
        </p:nvSpPr>
        <p:spPr>
          <a:xfrm>
            <a:off x="-21592672" y="31546804"/>
            <a:ext cx="19507200" cy="1200329"/>
          </a:xfrm>
          <a:prstGeom prst="rect">
            <a:avLst/>
          </a:prstGeom>
          <a:noFill/>
        </p:spPr>
        <p:txBody>
          <a:bodyPr wrap="square" rtlCol="0">
            <a:spAutoFit/>
          </a:bodyPr>
          <a:lstStyle/>
          <a:p>
            <a:pPr algn="r"/>
            <a:r>
              <a:rPr lang="en-US" sz="7200" b="1">
                <a:solidFill>
                  <a:srgbClr val="C00000"/>
                </a:solidFill>
                <a:latin typeface="Gill Sans MT" pitchFamily="34" charset="0"/>
              </a:rPr>
              <a:t>Zoom here and </a:t>
            </a:r>
            <a:r>
              <a:rPr lang="en-US" sz="7200" b="1" smtClean="0">
                <a:solidFill>
                  <a:srgbClr val="C00000"/>
                </a:solidFill>
                <a:latin typeface="Gill Sans MT" pitchFamily="34" charset="0"/>
              </a:rPr>
              <a:t>enter Award numbers  </a:t>
            </a:r>
            <a:r>
              <a:rPr lang="en-US" sz="7200" b="1" smtClean="0">
                <a:solidFill>
                  <a:srgbClr val="C00000"/>
                </a:solidFill>
                <a:latin typeface="Gill Sans MT" pitchFamily="34" charset="0"/>
                <a:sym typeface="Wingdings" panose="05000000000000000000" pitchFamily="2" charset="2"/>
              </a:rPr>
              <a:t></a:t>
            </a:r>
            <a:endParaRPr lang="en-US" sz="7200" b="1">
              <a:solidFill>
                <a:srgbClr val="C00000"/>
              </a:solidFill>
              <a:latin typeface="Gill Sans MT" pitchFamily="34" charset="0"/>
            </a:endParaRPr>
          </a:p>
        </p:txBody>
      </p:sp>
      <p:sp>
        <p:nvSpPr>
          <p:cNvPr id="11" name="Rectangle 10"/>
          <p:cNvSpPr/>
          <p:nvPr/>
        </p:nvSpPr>
        <p:spPr>
          <a:xfrm>
            <a:off x="22247741" y="4325112"/>
            <a:ext cx="19611459" cy="938719"/>
          </a:xfrm>
          <a:prstGeom prst="rect">
            <a:avLst/>
          </a:prstGeom>
        </p:spPr>
        <p:txBody>
          <a:bodyPr wrap="square">
            <a:spAutoFit/>
          </a:bodyPr>
          <a:lstStyle/>
          <a:p>
            <a:pPr algn="r"/>
            <a:r>
              <a:rPr lang="en-US" sz="5500" b="1" smtClean="0">
                <a:ln w="0" cap="flat" cmpd="sng">
                  <a:noFill/>
                  <a:round/>
                </a:ln>
                <a:solidFill>
                  <a:schemeClr val="bg1"/>
                </a:solidFill>
                <a:effectLst>
                  <a:outerShdw blurRad="50800" dist="50800" dir="5400000" algn="ctr" rotWithShape="0">
                    <a:schemeClr val="tx1"/>
                  </a:outerShdw>
                </a:effectLst>
                <a:latin typeface="Gill Sans MT" pitchFamily="34" charset="0"/>
              </a:rPr>
              <a:t>PRINCIPAL</a:t>
            </a:r>
            <a:r>
              <a:rPr lang="en-US" sz="5500" b="1" smtClean="0">
                <a:ln w="0" cap="flat">
                  <a:noFill/>
                  <a:round/>
                </a:ln>
                <a:solidFill>
                  <a:schemeClr val="bg1"/>
                </a:solidFill>
                <a:effectLst>
                  <a:outerShdw blurRad="50800" dist="50800" dir="5400000" algn="ctr" rotWithShape="0">
                    <a:schemeClr val="tx1"/>
                  </a:outerShdw>
                </a:effectLst>
                <a:latin typeface="Gill Sans MT" pitchFamily="34" charset="0"/>
              </a:rPr>
              <a:t> INVESTIGATOR’S NAME</a:t>
            </a:r>
            <a:endParaRPr lang="en-US" sz="5500">
              <a:solidFill>
                <a:schemeClr val="bg1"/>
              </a:solidFill>
              <a:effectLst>
                <a:outerShdw blurRad="50800" dist="50800" dir="5400000" algn="ctr" rotWithShape="0">
                  <a:schemeClr val="tx1"/>
                </a:outerShdw>
              </a:effectLst>
              <a:latin typeface="Gill Sans MT" pitchFamily="34" charset="0"/>
            </a:endParaRPr>
          </a:p>
        </p:txBody>
      </p:sp>
      <p:sp>
        <p:nvSpPr>
          <p:cNvPr id="12" name="TextBox 11"/>
          <p:cNvSpPr txBox="1"/>
          <p:nvPr/>
        </p:nvSpPr>
        <p:spPr>
          <a:xfrm>
            <a:off x="-26927502" y="3321980"/>
            <a:ext cx="25792386" cy="1200329"/>
          </a:xfrm>
          <a:prstGeom prst="rect">
            <a:avLst/>
          </a:prstGeom>
          <a:noFill/>
        </p:spPr>
        <p:txBody>
          <a:bodyPr wrap="square" rtlCol="0">
            <a:spAutoFit/>
          </a:bodyPr>
          <a:lstStyle/>
          <a:p>
            <a:pPr algn="r"/>
            <a:r>
              <a:rPr lang="en-US" sz="7200" b="1" smtClean="0">
                <a:solidFill>
                  <a:srgbClr val="C00000"/>
                </a:solidFill>
                <a:latin typeface="Gill Sans MT" pitchFamily="34" charset="0"/>
              </a:rPr>
              <a:t>Enter SARE Project Number and Project Leader’s Name </a:t>
            </a:r>
            <a:r>
              <a:rPr lang="en-US" sz="7200" b="1" smtClean="0">
                <a:solidFill>
                  <a:srgbClr val="C00000"/>
                </a:solidFill>
                <a:latin typeface="Gill Sans MT" pitchFamily="34" charset="0"/>
                <a:sym typeface="Wingdings" panose="05000000000000000000" pitchFamily="2" charset="2"/>
              </a:rPr>
              <a:t></a:t>
            </a:r>
            <a:endParaRPr lang="en-US" sz="7200" b="1">
              <a:solidFill>
                <a:srgbClr val="C00000"/>
              </a:solidFill>
              <a:latin typeface="Gill Sans MT" pitchFamily="34" charset="0"/>
            </a:endParaRPr>
          </a:p>
        </p:txBody>
      </p:sp>
      <p:pic>
        <p:nvPicPr>
          <p:cNvPr id="21" name="Picture 20" descr="on-site sign 2.JPG"/>
          <p:cNvPicPr>
            <a:picLocks noChangeAspect="1"/>
          </p:cNvPicPr>
          <p:nvPr/>
        </p:nvPicPr>
        <p:blipFill>
          <a:blip r:embed="rId3"/>
          <a:stretch>
            <a:fillRect/>
          </a:stretch>
        </p:blipFill>
        <p:spPr>
          <a:xfrm>
            <a:off x="28956000" y="10299030"/>
            <a:ext cx="13106400" cy="9821062"/>
          </a:xfrm>
          <a:prstGeom prst="rect">
            <a:avLst/>
          </a:prstGeom>
        </p:spPr>
      </p:pic>
      <p:sp>
        <p:nvSpPr>
          <p:cNvPr id="22" name="TextBox 21"/>
          <p:cNvSpPr txBox="1"/>
          <p:nvPr/>
        </p:nvSpPr>
        <p:spPr>
          <a:xfrm>
            <a:off x="1828800" y="7772400"/>
            <a:ext cx="40233600" cy="2000250"/>
          </a:xfrm>
          <a:prstGeom prst="rect">
            <a:avLst/>
          </a:prstGeom>
          <a:noFill/>
        </p:spPr>
        <p:txBody>
          <a:bodyPr wrap="square" rtlCol="0">
            <a:normAutofit/>
          </a:bodyPr>
          <a:lstStyle/>
          <a:p>
            <a:pPr algn="ctr"/>
            <a:r>
              <a:rPr lang="en-US" sz="12000" b="1" dirty="0" smtClean="0">
                <a:ln w="12700">
                  <a:noFill/>
                </a:ln>
                <a:latin typeface="Gill Sans MT" pitchFamily="34" charset="0"/>
              </a:rPr>
              <a:t>Onsite  Event/Project Headline Goes Here</a:t>
            </a:r>
            <a:endParaRPr lang="en-US" sz="12000" b="1" dirty="0">
              <a:ln w="12700">
                <a:noFill/>
              </a:ln>
              <a:latin typeface="Gill Sans MT" pitchFamily="34" charset="0"/>
            </a:endParaRPr>
          </a:p>
        </p:txBody>
      </p:sp>
      <p:graphicFrame>
        <p:nvGraphicFramePr>
          <p:cNvPr id="25" name="Chart 24"/>
          <p:cNvGraphicFramePr/>
          <p:nvPr/>
        </p:nvGraphicFramePr>
        <p:xfrm>
          <a:off x="1828801" y="19938330"/>
          <a:ext cx="13107988" cy="5676901"/>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25" descr="on-site sign 3.JPG"/>
          <p:cNvPicPr>
            <a:picLocks noChangeAspect="1"/>
          </p:cNvPicPr>
          <p:nvPr/>
        </p:nvPicPr>
        <p:blipFill>
          <a:blip r:embed="rId5"/>
          <a:stretch>
            <a:fillRect/>
          </a:stretch>
        </p:blipFill>
        <p:spPr>
          <a:xfrm>
            <a:off x="15403513" y="22493214"/>
            <a:ext cx="7170737" cy="3757686"/>
          </a:xfrm>
          <a:prstGeom prst="rect">
            <a:avLst/>
          </a:prstGeom>
        </p:spPr>
      </p:pic>
      <p:sp>
        <p:nvSpPr>
          <p:cNvPr id="32" name="TextBox 31"/>
          <p:cNvSpPr txBox="1"/>
          <p:nvPr/>
        </p:nvSpPr>
        <p:spPr>
          <a:xfrm>
            <a:off x="-23138036" y="4997390"/>
            <a:ext cx="20766311" cy="3477875"/>
          </a:xfrm>
          <a:prstGeom prst="rect">
            <a:avLst/>
          </a:prstGeom>
          <a:noFill/>
        </p:spPr>
        <p:txBody>
          <a:bodyPr wrap="square" rtlCol="0">
            <a:spAutoFit/>
          </a:bodyPr>
          <a:lstStyle/>
          <a:p>
            <a:r>
              <a:rPr lang="en-US" sz="6000" b="1" dirty="0" smtClean="0">
                <a:solidFill>
                  <a:srgbClr val="C00000"/>
                </a:solidFill>
                <a:latin typeface="Gill Sans MT" pitchFamily="34" charset="0"/>
              </a:rPr>
              <a:t>SAMPLE CONTENT BOXES</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As seen in the template.</a:t>
            </a:r>
          </a:p>
          <a:p>
            <a:pPr marL="571500" indent="-571500">
              <a:buFont typeface="Arial" panose="020B0604020202020204" pitchFamily="34" charset="0"/>
              <a:buChar char="•"/>
            </a:pPr>
            <a:r>
              <a:rPr lang="en-US" sz="4000" b="1" dirty="0" smtClean="0">
                <a:solidFill>
                  <a:srgbClr val="C00000"/>
                </a:solidFill>
                <a:latin typeface="Gill Sans MT" pitchFamily="34" charset="0"/>
              </a:rPr>
              <a:t>These boxes can be copied and pasted as often as needed.</a:t>
            </a:r>
          </a:p>
          <a:p>
            <a:pPr marL="571500" indent="-571500">
              <a:buFont typeface="Arial" panose="020B0604020202020204" pitchFamily="34" charset="0"/>
              <a:buChar char="•"/>
            </a:pPr>
            <a:r>
              <a:rPr lang="en-US" sz="4000" b="1" dirty="0" smtClean="0">
                <a:solidFill>
                  <a:srgbClr val="C00000"/>
                </a:solidFill>
                <a:latin typeface="Gill Sans MT" pitchFamily="34" charset="0"/>
              </a:rPr>
              <a:t>They can be resized: click inside the box, then click and drag one of the squares that appear on the corners of the box.</a:t>
            </a:r>
            <a:endParaRPr lang="en-US" sz="4000" b="1" dirty="0">
              <a:solidFill>
                <a:srgbClr val="C00000"/>
              </a:solidFill>
              <a:latin typeface="Gill Sans MT"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842006844"/>
              </p:ext>
            </p:extLst>
          </p:nvPr>
        </p:nvGraphicFramePr>
        <p:xfrm>
          <a:off x="-23451129" y="23990929"/>
          <a:ext cx="13103152" cy="6905075"/>
        </p:xfrm>
        <a:graphic>
          <a:graphicData uri="http://schemas.openxmlformats.org/drawingml/2006/table">
            <a:tbl>
              <a:tblPr firstRow="1" bandRow="1">
                <a:tableStyleId>{5C22544A-7EE6-4342-B048-85BDC9FD1C3A}</a:tableStyleId>
              </a:tblPr>
              <a:tblGrid>
                <a:gridCol w="1637894"/>
                <a:gridCol w="1637894"/>
                <a:gridCol w="1637894"/>
                <a:gridCol w="1637894"/>
                <a:gridCol w="1637894"/>
                <a:gridCol w="1637894"/>
                <a:gridCol w="1637894"/>
                <a:gridCol w="1637894"/>
              </a:tblGrid>
              <a:tr h="815340">
                <a:tc gridSpan="8">
                  <a:txBody>
                    <a:bodyPr/>
                    <a:lstStyle/>
                    <a:p>
                      <a:r>
                        <a:rPr lang="en-US" sz="4900" dirty="0" smtClean="0"/>
                        <a:t>Name of table</a:t>
                      </a:r>
                      <a:endParaRPr lang="en-US" sz="4900" dirty="0">
                        <a:solidFill>
                          <a:schemeClr val="accent5"/>
                        </a:solidFill>
                        <a:latin typeface="Gill Sans MT" panose="020B0502020104020203" pitchFamily="34" charset="0"/>
                      </a:endParaRPr>
                    </a:p>
                  </a:txBody>
                  <a:tcPr marL="121920" marR="121920" marT="34290" marB="34290">
                    <a:solidFill>
                      <a:srgbClr val="AB161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0100">
                <a:tc>
                  <a:txBody>
                    <a:bodyPr/>
                    <a:lstStyle/>
                    <a:p>
                      <a:pPr algn="ctr"/>
                      <a:r>
                        <a:rPr lang="en-US" sz="2400" dirty="0" smtClean="0">
                          <a:solidFill>
                            <a:schemeClr val="bg1"/>
                          </a:solidFill>
                          <a:latin typeface="Gill Sans MT" panose="020B0502020104020203" pitchFamily="34" charset="0"/>
                        </a:rPr>
                        <a:t>Colum</a:t>
                      </a:r>
                      <a:r>
                        <a:rPr lang="en-US" sz="2400" baseline="0" dirty="0" smtClean="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701A1C"/>
                    </a:solidFill>
                  </a:tcPr>
                </a:tc>
                <a:tc>
                  <a:txBody>
                    <a:bodyPr/>
                    <a:lstStyle/>
                    <a:p>
                      <a:pPr algn="ct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701A1C"/>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701A1C"/>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701A1C"/>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701A1C"/>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701A1C"/>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701A1C"/>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701A1C"/>
                    </a:solidFill>
                  </a:tcPr>
                </a:tc>
              </a:tr>
              <a:tr h="996483">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100" dirty="0" smtClean="0">
                          <a:solidFill>
                            <a:schemeClr val="tx1"/>
                          </a:solidFill>
                          <a:latin typeface="Gill Sans MT" panose="020B0502020104020203" pitchFamily="34" charset="0"/>
                        </a:rPr>
                        <a:t>Plot 1</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34”</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treatment</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24 </a:t>
                      </a:r>
                      <a:r>
                        <a:rPr lang="en-US" sz="2100" dirty="0" err="1" smtClean="0">
                          <a:solidFill>
                            <a:schemeClr val="tx1"/>
                          </a:solidFill>
                          <a:latin typeface="Gill Sans MT" panose="020B0502020104020203" pitchFamily="34" charset="0"/>
                        </a:rPr>
                        <a:t>lbs</a:t>
                      </a:r>
                      <a:r>
                        <a:rPr lang="en-US" sz="2100" dirty="0" smtClean="0">
                          <a:solidFill>
                            <a:schemeClr val="tx1"/>
                          </a:solidFill>
                          <a:latin typeface="Gill Sans MT" panose="020B0502020104020203" pitchFamily="34" charset="0"/>
                        </a:rPr>
                        <a:t>/ac</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yes</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0.68</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Mid to late</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Minimal</a:t>
                      </a:r>
                      <a:r>
                        <a:rPr lang="en-US" sz="2100" baseline="0" dirty="0" smtClean="0">
                          <a:solidFill>
                            <a:schemeClr val="tx1"/>
                          </a:solidFill>
                          <a:latin typeface="Gill Sans MT" panose="020B0502020104020203" pitchFamily="34" charset="0"/>
                        </a:rPr>
                        <a:t> damage</a:t>
                      </a:r>
                      <a:endParaRPr lang="en-US" sz="2100" dirty="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r>
            </a:tbl>
          </a:graphicData>
        </a:graphic>
      </p:graphicFrame>
      <p:sp>
        <p:nvSpPr>
          <p:cNvPr id="20" name="Rounded Rectangle 19"/>
          <p:cNvSpPr/>
          <p:nvPr/>
        </p:nvSpPr>
        <p:spPr>
          <a:xfrm>
            <a:off x="-23375100" y="10235463"/>
            <a:ext cx="13107988" cy="1132022"/>
          </a:xfrm>
          <a:prstGeom prst="roundRect">
            <a:avLst/>
          </a:prstGeom>
          <a:solidFill>
            <a:srgbClr val="AB161B"/>
          </a:solidFill>
          <a:ln w="57150">
            <a:solidFill>
              <a:srgbClr val="811618"/>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solidFill>
                  <a:schemeClr val="bg1"/>
                </a:solidFill>
                <a:latin typeface="Gill Sans MT" panose="020B0502020104020203" pitchFamily="34" charset="0"/>
              </a:rPr>
              <a:t>Sub header in Gill Sans 60pt</a:t>
            </a:r>
            <a:endParaRPr lang="en-US" sz="6000" b="1" dirty="0">
              <a:solidFill>
                <a:schemeClr val="bg1"/>
              </a:solidFill>
              <a:latin typeface="Gill Sans MT" panose="020B0502020104020203" pitchFamily="34" charset="0"/>
            </a:endParaRPr>
          </a:p>
        </p:txBody>
      </p:sp>
      <p:sp>
        <p:nvSpPr>
          <p:cNvPr id="28" name="TextBox 27"/>
          <p:cNvSpPr txBox="1"/>
          <p:nvPr/>
        </p:nvSpPr>
        <p:spPr>
          <a:xfrm>
            <a:off x="1744135" y="11893368"/>
            <a:ext cx="13192653" cy="523220"/>
          </a:xfrm>
          <a:prstGeom prst="rect">
            <a:avLst/>
          </a:prstGeom>
          <a:noFill/>
        </p:spPr>
        <p:txBody>
          <a:bodyPr wrap="square" rtlCol="0">
            <a:spAutoFit/>
          </a:bodyPr>
          <a:lstStyle/>
          <a:p>
            <a:r>
              <a:rPr lang="en-US" sz="2800" dirty="0" smtClean="0">
                <a:latin typeface="Georgia" panose="02040502050405020303" pitchFamily="18" charset="0"/>
              </a:rPr>
              <a:t>Enter text here.</a:t>
            </a:r>
            <a:endParaRPr lang="en-US" sz="2800" b="1" dirty="0">
              <a:latin typeface="Georgia" panose="02040502050405020303" pitchFamily="18" charset="0"/>
            </a:endParaRPr>
          </a:p>
        </p:txBody>
      </p:sp>
      <p:sp>
        <p:nvSpPr>
          <p:cNvPr id="35" name="Rounded Rectangle 34"/>
          <p:cNvSpPr/>
          <p:nvPr/>
        </p:nvSpPr>
        <p:spPr>
          <a:xfrm>
            <a:off x="15403514" y="20814630"/>
            <a:ext cx="26658888" cy="1132022"/>
          </a:xfrm>
          <a:prstGeom prst="roundRect">
            <a:avLst/>
          </a:prstGeom>
          <a:solidFill>
            <a:srgbClr val="AB161B"/>
          </a:solidFill>
          <a:ln w="57150">
            <a:solidFill>
              <a:srgbClr val="811618"/>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smtClean="0">
                <a:solidFill>
                  <a:schemeClr val="bg1"/>
                </a:solidFill>
                <a:latin typeface="Gill Sans MT" panose="020B0502020104020203" pitchFamily="34" charset="0"/>
              </a:rPr>
              <a:t>Sub headers can span two columns</a:t>
            </a:r>
            <a:endParaRPr lang="en-US" sz="6000" b="1" dirty="0">
              <a:solidFill>
                <a:schemeClr val="bg1"/>
              </a:solidFill>
              <a:latin typeface="Gill Sans MT" panose="020B0502020104020203" pitchFamily="34" charset="0"/>
            </a:endParaRPr>
          </a:p>
        </p:txBody>
      </p:sp>
      <p:sp>
        <p:nvSpPr>
          <p:cNvPr id="36" name="TextBox 35"/>
          <p:cNvSpPr txBox="1"/>
          <p:nvPr/>
        </p:nvSpPr>
        <p:spPr>
          <a:xfrm>
            <a:off x="28956000" y="22493214"/>
            <a:ext cx="13106401" cy="2677656"/>
          </a:xfrm>
          <a:prstGeom prst="rect">
            <a:avLst/>
          </a:prstGeom>
          <a:noFill/>
        </p:spPr>
        <p:txBody>
          <a:bodyPr wrap="square" rtlCol="0">
            <a:spAutoFit/>
          </a:bodyPr>
          <a:lstStyle/>
          <a:p>
            <a:r>
              <a:rPr lang="en-US" sz="2800" smtClean="0">
                <a:latin typeface="Georgia" panose="02040502050405020303" pitchFamily="18" charset="0"/>
              </a:rPr>
              <a:t>Enter </a:t>
            </a:r>
            <a:r>
              <a:rPr lang="en-US" sz="2800" dirty="0">
                <a:latin typeface="Georgia" panose="02040502050405020303" pitchFamily="18" charset="0"/>
              </a:rPr>
              <a:t>text </a:t>
            </a:r>
            <a:r>
              <a:rPr lang="en-US" sz="2800">
                <a:latin typeface="Georgia" panose="02040502050405020303" pitchFamily="18" charset="0"/>
              </a:rPr>
              <a:t>here</a:t>
            </a:r>
            <a:r>
              <a:rPr lang="en-US" sz="2800" smtClean="0">
                <a:latin typeface="Georgia" panose="02040502050405020303" pitchFamily="18" charset="0"/>
              </a:rPr>
              <a:t>. Lorem ipsum dolor sit amet, consectetur adipiscing elit. Nam eros nisl, lacinia sed volutpat a, posuere vel erat. Nulla dapibus maximus lectus, sed hendrerit metus. </a:t>
            </a:r>
          </a:p>
          <a:p>
            <a:endParaRPr lang="en-US" sz="2800" b="1" smtClean="0">
              <a:latin typeface="Georgia" panose="02040502050405020303" pitchFamily="18" charset="0"/>
            </a:endParaRPr>
          </a:p>
          <a:p>
            <a:r>
              <a:rPr lang="en-US" sz="2800" smtClean="0">
                <a:latin typeface="Georgia" panose="02040502050405020303" pitchFamily="18" charset="0"/>
              </a:rPr>
              <a:t>Lorem ipsum dolor sit amet, consectetur adipiscing elit. Nam eros nisl, lacinia sed volutpat a, posuere vel erat. Nulla dapibus maximus lectus, sed hendrerit metus. </a:t>
            </a:r>
            <a:endParaRPr lang="en-US" sz="2800" dirty="0">
              <a:latin typeface="Georgia" panose="02040502050405020303" pitchFamily="18" charset="0"/>
            </a:endParaRPr>
          </a:p>
        </p:txBody>
      </p:sp>
      <p:sp>
        <p:nvSpPr>
          <p:cNvPr id="31" name="TextBox 30"/>
          <p:cNvSpPr txBox="1"/>
          <p:nvPr/>
        </p:nvSpPr>
        <p:spPr>
          <a:xfrm>
            <a:off x="15403513" y="18490530"/>
            <a:ext cx="13090525" cy="1569660"/>
          </a:xfrm>
          <a:prstGeom prst="rect">
            <a:avLst/>
          </a:prstGeom>
          <a:noFill/>
        </p:spPr>
        <p:txBody>
          <a:bodyPr wrap="square" rtlCol="0">
            <a:spAutoFit/>
          </a:bodyPr>
          <a:lstStyle/>
          <a:p>
            <a:r>
              <a:rPr lang="en-US" sz="3200" b="1" dirty="0">
                <a:latin typeface="Gill Sans MT" pitchFamily="34" charset="0"/>
              </a:rPr>
              <a:t>This box can be used for captions for photos, tables or figures. Select and copy box to use. Resize it by clicking and dragging the corners.</a:t>
            </a:r>
          </a:p>
        </p:txBody>
      </p:sp>
      <p:sp>
        <p:nvSpPr>
          <p:cNvPr id="41" name="TextBox 40"/>
          <p:cNvSpPr txBox="1"/>
          <p:nvPr/>
        </p:nvSpPr>
        <p:spPr>
          <a:xfrm>
            <a:off x="23317201" y="22493214"/>
            <a:ext cx="5176837" cy="2246769"/>
          </a:xfrm>
          <a:prstGeom prst="rect">
            <a:avLst/>
          </a:prstGeom>
          <a:noFill/>
        </p:spPr>
        <p:txBody>
          <a:bodyPr wrap="square" rtlCol="0">
            <a:spAutoFit/>
          </a:bodyPr>
          <a:lstStyle/>
          <a:p>
            <a:r>
              <a:rPr lang="en-US" sz="2800" b="1" dirty="0">
                <a:latin typeface="Gill Sans MT" pitchFamily="34" charset="0"/>
              </a:rPr>
              <a:t>This </a:t>
            </a:r>
            <a:r>
              <a:rPr lang="en-US" sz="2800" b="1" dirty="0" smtClean="0">
                <a:latin typeface="Gill Sans MT" pitchFamily="34" charset="0"/>
              </a:rPr>
              <a:t>box can be used for captions for photos, tables or figures. </a:t>
            </a:r>
            <a:r>
              <a:rPr lang="en-US" sz="2800" b="1" dirty="0">
                <a:latin typeface="Gill Sans MT" pitchFamily="34" charset="0"/>
              </a:rPr>
              <a:t>Select and copy box to use. </a:t>
            </a:r>
            <a:r>
              <a:rPr lang="en-US" sz="2800" b="1" dirty="0" smtClean="0">
                <a:latin typeface="Gill Sans MT" pitchFamily="34" charset="0"/>
              </a:rPr>
              <a:t>Resize it by clicking and dragging the corners.</a:t>
            </a:r>
            <a:endParaRPr lang="en-US" sz="2800" b="1" dirty="0">
              <a:latin typeface="Gill Sans MT" pitchFamily="34" charset="0"/>
            </a:endParaRPr>
          </a:p>
        </p:txBody>
      </p:sp>
      <p:sp>
        <p:nvSpPr>
          <p:cNvPr id="42" name="TextBox 41"/>
          <p:cNvSpPr txBox="1"/>
          <p:nvPr/>
        </p:nvSpPr>
        <p:spPr>
          <a:xfrm>
            <a:off x="1828800" y="25843830"/>
            <a:ext cx="13107988"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a:t>
            </a:r>
            <a:r>
              <a:rPr lang="en-US" sz="2800">
                <a:latin typeface="Gill Sans MT" pitchFamily="34" charset="0"/>
              </a:rPr>
              <a:t>corners</a:t>
            </a:r>
            <a:r>
              <a:rPr lang="en-US" sz="2800" smtClean="0">
                <a:latin typeface="Gill Sans MT" pitchFamily="34" charset="0"/>
              </a:rPr>
              <a:t>.</a:t>
            </a:r>
            <a:endParaRPr lang="en-US" sz="2800" dirty="0">
              <a:latin typeface="Gill Sans MT" pitchFamily="34" charset="0"/>
            </a:endParaRPr>
          </a:p>
        </p:txBody>
      </p:sp>
      <p:sp>
        <p:nvSpPr>
          <p:cNvPr id="43" name="TextBox 42"/>
          <p:cNvSpPr txBox="1"/>
          <p:nvPr/>
        </p:nvSpPr>
        <p:spPr>
          <a:xfrm>
            <a:off x="-23375100" y="8402311"/>
            <a:ext cx="17022431" cy="1631216"/>
          </a:xfrm>
          <a:prstGeom prst="rect">
            <a:avLst/>
          </a:prstGeom>
          <a:noFill/>
        </p:spPr>
        <p:txBody>
          <a:bodyPr wrap="square" rtlCol="0">
            <a:spAutoFit/>
          </a:bodyPr>
          <a:lstStyle/>
          <a:p>
            <a:r>
              <a:rPr lang="en-US" sz="6000" b="1" dirty="0" smtClean="0">
                <a:solidFill>
                  <a:srgbClr val="C00000"/>
                </a:solidFill>
                <a:latin typeface="Gill Sans MT" pitchFamily="34" charset="0"/>
              </a:rPr>
              <a:t>SUB HEADER</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Recommend Gill Sans font in 60pt size.</a:t>
            </a:r>
          </a:p>
        </p:txBody>
      </p:sp>
      <p:sp>
        <p:nvSpPr>
          <p:cNvPr id="45" name="Rectangle 44"/>
          <p:cNvSpPr/>
          <p:nvPr/>
        </p:nvSpPr>
        <p:spPr>
          <a:xfrm>
            <a:off x="-23421472" y="14853372"/>
            <a:ext cx="19592771" cy="523220"/>
          </a:xfrm>
          <a:prstGeom prst="rect">
            <a:avLst/>
          </a:prstGeom>
        </p:spPr>
        <p:txBody>
          <a:bodyPr wrap="square">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46" name="TextBox 45"/>
          <p:cNvSpPr txBox="1"/>
          <p:nvPr/>
        </p:nvSpPr>
        <p:spPr>
          <a:xfrm>
            <a:off x="-23421472" y="11544300"/>
            <a:ext cx="17022431" cy="2862322"/>
          </a:xfrm>
          <a:prstGeom prst="rect">
            <a:avLst/>
          </a:prstGeom>
          <a:noFill/>
        </p:spPr>
        <p:txBody>
          <a:bodyPr wrap="square" rtlCol="0">
            <a:spAutoFit/>
          </a:bodyPr>
          <a:lstStyle/>
          <a:p>
            <a:r>
              <a:rPr lang="en-US" sz="6000" b="1" dirty="0" smtClean="0">
                <a:solidFill>
                  <a:srgbClr val="C00000"/>
                </a:solidFill>
                <a:latin typeface="Gill Sans MT" pitchFamily="34" charset="0"/>
              </a:rPr>
              <a:t>TEXT BOX</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Recommend Georgia font in 28pt size.</a:t>
            </a:r>
          </a:p>
          <a:p>
            <a:pPr marL="571500" indent="-571500">
              <a:buFont typeface="Arial" panose="020B0604020202020204" pitchFamily="34" charset="0"/>
              <a:buChar char="•"/>
            </a:pPr>
            <a:r>
              <a:rPr lang="en-US" sz="4000" b="1" dirty="0" smtClean="0">
                <a:solidFill>
                  <a:srgbClr val="C00000"/>
                </a:solidFill>
                <a:latin typeface="Gill Sans MT" pitchFamily="34" charset="0"/>
              </a:rPr>
              <a:t>Note that 18pt-20pt is the </a:t>
            </a:r>
            <a:r>
              <a:rPr lang="en-US" sz="4000" b="1" u="sng" dirty="0" smtClean="0">
                <a:solidFill>
                  <a:srgbClr val="C00000"/>
                </a:solidFill>
                <a:latin typeface="Gill Sans MT" pitchFamily="34" charset="0"/>
              </a:rPr>
              <a:t>minimum</a:t>
            </a:r>
            <a:r>
              <a:rPr lang="en-US" sz="4000" b="1" dirty="0" smtClean="0">
                <a:solidFill>
                  <a:srgbClr val="C00000"/>
                </a:solidFill>
                <a:latin typeface="Gill Sans MT" pitchFamily="34" charset="0"/>
              </a:rPr>
              <a:t> size recommended for readability at a two-foot distance. </a:t>
            </a:r>
          </a:p>
        </p:txBody>
      </p:sp>
      <p:sp>
        <p:nvSpPr>
          <p:cNvPr id="47" name="TextBox 46"/>
          <p:cNvSpPr txBox="1"/>
          <p:nvPr/>
        </p:nvSpPr>
        <p:spPr>
          <a:xfrm>
            <a:off x="-23421472" y="17487904"/>
            <a:ext cx="188976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r>
              <a:rPr lang="en-US" sz="2800" smtClean="0">
                <a:latin typeface="Gill Sans MT" pitchFamily="34" charset="0"/>
              </a:rPr>
              <a:t>.  This is in Gill </a:t>
            </a:r>
            <a:r>
              <a:rPr lang="en-US" sz="2800" dirty="0" smtClean="0">
                <a:latin typeface="Gill Sans MT" pitchFamily="34" charset="0"/>
              </a:rPr>
              <a:t>Sans 28pt</a:t>
            </a:r>
            <a:endParaRPr lang="en-US" sz="2800" dirty="0">
              <a:latin typeface="Gill Sans MT" pitchFamily="34" charset="0"/>
            </a:endParaRPr>
          </a:p>
        </p:txBody>
      </p:sp>
      <p:sp>
        <p:nvSpPr>
          <p:cNvPr id="48" name="TextBox 47"/>
          <p:cNvSpPr txBox="1"/>
          <p:nvPr/>
        </p:nvSpPr>
        <p:spPr>
          <a:xfrm>
            <a:off x="-23421473" y="15716254"/>
            <a:ext cx="17678401" cy="1015663"/>
          </a:xfrm>
          <a:prstGeom prst="rect">
            <a:avLst/>
          </a:prstGeom>
          <a:noFill/>
        </p:spPr>
        <p:txBody>
          <a:bodyPr wrap="square" rtlCol="0">
            <a:spAutoFit/>
          </a:bodyPr>
          <a:lstStyle/>
          <a:p>
            <a:r>
              <a:rPr lang="en-US" sz="6000" b="1" dirty="0" smtClean="0">
                <a:solidFill>
                  <a:srgbClr val="C00000"/>
                </a:solidFill>
                <a:latin typeface="Gill Sans MT" pitchFamily="34" charset="0"/>
              </a:rPr>
              <a:t>TEXT BOXES FOR PHOTOS, FIGURES, etc.</a:t>
            </a:r>
            <a:endParaRPr lang="en-US" sz="6000" b="1" dirty="0">
              <a:solidFill>
                <a:srgbClr val="C00000"/>
              </a:solidFill>
              <a:latin typeface="Gill Sans MT" pitchFamily="34" charset="0"/>
            </a:endParaRPr>
          </a:p>
        </p:txBody>
      </p:sp>
      <p:sp>
        <p:nvSpPr>
          <p:cNvPr id="50" name="TextBox 49"/>
          <p:cNvSpPr txBox="1"/>
          <p:nvPr/>
        </p:nvSpPr>
        <p:spPr>
          <a:xfrm>
            <a:off x="1828800" y="18509580"/>
            <a:ext cx="13107988" cy="1446550"/>
          </a:xfrm>
          <a:prstGeom prst="rect">
            <a:avLst/>
          </a:prstGeom>
          <a:noFill/>
        </p:spPr>
        <p:txBody>
          <a:bodyPr wrap="square" rtlCol="0" anchor="ctr" anchorCtr="0">
            <a:spAutoFit/>
          </a:bodyPr>
          <a:lstStyle/>
          <a:p>
            <a:r>
              <a:rPr lang="en-US" sz="4400" dirty="0" smtClean="0">
                <a:solidFill>
                  <a:srgbClr val="811518"/>
                </a:solidFill>
                <a:latin typeface="Gill Sans MT" pitchFamily="34" charset="0"/>
              </a:rPr>
              <a:t>Sample title box for a photo, table, figure, etc. Gill </a:t>
            </a:r>
            <a:r>
              <a:rPr lang="en-US" sz="4400" smtClean="0">
                <a:solidFill>
                  <a:srgbClr val="811518"/>
                </a:solidFill>
                <a:latin typeface="Gill Sans MT" pitchFamily="34" charset="0"/>
              </a:rPr>
              <a:t>Sans 44pt</a:t>
            </a:r>
            <a:endParaRPr lang="en-US" sz="4400" dirty="0">
              <a:solidFill>
                <a:srgbClr val="811518"/>
              </a:solidFill>
              <a:latin typeface="Gill Sans MT" pitchFamily="34" charset="0"/>
            </a:endParaRPr>
          </a:p>
        </p:txBody>
      </p:sp>
      <p:sp>
        <p:nvSpPr>
          <p:cNvPr id="53" name="TextBox 52"/>
          <p:cNvSpPr txBox="1"/>
          <p:nvPr/>
        </p:nvSpPr>
        <p:spPr>
          <a:xfrm>
            <a:off x="-24521738" y="19452387"/>
            <a:ext cx="21485728" cy="4093428"/>
          </a:xfrm>
          <a:prstGeom prst="rect">
            <a:avLst/>
          </a:prstGeom>
          <a:solidFill>
            <a:schemeClr val="bg1"/>
          </a:solidFill>
        </p:spPr>
        <p:txBody>
          <a:bodyPr wrap="square" rtlCol="0">
            <a:spAutoFit/>
          </a:bodyPr>
          <a:lstStyle/>
          <a:p>
            <a:r>
              <a:rPr lang="en-US" sz="6000" b="1" dirty="0" smtClean="0">
                <a:solidFill>
                  <a:srgbClr val="C00000"/>
                </a:solidFill>
              </a:rPr>
              <a:t>SAMPLE TABLE</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Column names are set to 32pt Gill Sans; Data cells are 28pt Gill Sans.</a:t>
            </a:r>
          </a:p>
          <a:p>
            <a:pPr marL="571500" indent="-571500">
              <a:buFont typeface="Arial" panose="020B0604020202020204" pitchFamily="34" charset="0"/>
              <a:buChar char="•"/>
            </a:pPr>
            <a:r>
              <a:rPr lang="en-US" sz="4000" b="1" dirty="0" smtClean="0">
                <a:solidFill>
                  <a:srgbClr val="C00000"/>
                </a:solidFill>
              </a:rPr>
              <a:t>To add more rows or columns: put mouse in row/column next to where you want the new one added, then go to Table Tools&gt;Layout and chose an option (insert above/below/left/right).</a:t>
            </a:r>
          </a:p>
          <a:p>
            <a:pPr marL="571500" indent="-571500">
              <a:buFont typeface="Arial" panose="020B0604020202020204" pitchFamily="34" charset="0"/>
              <a:buChar char="•"/>
            </a:pPr>
            <a:r>
              <a:rPr lang="en-US" sz="4000" b="1" dirty="0" smtClean="0">
                <a:solidFill>
                  <a:srgbClr val="C00000"/>
                </a:solidFill>
              </a:rPr>
              <a:t>To resize the table: </a:t>
            </a:r>
            <a:r>
              <a:rPr lang="en-US" sz="4000" b="1" dirty="0">
                <a:solidFill>
                  <a:srgbClr val="C00000"/>
                </a:solidFill>
              </a:rPr>
              <a:t>click inside </a:t>
            </a:r>
            <a:r>
              <a:rPr lang="en-US" sz="4000" b="1" dirty="0" smtClean="0">
                <a:solidFill>
                  <a:srgbClr val="C00000"/>
                </a:solidFill>
              </a:rPr>
              <a:t>a cell, </a:t>
            </a:r>
            <a:r>
              <a:rPr lang="en-US" sz="4000" b="1" dirty="0">
                <a:solidFill>
                  <a:srgbClr val="C00000"/>
                </a:solidFill>
              </a:rPr>
              <a:t>then click and drag one of the squares that appear on the corners of the </a:t>
            </a:r>
            <a:r>
              <a:rPr lang="en-US" sz="4000" b="1" dirty="0" smtClean="0">
                <a:solidFill>
                  <a:srgbClr val="C00000"/>
                </a:solidFill>
              </a:rPr>
              <a:t>table.</a:t>
            </a:r>
          </a:p>
        </p:txBody>
      </p:sp>
      <p:sp>
        <p:nvSpPr>
          <p:cNvPr id="40" name="Rounded Rectangle 39"/>
          <p:cNvSpPr/>
          <p:nvPr/>
        </p:nvSpPr>
        <p:spPr>
          <a:xfrm>
            <a:off x="15403513" y="10299030"/>
            <a:ext cx="13090525" cy="1132022"/>
          </a:xfrm>
          <a:prstGeom prst="roundRect">
            <a:avLst/>
          </a:prstGeom>
          <a:solidFill>
            <a:srgbClr val="AB161B"/>
          </a:solidFill>
          <a:ln w="57150">
            <a:solidFill>
              <a:srgbClr val="811618"/>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smtClean="0">
                <a:solidFill>
                  <a:schemeClr val="bg1"/>
                </a:solidFill>
                <a:latin typeface="Gill Sans MT" panose="020B0502020104020203" pitchFamily="34" charset="0"/>
              </a:rPr>
              <a:t>Sub header in 60pt</a:t>
            </a:r>
            <a:endParaRPr lang="en-US" sz="6000" b="1" dirty="0">
              <a:solidFill>
                <a:schemeClr val="bg1"/>
              </a:solidFill>
              <a:latin typeface="Gill Sans MT" panose="020B0502020104020203" pitchFamily="34" charset="0"/>
            </a:endParaRPr>
          </a:p>
        </p:txBody>
      </p:sp>
      <p:sp>
        <p:nvSpPr>
          <p:cNvPr id="51" name="TextBox 50"/>
          <p:cNvSpPr txBox="1"/>
          <p:nvPr/>
        </p:nvSpPr>
        <p:spPr>
          <a:xfrm>
            <a:off x="15403513" y="12127830"/>
            <a:ext cx="13090525" cy="3108543"/>
          </a:xfrm>
          <a:prstGeom prst="rect">
            <a:avLst/>
          </a:prstGeom>
          <a:noFill/>
        </p:spPr>
        <p:txBody>
          <a:bodyPr wrap="square" rtlCol="0">
            <a:spAutoFit/>
          </a:bodyPr>
          <a:lstStyle/>
          <a:p>
            <a:r>
              <a:rPr lang="en-US" sz="2800" dirty="0">
                <a:latin typeface="Georgia" panose="02040502050405020303" pitchFamily="18" charset="0"/>
              </a:rPr>
              <a:t>Enter text </a:t>
            </a:r>
            <a:r>
              <a:rPr lang="en-US" sz="2800">
                <a:latin typeface="Georgia" panose="02040502050405020303" pitchFamily="18" charset="0"/>
              </a:rPr>
              <a:t>here</a:t>
            </a:r>
            <a:r>
              <a:rPr lang="en-US" sz="2800" smtClean="0">
                <a:latin typeface="Georgia" panose="02040502050405020303" pitchFamily="18" charset="0"/>
              </a:rPr>
              <a:t>. </a:t>
            </a:r>
          </a:p>
          <a:p>
            <a:endParaRPr lang="en-US" sz="2800" smtClean="0">
              <a:latin typeface="Georgia" panose="02040502050405020303" pitchFamily="18" charset="0"/>
            </a:endParaRPr>
          </a:p>
          <a:p>
            <a:r>
              <a:rPr lang="en-US" sz="2800" smtClean="0">
                <a:latin typeface="Georgia" panose="02040502050405020303" pitchFamily="18" charset="0"/>
              </a:rPr>
              <a:t>Lorem ipsum dolor sit amet, consectetur adipiscing elit. Nam eros nisl, lacinia sed volutpat a, posuere vel erat. Nulla dapibus maximus lectus, sed hendrerit metus. </a:t>
            </a:r>
          </a:p>
          <a:p>
            <a:r>
              <a:rPr lang="en-US" sz="2800" smtClean="0">
                <a:latin typeface="Georgia" panose="02040502050405020303" pitchFamily="18" charset="0"/>
              </a:rPr>
              <a:t>Lorem ipsum dolor sit amet, consectetur adipiscing elit. Nam eros nisl, lacinia sed volutpat a, posuere vel erat. Nulla dapibus maximus lectus, sed hendrerit metus. </a:t>
            </a:r>
          </a:p>
          <a:p>
            <a:endParaRPr lang="en-US" sz="2800" b="1" smtClean="0">
              <a:latin typeface="Georgia" panose="02040502050405020303" pitchFamily="18" charset="0"/>
            </a:endParaRPr>
          </a:p>
        </p:txBody>
      </p:sp>
      <p:sp>
        <p:nvSpPr>
          <p:cNvPr id="57" name="TextBox 56"/>
          <p:cNvSpPr txBox="1"/>
          <p:nvPr/>
        </p:nvSpPr>
        <p:spPr>
          <a:xfrm>
            <a:off x="15403513" y="26650951"/>
            <a:ext cx="26658887" cy="954107"/>
          </a:xfrm>
          <a:prstGeom prst="rect">
            <a:avLst/>
          </a:prstGeom>
          <a:noFill/>
        </p:spPr>
        <p:txBody>
          <a:bodyPr wrap="square" rtlCol="0">
            <a:spAutoFit/>
          </a:bodyPr>
          <a:lstStyle/>
          <a:p>
            <a:r>
              <a:rPr lang="en-US" sz="2800" smtClean="0">
                <a:latin typeface="Georgia" panose="02040502050405020303" pitchFamily="18" charset="0"/>
              </a:rPr>
              <a:t>Text can span two columns or just partway to accomdate objects that don’t fit exactly within columns, like photos or side captions. Text can span two columns or just partway to accomdate objects that don’t fit exactly within columns, like photos or side captions.</a:t>
            </a:r>
          </a:p>
        </p:txBody>
      </p:sp>
      <p:sp>
        <p:nvSpPr>
          <p:cNvPr id="44" name="Rectangle 43"/>
          <p:cNvSpPr/>
          <p:nvPr/>
        </p:nvSpPr>
        <p:spPr>
          <a:xfrm>
            <a:off x="13715960" y="4333461"/>
            <a:ext cx="5829340" cy="938719"/>
          </a:xfrm>
          <a:prstGeom prst="rect">
            <a:avLst/>
          </a:prstGeom>
        </p:spPr>
        <p:txBody>
          <a:bodyPr wrap="square">
            <a:spAutoFit/>
          </a:bodyPr>
          <a:lstStyle/>
          <a:p>
            <a:r>
              <a:rPr lang="en-US" sz="5500" b="1" smtClean="0">
                <a:ln w="0" cap="flat">
                  <a:noFill/>
                  <a:round/>
                </a:ln>
                <a:solidFill>
                  <a:schemeClr val="bg1"/>
                </a:solidFill>
                <a:effectLst>
                  <a:outerShdw blurRad="50800" dist="50800" dir="5400000" algn="ctr" rotWithShape="0">
                    <a:schemeClr val="tx1"/>
                  </a:outerShdw>
                </a:effectLst>
                <a:latin typeface="Gill Sans MT" pitchFamily="34" charset="0"/>
              </a:rPr>
              <a:t>FSXX-XXX</a:t>
            </a:r>
            <a:endParaRPr lang="en-US" sz="5500" dirty="0">
              <a:solidFill>
                <a:schemeClr val="bg1"/>
              </a:solidFill>
              <a:effectLst>
                <a:outerShdw blurRad="50800" dist="50800" dir="5400000" algn="ctr" rotWithShape="0">
                  <a:schemeClr val="tx1"/>
                </a:outerShdw>
              </a:effectLst>
              <a:latin typeface="Gill Sans MT" pitchFamily="34" charset="0"/>
            </a:endParaRPr>
          </a:p>
        </p:txBody>
      </p:sp>
      <p:sp>
        <p:nvSpPr>
          <p:cNvPr id="52" name="Rounded Rectangle 51"/>
          <p:cNvSpPr/>
          <p:nvPr/>
        </p:nvSpPr>
        <p:spPr>
          <a:xfrm>
            <a:off x="1981200" y="10451430"/>
            <a:ext cx="13107988" cy="1132022"/>
          </a:xfrm>
          <a:prstGeom prst="roundRect">
            <a:avLst/>
          </a:prstGeom>
          <a:solidFill>
            <a:srgbClr val="AB161B"/>
          </a:solidFill>
          <a:ln w="57150">
            <a:solidFill>
              <a:srgbClr val="811618"/>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solidFill>
                  <a:schemeClr val="bg1"/>
                </a:solidFill>
                <a:latin typeface="Gill Sans MT" panose="020B0502020104020203" pitchFamily="34" charset="0"/>
              </a:rPr>
              <a:t>Sub header in Gill Sans 60pt</a:t>
            </a:r>
            <a:endParaRPr lang="en-US" sz="6000" b="1" dirty="0">
              <a:solidFill>
                <a:schemeClr val="bg1"/>
              </a:solidFill>
              <a:latin typeface="Gill Sans MT" panose="020B0502020104020203" pitchFamily="34" charset="0"/>
            </a:endParaRPr>
          </a:p>
        </p:txBody>
      </p:sp>
      <p:sp>
        <p:nvSpPr>
          <p:cNvPr id="55" name="TextBox 54"/>
          <p:cNvSpPr txBox="1"/>
          <p:nvPr/>
        </p:nvSpPr>
        <p:spPr>
          <a:xfrm>
            <a:off x="-23375101" y="16805785"/>
            <a:ext cx="16976059" cy="769441"/>
          </a:xfrm>
          <a:prstGeom prst="rect">
            <a:avLst/>
          </a:prstGeom>
          <a:noFill/>
        </p:spPr>
        <p:txBody>
          <a:bodyPr wrap="square" rtlCol="0" anchor="ctr" anchorCtr="0">
            <a:spAutoFit/>
          </a:bodyPr>
          <a:lstStyle/>
          <a:p>
            <a:r>
              <a:rPr lang="en-US" sz="4400" dirty="0" smtClean="0">
                <a:solidFill>
                  <a:srgbClr val="811518"/>
                </a:solidFill>
                <a:latin typeface="Gill Sans MT" pitchFamily="34" charset="0"/>
              </a:rPr>
              <a:t>Sample title box for a photo, table, figure, etc. Gill </a:t>
            </a:r>
            <a:r>
              <a:rPr lang="en-US" sz="4400" smtClean="0">
                <a:solidFill>
                  <a:srgbClr val="811518"/>
                </a:solidFill>
                <a:latin typeface="Gill Sans MT" pitchFamily="34" charset="0"/>
              </a:rPr>
              <a:t>Sans 44pt</a:t>
            </a:r>
            <a:endParaRPr lang="en-US" sz="4400" dirty="0">
              <a:solidFill>
                <a:srgbClr val="811518"/>
              </a:solidFill>
              <a:latin typeface="Gill Sans MT" pitchFamily="34" charset="0"/>
            </a:endParaRPr>
          </a:p>
        </p:txBody>
      </p:sp>
    </p:spTree>
    <p:extLst>
      <p:ext uri="{BB962C8B-B14F-4D97-AF65-F5344CB8AC3E}">
        <p14:creationId xmlns:p14="http://schemas.microsoft.com/office/powerpoint/2010/main" val="218740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7490</TotalTime>
  <Words>697</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Calibri</vt:lpstr>
      <vt:lpstr>Wingdings</vt:lpstr>
      <vt:lpstr>Arial</vt:lpstr>
      <vt:lpstr>Georgia</vt:lpstr>
      <vt:lpstr>Gill Sans MT</vt:lpstr>
      <vt:lpstr>Office Theme</vt:lpstr>
      <vt:lpstr>Custom Design</vt:lpstr>
      <vt:lpstr>PowerPoint Presentation</vt:lpstr>
    </vt:vector>
  </TitlesOfParts>
  <Company>University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Z</dc:creator>
  <cp:lastModifiedBy>Andy Z</cp:lastModifiedBy>
  <cp:revision>220</cp:revision>
  <dcterms:created xsi:type="dcterms:W3CDTF">2016-08-23T19:00:54Z</dcterms:created>
  <dcterms:modified xsi:type="dcterms:W3CDTF">2017-01-18T22:53:08Z</dcterms:modified>
</cp:coreProperties>
</file>