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4"/>
  </p:notesMasterIdLst>
  <p:handoutMasterIdLst>
    <p:handoutMasterId r:id="rId5"/>
  </p:handoutMasterIdLst>
  <p:sldIdLst>
    <p:sldId id="256" r:id="rId3"/>
  </p:sldIdLst>
  <p:sldSz cx="43891200" cy="32918400"/>
  <p:notesSz cx="28441650" cy="37585650"/>
  <p:defaultTextStyle>
    <a:defPPr>
      <a:defRPr lang="en-US"/>
    </a:defPPr>
    <a:lvl1pPr marL="0" algn="l" defTabSz="3950208" rtl="0" eaLnBrk="1" latinLnBrk="0" hangingPunct="1">
      <a:defRPr sz="7776" kern="1200">
        <a:solidFill>
          <a:schemeClr val="tx1"/>
        </a:solidFill>
        <a:latin typeface="+mn-lt"/>
        <a:ea typeface="+mn-ea"/>
        <a:cs typeface="+mn-cs"/>
      </a:defRPr>
    </a:lvl1pPr>
    <a:lvl2pPr marL="1975104" algn="l" defTabSz="3950208" rtl="0" eaLnBrk="1" latinLnBrk="0" hangingPunct="1">
      <a:defRPr sz="7776" kern="1200">
        <a:solidFill>
          <a:schemeClr val="tx1"/>
        </a:solidFill>
        <a:latin typeface="+mn-lt"/>
        <a:ea typeface="+mn-ea"/>
        <a:cs typeface="+mn-cs"/>
      </a:defRPr>
    </a:lvl2pPr>
    <a:lvl3pPr marL="3950208" algn="l" defTabSz="3950208" rtl="0" eaLnBrk="1" latinLnBrk="0" hangingPunct="1">
      <a:defRPr sz="7776" kern="1200">
        <a:solidFill>
          <a:schemeClr val="tx1"/>
        </a:solidFill>
        <a:latin typeface="+mn-lt"/>
        <a:ea typeface="+mn-ea"/>
        <a:cs typeface="+mn-cs"/>
      </a:defRPr>
    </a:lvl3pPr>
    <a:lvl4pPr marL="5925312" algn="l" defTabSz="3950208" rtl="0" eaLnBrk="1" latinLnBrk="0" hangingPunct="1">
      <a:defRPr sz="7776" kern="1200">
        <a:solidFill>
          <a:schemeClr val="tx1"/>
        </a:solidFill>
        <a:latin typeface="+mn-lt"/>
        <a:ea typeface="+mn-ea"/>
        <a:cs typeface="+mn-cs"/>
      </a:defRPr>
    </a:lvl4pPr>
    <a:lvl5pPr marL="7900416" algn="l" defTabSz="3950208" rtl="0" eaLnBrk="1" latinLnBrk="0" hangingPunct="1">
      <a:defRPr sz="7776" kern="1200">
        <a:solidFill>
          <a:schemeClr val="tx1"/>
        </a:solidFill>
        <a:latin typeface="+mn-lt"/>
        <a:ea typeface="+mn-ea"/>
        <a:cs typeface="+mn-cs"/>
      </a:defRPr>
    </a:lvl5pPr>
    <a:lvl6pPr marL="9875520" algn="l" defTabSz="3950208" rtl="0" eaLnBrk="1" latinLnBrk="0" hangingPunct="1">
      <a:defRPr sz="7776" kern="1200">
        <a:solidFill>
          <a:schemeClr val="tx1"/>
        </a:solidFill>
        <a:latin typeface="+mn-lt"/>
        <a:ea typeface="+mn-ea"/>
        <a:cs typeface="+mn-cs"/>
      </a:defRPr>
    </a:lvl6pPr>
    <a:lvl7pPr marL="11850624" algn="l" defTabSz="3950208" rtl="0" eaLnBrk="1" latinLnBrk="0" hangingPunct="1">
      <a:defRPr sz="7776" kern="1200">
        <a:solidFill>
          <a:schemeClr val="tx1"/>
        </a:solidFill>
        <a:latin typeface="+mn-lt"/>
        <a:ea typeface="+mn-ea"/>
        <a:cs typeface="+mn-cs"/>
      </a:defRPr>
    </a:lvl7pPr>
    <a:lvl8pPr marL="13825728" algn="l" defTabSz="3950208" rtl="0" eaLnBrk="1" latinLnBrk="0" hangingPunct="1">
      <a:defRPr sz="7776" kern="1200">
        <a:solidFill>
          <a:schemeClr val="tx1"/>
        </a:solidFill>
        <a:latin typeface="+mn-lt"/>
        <a:ea typeface="+mn-ea"/>
        <a:cs typeface="+mn-cs"/>
      </a:defRPr>
    </a:lvl8pPr>
    <a:lvl9pPr marL="15800832" algn="l" defTabSz="3950208" rtl="0" eaLnBrk="1" latinLnBrk="0" hangingPunct="1">
      <a:defRPr sz="7776" kern="1200">
        <a:solidFill>
          <a:schemeClr val="tx1"/>
        </a:solidFill>
        <a:latin typeface="+mn-lt"/>
        <a:ea typeface="+mn-ea"/>
        <a:cs typeface="+mn-cs"/>
      </a:defRPr>
    </a:lvl9pPr>
  </p:defaultTextStyle>
  <p:extLst>
    <p:ext uri="{EFAFB233-063F-42B5-8137-9DF3F51BA10A}">
      <p15:sldGuideLst xmlns:p15="http://schemas.microsoft.com/office/powerpoint/2012/main">
        <p15:guide id="12" pos="18240">
          <p15:clr>
            <a:srgbClr val="A4A3A4"/>
          </p15:clr>
        </p15:guide>
        <p15:guide id="13" pos="9409">
          <p15:clr>
            <a:srgbClr val="A4A3A4"/>
          </p15:clr>
        </p15:guide>
        <p15:guide id="15" pos="17949">
          <p15:clr>
            <a:srgbClr val="A4A3A4"/>
          </p15:clr>
        </p15:guide>
        <p15:guide id="16" pos="9696" userDrawn="1">
          <p15:clr>
            <a:srgbClr val="A4A3A4"/>
          </p15:clr>
        </p15:guide>
        <p15:guide id="17" pos="1152">
          <p15:clr>
            <a:srgbClr val="A4A3A4"/>
          </p15:clr>
        </p15:guide>
        <p15:guide id="18" pos="26520" userDrawn="1">
          <p15:clr>
            <a:srgbClr val="A4A3A4"/>
          </p15:clr>
        </p15:guide>
        <p15:guide id="19" orient="horz" pos="10368">
          <p15:clr>
            <a:srgbClr val="A4A3A4"/>
          </p15:clr>
        </p15:guide>
      </p15:sldGuideLst>
    </p:ext>
    <p:ext uri="{2D200454-40CA-4A62-9FC3-DE9A4176ACB9}">
      <p15:notesGuideLst xmlns:p15="http://schemas.microsoft.com/office/powerpoint/2012/main">
        <p15:guide id="1" orient="horz" pos="11838" userDrawn="1">
          <p15:clr>
            <a:srgbClr val="A4A3A4"/>
          </p15:clr>
        </p15:guide>
        <p15:guide id="2" pos="895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87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9748" autoAdjust="0"/>
    <p:restoredTop sz="99710" autoAdjust="0"/>
  </p:normalViewPr>
  <p:slideViewPr>
    <p:cSldViewPr snapToGrid="0">
      <p:cViewPr varScale="1">
        <p:scale>
          <a:sx n="22" d="100"/>
          <a:sy n="22" d="100"/>
        </p:scale>
        <p:origin x="552" y="66"/>
      </p:cViewPr>
      <p:guideLst>
        <p:guide pos="18240"/>
        <p:guide pos="9409"/>
        <p:guide pos="17949"/>
        <p:guide pos="9696"/>
        <p:guide pos="1152"/>
        <p:guide pos="26520"/>
        <p:guide orient="horz" pos="103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66" d="100"/>
          <a:sy n="66" d="100"/>
        </p:scale>
        <p:origin x="-3288" y="-102"/>
      </p:cViewPr>
      <p:guideLst>
        <p:guide orient="horz" pos="11838"/>
        <p:guide pos="895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12324715" cy="1885808"/>
          </a:xfrm>
          <a:prstGeom prst="rect">
            <a:avLst/>
          </a:prstGeom>
        </p:spPr>
        <p:txBody>
          <a:bodyPr vert="horz" lIns="377278" tIns="188641" rIns="377278" bIns="188641" rtlCol="0"/>
          <a:lstStyle>
            <a:lvl1pPr algn="l">
              <a:defRPr sz="5100"/>
            </a:lvl1pPr>
          </a:lstStyle>
          <a:p>
            <a:endParaRPr lang="en-US"/>
          </a:p>
        </p:txBody>
      </p:sp>
      <p:sp>
        <p:nvSpPr>
          <p:cNvPr id="3" name="Date Placeholder 2"/>
          <p:cNvSpPr>
            <a:spLocks noGrp="1"/>
          </p:cNvSpPr>
          <p:nvPr>
            <p:ph type="dt" sz="quarter" idx="1"/>
          </p:nvPr>
        </p:nvSpPr>
        <p:spPr>
          <a:xfrm>
            <a:off x="16110353" y="2"/>
            <a:ext cx="12324715" cy="1885808"/>
          </a:xfrm>
          <a:prstGeom prst="rect">
            <a:avLst/>
          </a:prstGeom>
        </p:spPr>
        <p:txBody>
          <a:bodyPr vert="horz" lIns="377278" tIns="188641" rIns="377278" bIns="188641" rtlCol="0"/>
          <a:lstStyle>
            <a:lvl1pPr algn="r">
              <a:defRPr sz="5100"/>
            </a:lvl1pPr>
          </a:lstStyle>
          <a:p>
            <a:fld id="{257B2BAE-E3B7-4F95-ABA8-9F9B20C71355}" type="datetimeFigureOut">
              <a:rPr lang="en-US" smtClean="0"/>
              <a:pPr/>
              <a:t>5/9/2018</a:t>
            </a:fld>
            <a:endParaRPr lang="en-US"/>
          </a:p>
        </p:txBody>
      </p:sp>
      <p:sp>
        <p:nvSpPr>
          <p:cNvPr id="4" name="Footer Placeholder 3"/>
          <p:cNvSpPr>
            <a:spLocks noGrp="1"/>
          </p:cNvSpPr>
          <p:nvPr>
            <p:ph type="ftr" sz="quarter" idx="2"/>
          </p:nvPr>
        </p:nvSpPr>
        <p:spPr>
          <a:xfrm>
            <a:off x="0" y="35699854"/>
            <a:ext cx="12324715" cy="1885804"/>
          </a:xfrm>
          <a:prstGeom prst="rect">
            <a:avLst/>
          </a:prstGeom>
        </p:spPr>
        <p:txBody>
          <a:bodyPr vert="horz" lIns="377278" tIns="188641" rIns="377278" bIns="188641" rtlCol="0" anchor="b"/>
          <a:lstStyle>
            <a:lvl1pPr algn="l">
              <a:defRPr sz="5100"/>
            </a:lvl1pPr>
          </a:lstStyle>
          <a:p>
            <a:endParaRPr lang="en-US"/>
          </a:p>
        </p:txBody>
      </p:sp>
      <p:sp>
        <p:nvSpPr>
          <p:cNvPr id="5" name="Slide Number Placeholder 4"/>
          <p:cNvSpPr>
            <a:spLocks noGrp="1"/>
          </p:cNvSpPr>
          <p:nvPr>
            <p:ph type="sldNum" sz="quarter" idx="3"/>
          </p:nvPr>
        </p:nvSpPr>
        <p:spPr>
          <a:xfrm>
            <a:off x="16110353" y="35699854"/>
            <a:ext cx="12324715" cy="1885804"/>
          </a:xfrm>
          <a:prstGeom prst="rect">
            <a:avLst/>
          </a:prstGeom>
        </p:spPr>
        <p:txBody>
          <a:bodyPr vert="horz" lIns="377278" tIns="188641" rIns="377278" bIns="188641" rtlCol="0" anchor="b"/>
          <a:lstStyle>
            <a:lvl1pPr algn="r">
              <a:defRPr sz="5100"/>
            </a:lvl1pPr>
          </a:lstStyle>
          <a:p>
            <a:fld id="{156BF2EA-C791-402C-BA72-39851781DFA2}" type="slidenum">
              <a:rPr lang="en-US" smtClean="0"/>
              <a:pPr/>
              <a:t>‹#›</a:t>
            </a:fld>
            <a:endParaRPr lang="en-US"/>
          </a:p>
        </p:txBody>
      </p:sp>
    </p:spTree>
    <p:extLst>
      <p:ext uri="{BB962C8B-B14F-4D97-AF65-F5344CB8AC3E}">
        <p14:creationId xmlns:p14="http://schemas.microsoft.com/office/powerpoint/2010/main" val="3922760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12325951" cy="1876797"/>
          </a:xfrm>
          <a:prstGeom prst="rect">
            <a:avLst/>
          </a:prstGeom>
        </p:spPr>
        <p:txBody>
          <a:bodyPr vert="horz" lIns="356899" tIns="178450" rIns="356899" bIns="178450" rtlCol="0"/>
          <a:lstStyle>
            <a:lvl1pPr algn="l">
              <a:defRPr sz="4700"/>
            </a:lvl1pPr>
          </a:lstStyle>
          <a:p>
            <a:endParaRPr lang="en-US"/>
          </a:p>
        </p:txBody>
      </p:sp>
      <p:sp>
        <p:nvSpPr>
          <p:cNvPr id="3" name="Date Placeholder 2"/>
          <p:cNvSpPr>
            <a:spLocks noGrp="1"/>
          </p:cNvSpPr>
          <p:nvPr>
            <p:ph type="dt" idx="1"/>
          </p:nvPr>
        </p:nvSpPr>
        <p:spPr>
          <a:xfrm>
            <a:off x="16109529" y="2"/>
            <a:ext cx="12325951" cy="1876797"/>
          </a:xfrm>
          <a:prstGeom prst="rect">
            <a:avLst/>
          </a:prstGeom>
        </p:spPr>
        <p:txBody>
          <a:bodyPr vert="horz" lIns="356899" tIns="178450" rIns="356899" bIns="178450" rtlCol="0"/>
          <a:lstStyle>
            <a:lvl1pPr algn="r">
              <a:defRPr sz="4700"/>
            </a:lvl1pPr>
          </a:lstStyle>
          <a:p>
            <a:fld id="{14B61EB5-CCFD-4ACE-988B-50FDDCEDE607}" type="datetimeFigureOut">
              <a:rPr lang="en-US" smtClean="0"/>
              <a:pPr/>
              <a:t>5/9/2018</a:t>
            </a:fld>
            <a:endParaRPr lang="en-US"/>
          </a:p>
        </p:txBody>
      </p:sp>
      <p:sp>
        <p:nvSpPr>
          <p:cNvPr id="4" name="Slide Image Placeholder 3"/>
          <p:cNvSpPr>
            <a:spLocks noGrp="1" noRot="1" noChangeAspect="1"/>
          </p:cNvSpPr>
          <p:nvPr>
            <p:ph type="sldImg" idx="2"/>
          </p:nvPr>
        </p:nvSpPr>
        <p:spPr>
          <a:xfrm>
            <a:off x="4824413" y="2820988"/>
            <a:ext cx="18792825" cy="14095412"/>
          </a:xfrm>
          <a:prstGeom prst="rect">
            <a:avLst/>
          </a:prstGeom>
          <a:noFill/>
          <a:ln w="12700">
            <a:solidFill>
              <a:prstClr val="black"/>
            </a:solidFill>
          </a:ln>
        </p:spPr>
        <p:txBody>
          <a:bodyPr vert="horz" lIns="356899" tIns="178450" rIns="356899" bIns="178450" rtlCol="0" anchor="ctr"/>
          <a:lstStyle/>
          <a:p>
            <a:endParaRPr lang="en-US"/>
          </a:p>
        </p:txBody>
      </p:sp>
      <p:sp>
        <p:nvSpPr>
          <p:cNvPr id="5" name="Notes Placeholder 4"/>
          <p:cNvSpPr>
            <a:spLocks noGrp="1"/>
          </p:cNvSpPr>
          <p:nvPr>
            <p:ph type="body" sz="quarter" idx="3"/>
          </p:nvPr>
        </p:nvSpPr>
        <p:spPr>
          <a:xfrm>
            <a:off x="2845411" y="17854434"/>
            <a:ext cx="22750851" cy="16909812"/>
          </a:xfrm>
          <a:prstGeom prst="rect">
            <a:avLst/>
          </a:prstGeom>
        </p:spPr>
        <p:txBody>
          <a:bodyPr vert="horz" lIns="356899" tIns="178450" rIns="356899" bIns="17845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35702643"/>
            <a:ext cx="12325951" cy="1876797"/>
          </a:xfrm>
          <a:prstGeom prst="rect">
            <a:avLst/>
          </a:prstGeom>
        </p:spPr>
        <p:txBody>
          <a:bodyPr vert="horz" lIns="356899" tIns="178450" rIns="356899" bIns="178450" rtlCol="0" anchor="b"/>
          <a:lstStyle>
            <a:lvl1pPr algn="l">
              <a:defRPr sz="4700"/>
            </a:lvl1pPr>
          </a:lstStyle>
          <a:p>
            <a:endParaRPr lang="en-US"/>
          </a:p>
        </p:txBody>
      </p:sp>
      <p:sp>
        <p:nvSpPr>
          <p:cNvPr id="7" name="Slide Number Placeholder 6"/>
          <p:cNvSpPr>
            <a:spLocks noGrp="1"/>
          </p:cNvSpPr>
          <p:nvPr>
            <p:ph type="sldNum" sz="quarter" idx="5"/>
          </p:nvPr>
        </p:nvSpPr>
        <p:spPr>
          <a:xfrm>
            <a:off x="16109529" y="35702643"/>
            <a:ext cx="12325951" cy="1876797"/>
          </a:xfrm>
          <a:prstGeom prst="rect">
            <a:avLst/>
          </a:prstGeom>
        </p:spPr>
        <p:txBody>
          <a:bodyPr vert="horz" lIns="356899" tIns="178450" rIns="356899" bIns="178450" rtlCol="0" anchor="b"/>
          <a:lstStyle>
            <a:lvl1pPr algn="r">
              <a:defRPr sz="4700"/>
            </a:lvl1pPr>
          </a:lstStyle>
          <a:p>
            <a:fld id="{D279C689-0710-4C72-A375-679C8DC8FBB2}" type="slidenum">
              <a:rPr lang="en-US" smtClean="0"/>
              <a:pPr/>
              <a:t>‹#›</a:t>
            </a:fld>
            <a:endParaRPr lang="en-US"/>
          </a:p>
        </p:txBody>
      </p:sp>
    </p:spTree>
    <p:extLst>
      <p:ext uri="{BB962C8B-B14F-4D97-AF65-F5344CB8AC3E}">
        <p14:creationId xmlns:p14="http://schemas.microsoft.com/office/powerpoint/2010/main" val="256663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4413" y="2820988"/>
            <a:ext cx="18792825" cy="140954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9C689-0710-4C72-A375-679C8DC8FBB2}" type="slidenum">
              <a:rPr lang="en-US" smtClean="0"/>
              <a:pPr/>
              <a:t>1</a:t>
            </a:fld>
            <a:endParaRPr lang="en-US"/>
          </a:p>
        </p:txBody>
      </p:sp>
    </p:spTree>
    <p:extLst>
      <p:ext uri="{BB962C8B-B14F-4D97-AF65-F5344CB8AC3E}">
        <p14:creationId xmlns:p14="http://schemas.microsoft.com/office/powerpoint/2010/main" val="83946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683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136" y="23043358"/>
            <a:ext cx="26335567" cy="271938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136" y="2940846"/>
            <a:ext cx="26335567" cy="197512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602136" y="25762747"/>
            <a:ext cx="26335567" cy="38635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6A23B4-339B-4FD7-BADD-635ADD9051C7}" type="datetimeFigureOut">
              <a:rPr lang="en-US" smtClean="0"/>
              <a:pPr/>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6A23B4-339B-4FD7-BADD-635ADD9051C7}" type="datetimeFigureOut">
              <a:rPr lang="en-US" smtClean="0"/>
              <a:pPr/>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969" y="1318022"/>
            <a:ext cx="9874251" cy="280880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988" y="1318022"/>
            <a:ext cx="29423783" cy="280880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6A23B4-339B-4FD7-BADD-635ADD9051C7}" type="datetimeFigureOut">
              <a:rPr lang="en-US" smtClean="0"/>
              <a:pPr/>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422" y="10226280"/>
            <a:ext cx="37308367" cy="7055644"/>
          </a:xfrm>
        </p:spPr>
        <p:txBody>
          <a:bodyPr/>
          <a:lstStyle/>
          <a:p>
            <a:r>
              <a:rPr lang="en-US"/>
              <a:t>Click to edit Master title style</a:t>
            </a:r>
          </a:p>
        </p:txBody>
      </p:sp>
      <p:sp>
        <p:nvSpPr>
          <p:cNvPr id="3" name="Subtitle 2"/>
          <p:cNvSpPr>
            <a:spLocks noGrp="1"/>
          </p:cNvSpPr>
          <p:nvPr>
            <p:ph type="subTitle" idx="1"/>
          </p:nvPr>
        </p:nvSpPr>
        <p:spPr>
          <a:xfrm>
            <a:off x="6582836" y="18653524"/>
            <a:ext cx="30725533" cy="84129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6A23B4-339B-4FD7-BADD-635ADD9051C7}" type="datetimeFigureOut">
              <a:rPr lang="en-US" smtClean="0"/>
              <a:pPr/>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6A23B4-339B-4FD7-BADD-635ADD9051C7}" type="datetimeFigureOut">
              <a:rPr lang="en-US" smtClean="0"/>
              <a:pPr/>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4" y="21152647"/>
            <a:ext cx="37308367" cy="653891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4" y="13951744"/>
            <a:ext cx="37308367" cy="72009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6A23B4-339B-4FD7-BADD-635ADD9051C7}" type="datetimeFigureOut">
              <a:rPr lang="en-US" smtClean="0"/>
              <a:pPr/>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984" y="7680722"/>
            <a:ext cx="19649016" cy="217253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47205" y="7680722"/>
            <a:ext cx="19649017" cy="217253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6A23B4-339B-4FD7-BADD-635ADD9051C7}" type="datetimeFigureOut">
              <a:rPr lang="en-US" smtClean="0"/>
              <a:pPr/>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986" y="7368778"/>
            <a:ext cx="19392900" cy="30706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4986" y="10439401"/>
            <a:ext cx="19392900" cy="18966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969" y="7368778"/>
            <a:ext cx="19399251" cy="30706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969" y="10439401"/>
            <a:ext cx="19399251" cy="18966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6A23B4-339B-4FD7-BADD-635ADD9051C7}" type="datetimeFigureOut">
              <a:rPr lang="en-US" smtClean="0"/>
              <a:pPr/>
              <a:t>5/9/2018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6A23B4-339B-4FD7-BADD-635ADD9051C7}" type="datetimeFigureOut">
              <a:rPr lang="en-US" smtClean="0"/>
              <a:pPr/>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A23B4-339B-4FD7-BADD-635ADD9051C7}" type="datetimeFigureOut">
              <a:rPr lang="en-US" smtClean="0"/>
              <a:pPr/>
              <a:t>5/9/2018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987" y="1310879"/>
            <a:ext cx="14439900" cy="557807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59817" y="1310880"/>
            <a:ext cx="24536400" cy="28095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987" y="6888956"/>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6A23B4-339B-4FD7-BADD-635ADD9051C7}" type="datetimeFigureOut">
              <a:rPr lang="en-US" smtClean="0"/>
              <a:pPr/>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6858000"/>
            <a:ext cx="43891200" cy="21488400"/>
          </a:xfrm>
          <a:prstGeom prst="rect">
            <a:avLst/>
          </a:prstGeom>
          <a:gradFill>
            <a:gsLst>
              <a:gs pos="0">
                <a:srgbClr val="5387BE"/>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914400" y="5143500"/>
            <a:ext cx="42062400" cy="22745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525" y="0"/>
            <a:ext cx="43891200" cy="6949440"/>
          </a:xfrm>
          <a:prstGeom prst="rect">
            <a:avLst/>
          </a:prstGeom>
          <a:gradFill flip="none" rotWithShape="1">
            <a:gsLst>
              <a:gs pos="0">
                <a:srgbClr val="5387BE"/>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0" y="28642056"/>
            <a:ext cx="4916424" cy="3361944"/>
          </a:xfrm>
          <a:prstGeom prst="rect">
            <a:avLst/>
          </a:prstGeom>
        </p:spPr>
      </p:pic>
      <p:cxnSp>
        <p:nvCxnSpPr>
          <p:cNvPr id="18" name="Straight Connector 17"/>
          <p:cNvCxnSpPr/>
          <p:nvPr userDrawn="1"/>
        </p:nvCxnSpPr>
        <p:spPr>
          <a:xfrm>
            <a:off x="914400" y="27889200"/>
            <a:ext cx="42062400" cy="1588"/>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6858000" y="4114800"/>
            <a:ext cx="36118800" cy="1371600"/>
          </a:xfrm>
          <a:prstGeom prst="rect">
            <a:avLst/>
          </a:prstGeom>
          <a:solidFill>
            <a:srgbClr val="5387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95020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0" cap="flat">
                  <a:noFill/>
                  <a:round/>
                </a:ln>
                <a:solidFill>
                  <a:prstClr val="white"/>
                </a:solidFill>
                <a:effectLst>
                  <a:outerShdw blurRad="50800" dist="38100" dir="2700000" algn="tl" rotWithShape="0">
                    <a:prstClr val="black">
                      <a:alpha val="80000"/>
                    </a:prstClr>
                  </a:outerShdw>
                </a:effectLst>
                <a:uLnTx/>
                <a:uFillTx/>
                <a:latin typeface="Gill Sans MT" pitchFamily="34" charset="0"/>
                <a:ea typeface="+mn-ea"/>
                <a:cs typeface="+mn-cs"/>
              </a:rPr>
              <a:t>     SARE </a:t>
            </a:r>
            <a:r>
              <a:rPr kumimoji="0" lang="en-US" sz="5500" b="1" i="0" u="none" strike="noStrike" kern="1200" cap="none" spc="0" normalizeH="0" baseline="0" noProof="0" dirty="0">
                <a:ln w="0" cap="flat">
                  <a:noFill/>
                  <a:round/>
                </a:ln>
                <a:solidFill>
                  <a:prstClr val="white"/>
                </a:solidFill>
                <a:effectLst>
                  <a:outerShdw blurRad="50800" dist="38100" dir="2700000" algn="tl" rotWithShape="0">
                    <a:prstClr val="black">
                      <a:alpha val="80000"/>
                    </a:prstClr>
                  </a:outerShdw>
                </a:effectLst>
                <a:uLnTx/>
                <a:uFillTx/>
                <a:latin typeface="Gill Sans MT" pitchFamily="34" charset="0"/>
                <a:ea typeface="+mn-ea"/>
                <a:cs typeface="+mn-cs"/>
              </a:rPr>
              <a:t>PROJECT</a:t>
            </a:r>
            <a:r>
              <a:rPr kumimoji="0" lang="en-US" sz="5400" b="1" i="0" u="none" strike="noStrike" kern="1200" cap="none" spc="0" normalizeH="0" baseline="0" noProof="0" dirty="0">
                <a:ln w="0" cap="flat">
                  <a:noFill/>
                  <a:round/>
                </a:ln>
                <a:solidFill>
                  <a:prstClr val="white"/>
                </a:solidFill>
                <a:effectLst>
                  <a:outerShdw blurRad="50800" dist="38100" dir="2700000" algn="tl" rotWithShape="0">
                    <a:prstClr val="black">
                      <a:alpha val="80000"/>
                    </a:prstClr>
                  </a:outerShdw>
                </a:effectLst>
                <a:uLnTx/>
                <a:uFillTx/>
                <a:latin typeface="Gill Sans MT" pitchFamily="34" charset="0"/>
                <a:ea typeface="+mn-ea"/>
                <a:cs typeface="+mn-cs"/>
              </a:rPr>
              <a:t>   </a:t>
            </a:r>
            <a:r>
              <a:rPr kumimoji="0" lang="en-US" sz="5400" b="1" i="0" u="none" strike="noStrike" kern="1200" cap="none" spc="0" normalizeH="0" baseline="0" noProof="0" dirty="0">
                <a:ln w="0" cap="flat" cmpd="sng">
                  <a:noFill/>
                  <a:round/>
                </a:ln>
                <a:solidFill>
                  <a:srgbClr val="5387BE"/>
                </a:solidFill>
                <a:effectLst/>
                <a:uLnTx/>
                <a:uFillTx/>
                <a:latin typeface="Gill Sans MT" pitchFamily="34" charset="0"/>
                <a:ea typeface="+mn-ea"/>
                <a:cs typeface="+mn-cs"/>
              </a:rPr>
              <a:t>PIPAL</a:t>
            </a:r>
            <a:r>
              <a:rPr kumimoji="0" lang="en-US" sz="5400" b="1" i="0" u="none" strike="noStrike" kern="1200" cap="none" spc="0" normalizeH="0" baseline="0" noProof="0" dirty="0">
                <a:ln w="0" cap="flat">
                  <a:noFill/>
                  <a:round/>
                </a:ln>
                <a:solidFill>
                  <a:srgbClr val="5387BE"/>
                </a:solidFill>
                <a:effectLst/>
                <a:uLnTx/>
                <a:uFillTx/>
                <a:latin typeface="Gill Sans MT" pitchFamily="34" charset="0"/>
                <a:ea typeface="+mn-ea"/>
                <a:cs typeface="+mn-cs"/>
              </a:rPr>
              <a:t> INVESTIGATOR’S NAME</a:t>
            </a:r>
          </a:p>
        </p:txBody>
      </p:sp>
      <p:pic>
        <p:nvPicPr>
          <p:cNvPr id="12" name="Picture 11"/>
          <p:cNvPicPr>
            <a:picLocks noChangeAspect="1"/>
          </p:cNvPicPr>
          <p:nvPr userDrawn="1"/>
        </p:nvPicPr>
        <p:blipFill>
          <a:blip r:embed="rId4"/>
          <a:stretch>
            <a:fillRect/>
          </a:stretch>
        </p:blipFill>
        <p:spPr>
          <a:xfrm>
            <a:off x="914400" y="914400"/>
            <a:ext cx="5057219" cy="4568515"/>
          </a:xfrm>
          <a:prstGeom prst="rect">
            <a:avLst/>
          </a:prstGeom>
        </p:spPr>
      </p:pic>
      <p:pic>
        <p:nvPicPr>
          <p:cNvPr id="11" name="Picture 10"/>
          <p:cNvPicPr>
            <a:picLocks noChangeAspect="1"/>
          </p:cNvPicPr>
          <p:nvPr userDrawn="1"/>
        </p:nvPicPr>
        <p:blipFill>
          <a:blip r:embed="rId4"/>
          <a:stretch>
            <a:fillRect/>
          </a:stretch>
        </p:blipFill>
        <p:spPr>
          <a:xfrm>
            <a:off x="40057592" y="28803600"/>
            <a:ext cx="2919208" cy="2637110"/>
          </a:xfrm>
          <a:prstGeom prst="rect">
            <a:avLst/>
          </a:prstGeom>
        </p:spPr>
      </p:pic>
      <p:sp>
        <p:nvSpPr>
          <p:cNvPr id="13" name="TextBox 12"/>
          <p:cNvSpPr txBox="1"/>
          <p:nvPr userDrawn="1"/>
        </p:nvSpPr>
        <p:spPr>
          <a:xfrm>
            <a:off x="40074850" y="31550528"/>
            <a:ext cx="2901950" cy="453472"/>
          </a:xfrm>
          <a:prstGeom prst="rect">
            <a:avLst/>
          </a:prstGeom>
          <a:noFill/>
        </p:spPr>
        <p:txBody>
          <a:bodyPr wrap="square" rtlCol="0">
            <a:noAutofit/>
          </a:bodyPr>
          <a:lstStyle/>
          <a:p>
            <a:pPr algn="ctr"/>
            <a:r>
              <a:rPr lang="en-US" sz="3200">
                <a:latin typeface="Gill Sans MT" pitchFamily="34" charset="0"/>
              </a:rPr>
              <a:t>westernsare.org</a:t>
            </a:r>
          </a:p>
        </p:txBody>
      </p:sp>
    </p:spTree>
    <p:extLst>
      <p:ext uri="{BB962C8B-B14F-4D97-AF65-F5344CB8AC3E}">
        <p14:creationId xmlns:p14="http://schemas.microsoft.com/office/powerpoint/2010/main" val="21653290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3291882"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0" indent="0" algn="l" defTabSz="3291882" rtl="0" eaLnBrk="1" latinLnBrk="0" hangingPunct="1">
        <a:lnSpc>
          <a:spcPct val="90000"/>
        </a:lnSpc>
        <a:spcBef>
          <a:spcPts val="3600"/>
        </a:spcBef>
        <a:buFont typeface="Arial" panose="020B0604020202020204" pitchFamily="34" charset="0"/>
        <a:buNone/>
        <a:defRPr sz="1600" kern="1200">
          <a:solidFill>
            <a:schemeClr val="tx1"/>
          </a:solidFill>
          <a:latin typeface="+mn-lt"/>
          <a:ea typeface="+mn-ea"/>
          <a:cs typeface="+mn-cs"/>
        </a:defRPr>
      </a:lvl1pPr>
      <a:lvl2pPr marL="2468910" indent="-822970" algn="l" defTabSz="3291882"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52" indent="-822970" algn="l" defTabSz="3291882"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92"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732"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67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61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55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49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82" rtl="0" eaLnBrk="1" latinLnBrk="0" hangingPunct="1">
        <a:defRPr sz="6480" kern="1200">
          <a:solidFill>
            <a:schemeClr val="tx1"/>
          </a:solidFill>
          <a:latin typeface="+mn-lt"/>
          <a:ea typeface="+mn-ea"/>
          <a:cs typeface="+mn-cs"/>
        </a:defRPr>
      </a:lvl1pPr>
      <a:lvl2pPr marL="1645940" algn="l" defTabSz="3291882" rtl="0" eaLnBrk="1" latinLnBrk="0" hangingPunct="1">
        <a:defRPr sz="6480" kern="1200">
          <a:solidFill>
            <a:schemeClr val="tx1"/>
          </a:solidFill>
          <a:latin typeface="+mn-lt"/>
          <a:ea typeface="+mn-ea"/>
          <a:cs typeface="+mn-cs"/>
        </a:defRPr>
      </a:lvl2pPr>
      <a:lvl3pPr marL="3291882" algn="l" defTabSz="3291882" rtl="0" eaLnBrk="1" latinLnBrk="0" hangingPunct="1">
        <a:defRPr sz="6480" kern="1200">
          <a:solidFill>
            <a:schemeClr val="tx1"/>
          </a:solidFill>
          <a:latin typeface="+mn-lt"/>
          <a:ea typeface="+mn-ea"/>
          <a:cs typeface="+mn-cs"/>
        </a:defRPr>
      </a:lvl3pPr>
      <a:lvl4pPr marL="4937822" algn="l" defTabSz="3291882" rtl="0" eaLnBrk="1" latinLnBrk="0" hangingPunct="1">
        <a:defRPr sz="6480" kern="1200">
          <a:solidFill>
            <a:schemeClr val="tx1"/>
          </a:solidFill>
          <a:latin typeface="+mn-lt"/>
          <a:ea typeface="+mn-ea"/>
          <a:cs typeface="+mn-cs"/>
        </a:defRPr>
      </a:lvl4pPr>
      <a:lvl5pPr marL="6583762" algn="l" defTabSz="3291882" rtl="0" eaLnBrk="1" latinLnBrk="0" hangingPunct="1">
        <a:defRPr sz="6480" kern="1200">
          <a:solidFill>
            <a:schemeClr val="tx1"/>
          </a:solidFill>
          <a:latin typeface="+mn-lt"/>
          <a:ea typeface="+mn-ea"/>
          <a:cs typeface="+mn-cs"/>
        </a:defRPr>
      </a:lvl5pPr>
      <a:lvl6pPr marL="8229702" algn="l" defTabSz="3291882" rtl="0" eaLnBrk="1" latinLnBrk="0" hangingPunct="1">
        <a:defRPr sz="6480" kern="1200">
          <a:solidFill>
            <a:schemeClr val="tx1"/>
          </a:solidFill>
          <a:latin typeface="+mn-lt"/>
          <a:ea typeface="+mn-ea"/>
          <a:cs typeface="+mn-cs"/>
        </a:defRPr>
      </a:lvl6pPr>
      <a:lvl7pPr marL="9875644" algn="l" defTabSz="3291882" rtl="0" eaLnBrk="1" latinLnBrk="0" hangingPunct="1">
        <a:defRPr sz="6480" kern="1200">
          <a:solidFill>
            <a:schemeClr val="tx1"/>
          </a:solidFill>
          <a:latin typeface="+mn-lt"/>
          <a:ea typeface="+mn-ea"/>
          <a:cs typeface="+mn-cs"/>
        </a:defRPr>
      </a:lvl7pPr>
      <a:lvl8pPr marL="11521584" algn="l" defTabSz="3291882" rtl="0" eaLnBrk="1" latinLnBrk="0" hangingPunct="1">
        <a:defRPr sz="6480" kern="1200">
          <a:solidFill>
            <a:schemeClr val="tx1"/>
          </a:solidFill>
          <a:latin typeface="+mn-lt"/>
          <a:ea typeface="+mn-ea"/>
          <a:cs typeface="+mn-cs"/>
        </a:defRPr>
      </a:lvl8pPr>
      <a:lvl9pPr marL="13167524" algn="l" defTabSz="3291882" rtl="0" eaLnBrk="1" latinLnBrk="0" hangingPunct="1">
        <a:defRPr sz="64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989" y="1318022"/>
            <a:ext cx="39501233" cy="548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194989" y="7680722"/>
            <a:ext cx="39501233" cy="217253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989" y="30510956"/>
            <a:ext cx="10240433" cy="1752600"/>
          </a:xfrm>
          <a:prstGeom prst="rect">
            <a:avLst/>
          </a:prstGeom>
        </p:spPr>
        <p:txBody>
          <a:bodyPr vert="horz" lIns="91440" tIns="45720" rIns="91440" bIns="45720" rtlCol="0" anchor="ctr"/>
          <a:lstStyle>
            <a:lvl1pPr algn="l">
              <a:defRPr sz="1200">
                <a:solidFill>
                  <a:schemeClr val="tx1">
                    <a:tint val="75000"/>
                  </a:schemeClr>
                </a:solidFill>
              </a:defRPr>
            </a:lvl1pPr>
          </a:lstStyle>
          <a:p>
            <a:fld id="{076A23B4-339B-4FD7-BADD-635ADD9051C7}" type="datetimeFigureOut">
              <a:rPr lang="en-US" smtClean="0"/>
              <a:pPr/>
              <a:t>5/9/2018</a:t>
            </a:fld>
            <a:endParaRPr lang="en-US"/>
          </a:p>
        </p:txBody>
      </p:sp>
      <p:sp>
        <p:nvSpPr>
          <p:cNvPr id="5" name="Footer Placeholder 4"/>
          <p:cNvSpPr>
            <a:spLocks noGrp="1"/>
          </p:cNvSpPr>
          <p:nvPr>
            <p:ph type="ftr" sz="quarter" idx="3"/>
          </p:nvPr>
        </p:nvSpPr>
        <p:spPr>
          <a:xfrm>
            <a:off x="14996589" y="30510956"/>
            <a:ext cx="13898033" cy="1752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789" y="30510956"/>
            <a:ext cx="10240433" cy="1752600"/>
          </a:xfrm>
          <a:prstGeom prst="rect">
            <a:avLst/>
          </a:prstGeom>
        </p:spPr>
        <p:txBody>
          <a:bodyPr vert="horz" lIns="91440" tIns="45720" rIns="91440" bIns="45720" rtlCol="0" anchor="ctr"/>
          <a:lstStyle>
            <a:lvl1pPr algn="r">
              <a:defRPr sz="1200">
                <a:solidFill>
                  <a:schemeClr val="tx1">
                    <a:tint val="75000"/>
                  </a:schemeClr>
                </a:solidFill>
              </a:defRPr>
            </a:lvl1pPr>
          </a:lstStyle>
          <a:p>
            <a:fld id="{5EECC31D-2E84-4DBE-B7DB-BADD4508C9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doi.org/10.1080/1065657X.2002.10702085" TargetMode="External"/><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6327235" y="30188118"/>
            <a:ext cx="8609553" cy="1569660"/>
          </a:xfrm>
          <a:prstGeom prst="rect">
            <a:avLst/>
          </a:prstGeom>
          <a:noFill/>
        </p:spPr>
        <p:txBody>
          <a:bodyPr wrap="square" rtlCol="0">
            <a:spAutoFit/>
          </a:bodyPr>
          <a:lstStyle/>
          <a:p>
            <a:pPr>
              <a:defRPr/>
            </a:pPr>
            <a:r>
              <a:rPr lang="en-US" sz="1600" b="0" i="0" u="none" strike="noStrike" kern="1200" dirty="0">
                <a:effectLst/>
                <a:latin typeface="Gill Sans MT" pitchFamily="34" charset="0"/>
                <a:ea typeface="+mn-ea"/>
                <a:cs typeface="+mn-cs"/>
              </a:rPr>
              <a:t>This project is supported by the National Institute of Food and Agriculture, U.S. Department of Agriculture, under award </a:t>
            </a:r>
            <a:r>
              <a:rPr lang="en-US" sz="1600" b="0" i="0" u="none" strike="noStrike" kern="1200">
                <a:effectLst/>
                <a:latin typeface="Gill Sans MT" pitchFamily="34" charset="0"/>
                <a:ea typeface="+mn-ea"/>
                <a:cs typeface="+mn-cs"/>
              </a:rPr>
              <a:t>number 96</a:t>
            </a:r>
            <a:r>
              <a:rPr lang="en-US" sz="1600">
                <a:latin typeface="Gill Sans MT" pitchFamily="34" charset="0"/>
              </a:rPr>
              <a:t>-COOP-12414 </a:t>
            </a:r>
            <a:r>
              <a:rPr lang="en-US" sz="1600" b="0" i="0" u="none" strike="noStrike" kern="1200" baseline="0" dirty="0">
                <a:effectLst/>
                <a:latin typeface="Gill Sans MT" pitchFamily="34" charset="0"/>
                <a:ea typeface="+mn-ea"/>
                <a:cs typeface="+mn-cs"/>
              </a:rPr>
              <a:t>through the Western Sustainable Agriculture Research and Education program under subaward number </a:t>
            </a:r>
            <a:r>
              <a:rPr lang="en-US" sz="1600" dirty="0">
                <a:latin typeface="Gill Sans MT" pitchFamily="34" charset="0"/>
              </a:rPr>
              <a:t>SW96-032</a:t>
            </a:r>
            <a:r>
              <a:rPr lang="en-US" sz="1600" b="0" i="0" u="none" strike="noStrike" kern="1200" baseline="0" dirty="0">
                <a:effectLst/>
                <a:latin typeface="Gill Sans MT" pitchFamily="34" charset="0"/>
                <a:ea typeface="+mn-ea"/>
                <a:cs typeface="+mn-cs"/>
              </a:rPr>
              <a:t>.</a:t>
            </a:r>
            <a:r>
              <a:rPr lang="en-US" sz="1600" b="0" i="0" u="none" strike="noStrike" kern="1200" dirty="0">
                <a:effectLst/>
                <a:latin typeface="Gill Sans MT" pitchFamily="34" charset="0"/>
                <a:ea typeface="+mn-ea"/>
                <a:cs typeface="+mn-cs"/>
              </a:rPr>
              <a:t>  Any opinions, findings, </a:t>
            </a:r>
            <a:r>
              <a:rPr lang="en-US" sz="1600" b="0" i="0" u="none" strike="noStrike" kern="1200" baseline="0" dirty="0">
                <a:effectLst/>
                <a:latin typeface="Gill Sans MT" pitchFamily="34" charset="0"/>
                <a:ea typeface="+mn-ea"/>
                <a:cs typeface="+mn-cs"/>
              </a:rPr>
              <a:t>conclusions</a:t>
            </a:r>
            <a:r>
              <a:rPr lang="en-US" sz="1600" b="0" i="0" u="none" strike="noStrike" kern="1200" dirty="0">
                <a:effectLst/>
                <a:latin typeface="Gill Sans MT" pitchFamily="34" charset="0"/>
                <a:ea typeface="+mn-ea"/>
                <a:cs typeface="+mn-cs"/>
              </a:rPr>
              <a:t>, or recommendations expressed in this publication are those of the author(s) and do not necessarily reflect the view of the U.S. Department of Agriculture or SARE. USDA is an equal opportunity employer and service provider.</a:t>
            </a:r>
            <a:endParaRPr lang="en-US" sz="1600" dirty="0">
              <a:latin typeface="Gill Sans MT" pitchFamily="34" charset="0"/>
            </a:endParaRPr>
          </a:p>
        </p:txBody>
      </p:sp>
      <p:sp>
        <p:nvSpPr>
          <p:cNvPr id="6" name="TextBox 5"/>
          <p:cNvSpPr txBox="1"/>
          <p:nvPr/>
        </p:nvSpPr>
        <p:spPr>
          <a:xfrm>
            <a:off x="6858000" y="685800"/>
            <a:ext cx="35814000" cy="3429000"/>
          </a:xfrm>
          <a:prstGeom prst="rect">
            <a:avLst/>
          </a:prstGeom>
          <a:noFill/>
        </p:spPr>
        <p:txBody>
          <a:bodyPr wrap="square" rtlCol="0" anchor="ctr" anchorCtr="0">
            <a:normAutofit/>
          </a:bodyPr>
          <a:lstStyle/>
          <a:p>
            <a:pPr algn="ctr"/>
            <a:r>
              <a:rPr lang="en-US" sz="8000" b="1" i="1" dirty="0">
                <a:latin typeface="Arial" panose="020B0604020202020204" pitchFamily="34" charset="0"/>
                <a:cs typeface="Arial" panose="020B0604020202020204" pitchFamily="34" charset="0"/>
              </a:rPr>
              <a:t>Compost Effects on Organic Winter Wheat</a:t>
            </a:r>
          </a:p>
          <a:p>
            <a:pPr algn="ctr"/>
            <a:r>
              <a:rPr lang="en-US" sz="8000" b="1" i="1" dirty="0">
                <a:latin typeface="Arial" panose="020B0604020202020204" pitchFamily="34" charset="0"/>
                <a:cs typeface="Arial" panose="020B0604020202020204" pitchFamily="34" charset="0"/>
              </a:rPr>
              <a:t> in Dryland Condition, Utah</a:t>
            </a:r>
          </a:p>
          <a:p>
            <a:pPr algn="ctr"/>
            <a:r>
              <a:rPr lang="en-US" sz="3600" b="1" i="1" dirty="0">
                <a:latin typeface="Arial" panose="020B0604020202020204" pitchFamily="34" charset="0"/>
                <a:cs typeface="Arial" panose="020B0604020202020204" pitchFamily="34" charset="0"/>
              </a:rPr>
              <a:t>Phearen Miller, Paul </a:t>
            </a:r>
            <a:r>
              <a:rPr lang="en-US" sz="3600" b="1" i="1" dirty="0" err="1">
                <a:latin typeface="Arial" panose="020B0604020202020204" pitchFamily="34" charset="0"/>
                <a:cs typeface="Arial" panose="020B0604020202020204" pitchFamily="34" charset="0"/>
              </a:rPr>
              <a:t>Stukenholtz</a:t>
            </a:r>
            <a:r>
              <a:rPr lang="en-US" sz="3600" b="1" i="1" dirty="0">
                <a:latin typeface="Arial" panose="020B0604020202020204" pitchFamily="34" charset="0"/>
                <a:cs typeface="Arial" panose="020B0604020202020204" pitchFamily="34" charset="0"/>
              </a:rPr>
              <a:t>, Richard Koenig,  Jennifer Reeve, David Hole, Bruce Miller</a:t>
            </a:r>
          </a:p>
          <a:p>
            <a:pPr algn="ctr"/>
            <a:endParaRPr lang="en-US" sz="3600" b="1" i="1" dirty="0">
              <a:latin typeface="Arial" panose="020B0604020202020204" pitchFamily="34" charset="0"/>
              <a:cs typeface="Arial" panose="020B0604020202020204" pitchFamily="34" charset="0"/>
            </a:endParaRPr>
          </a:p>
          <a:p>
            <a:pPr algn="ctr"/>
            <a:endParaRPr lang="en-US" sz="3600" b="1" i="1" dirty="0">
              <a:latin typeface="Arial" panose="020B0604020202020204" pitchFamily="34" charset="0"/>
              <a:cs typeface="Arial" panose="020B0604020202020204" pitchFamily="34" charset="0"/>
            </a:endParaRPr>
          </a:p>
        </p:txBody>
      </p:sp>
      <p:sp>
        <p:nvSpPr>
          <p:cNvPr id="15" name="TextBox 14"/>
          <p:cNvSpPr txBox="1"/>
          <p:nvPr/>
        </p:nvSpPr>
        <p:spPr>
          <a:xfrm>
            <a:off x="30180320" y="24799742"/>
            <a:ext cx="12168553" cy="2862322"/>
          </a:xfrm>
          <a:prstGeom prst="rect">
            <a:avLst/>
          </a:prstGeom>
          <a:noFill/>
        </p:spPr>
        <p:txBody>
          <a:bodyPr wrap="square" rtlCol="0">
            <a:spAutoFit/>
          </a:bodyPr>
          <a:lstStyle/>
          <a:p>
            <a:pPr algn="just"/>
            <a:r>
              <a:rPr lang="en-US" sz="2000" dirty="0">
                <a:solidFill>
                  <a:srgbClr val="FF0000"/>
                </a:solidFill>
                <a:latin typeface="Georgia" panose="02040502050405020303" pitchFamily="18" charset="0"/>
              </a:rPr>
              <a:t>References: </a:t>
            </a:r>
          </a:p>
          <a:p>
            <a:pPr algn="just"/>
            <a:r>
              <a:rPr lang="en-US" sz="2000" dirty="0" err="1">
                <a:latin typeface="Georgia" panose="02040502050405020303" pitchFamily="18" charset="0"/>
              </a:rPr>
              <a:t>Stukenholtz</a:t>
            </a:r>
            <a:r>
              <a:rPr lang="en-US" sz="2000" dirty="0">
                <a:latin typeface="Georgia" panose="02040502050405020303" pitchFamily="18" charset="0"/>
              </a:rPr>
              <a:t>, P. D., Koenig, R. T., Hole, D. J., &amp; Miller, B. E. (2002). Partitioning the Nutrient  </a:t>
            </a:r>
          </a:p>
          <a:p>
            <a:pPr algn="just"/>
            <a:r>
              <a:rPr lang="en-US" sz="2000" dirty="0">
                <a:latin typeface="Georgia" panose="02040502050405020303" pitchFamily="18" charset="0"/>
              </a:rPr>
              <a:t>and </a:t>
            </a:r>
            <a:r>
              <a:rPr lang="en-US" sz="2000" dirty="0" err="1">
                <a:latin typeface="Georgia" panose="02040502050405020303" pitchFamily="18" charset="0"/>
              </a:rPr>
              <a:t>Nonnutrient</a:t>
            </a:r>
            <a:r>
              <a:rPr lang="en-US" sz="2000" dirty="0">
                <a:latin typeface="Georgia" panose="02040502050405020303" pitchFamily="18" charset="0"/>
              </a:rPr>
              <a:t> Contributions Of Compost to Dryland-Organic Wheat. </a:t>
            </a:r>
            <a:r>
              <a:rPr lang="en-US" sz="2000" i="1" dirty="0">
                <a:latin typeface="Georgia" panose="02040502050405020303" pitchFamily="18" charset="0"/>
              </a:rPr>
              <a:t>Compost Science &amp; Utilization</a:t>
            </a:r>
            <a:r>
              <a:rPr lang="en-US" sz="2000" dirty="0">
                <a:latin typeface="Georgia" panose="02040502050405020303" pitchFamily="18" charset="0"/>
              </a:rPr>
              <a:t>, </a:t>
            </a:r>
            <a:r>
              <a:rPr lang="en-US" sz="2000" i="1" dirty="0">
                <a:latin typeface="Georgia" panose="02040502050405020303" pitchFamily="18" charset="0"/>
              </a:rPr>
              <a:t>10</a:t>
            </a:r>
            <a:r>
              <a:rPr lang="en-US" sz="2000" dirty="0">
                <a:latin typeface="Georgia" panose="02040502050405020303" pitchFamily="18" charset="0"/>
              </a:rPr>
              <a:t>(3), 238–243. </a:t>
            </a:r>
            <a:r>
              <a:rPr lang="en-US" sz="2000" dirty="0">
                <a:latin typeface="Georgia" panose="02040502050405020303" pitchFamily="18" charset="0"/>
                <a:hlinkClick r:id="rId3"/>
              </a:rPr>
              <a:t>https://doi.org/10.1080/1065657X.2002.10702085</a:t>
            </a:r>
            <a:endParaRPr lang="en-US" sz="2000" dirty="0">
              <a:latin typeface="Georgia" panose="02040502050405020303" pitchFamily="18" charset="0"/>
            </a:endParaRPr>
          </a:p>
          <a:p>
            <a:pPr algn="just"/>
            <a:r>
              <a:rPr lang="en-US" sz="2000" dirty="0">
                <a:latin typeface="Georgia" panose="02040502050405020303" pitchFamily="18" charset="0"/>
              </a:rPr>
              <a:t>Reeve, J. R., </a:t>
            </a:r>
            <a:r>
              <a:rPr lang="en-US" sz="2000" dirty="0" err="1">
                <a:latin typeface="Georgia" panose="02040502050405020303" pitchFamily="18" charset="0"/>
              </a:rPr>
              <a:t>Endelman</a:t>
            </a:r>
            <a:r>
              <a:rPr lang="en-US" sz="2000" dirty="0">
                <a:latin typeface="Georgia" panose="02040502050405020303" pitchFamily="18" charset="0"/>
              </a:rPr>
              <a:t>, J. B., Miller, B. E., &amp; Hole, D. J. (2012). Residual Effects of Compost on Soil Quality and Dryland Wheat Yield Sixteen Years after Compost Application. Soil Science Society of America Journal, 76(1), 278–285. https://doi.org/10.2136/sssaj2011.0123</a:t>
            </a:r>
          </a:p>
          <a:p>
            <a:pPr algn="just"/>
            <a:endParaRPr lang="en-US" sz="2000" dirty="0">
              <a:latin typeface="Georgia" panose="02040502050405020303" pitchFamily="18" charset="0"/>
            </a:endParaRPr>
          </a:p>
          <a:p>
            <a:pPr algn="just"/>
            <a:endParaRPr lang="en-US" sz="2000" dirty="0">
              <a:solidFill>
                <a:srgbClr val="FF0000"/>
              </a:solidFill>
              <a:latin typeface="Georgia" panose="02040502050405020303" pitchFamily="18" charset="0"/>
            </a:endParaRPr>
          </a:p>
        </p:txBody>
      </p:sp>
      <p:sp>
        <p:nvSpPr>
          <p:cNvPr id="10" name="Rectangle 9"/>
          <p:cNvSpPr/>
          <p:nvPr/>
        </p:nvSpPr>
        <p:spPr>
          <a:xfrm>
            <a:off x="13571633" y="4323859"/>
            <a:ext cx="5197631" cy="938719"/>
          </a:xfrm>
          <a:prstGeom prst="rect">
            <a:avLst/>
          </a:prstGeom>
        </p:spPr>
        <p:txBody>
          <a:bodyPr wrap="square">
            <a:spAutoFit/>
          </a:bodyPr>
          <a:lstStyle/>
          <a:p>
            <a:r>
              <a:rPr lang="en-US" sz="5500" b="1" dirty="0">
                <a:ln w="0" cap="flat">
                  <a:noFill/>
                  <a:round/>
                </a:ln>
                <a:solidFill>
                  <a:schemeClr val="bg1"/>
                </a:solidFill>
                <a:effectLst>
                  <a:outerShdw blurRad="50800" dist="38100" dir="2700000" algn="tl" rotWithShape="0">
                    <a:prstClr val="black">
                      <a:alpha val="80000"/>
                    </a:prstClr>
                  </a:outerShdw>
                </a:effectLst>
                <a:latin typeface="Gill Sans MT" pitchFamily="34" charset="0"/>
              </a:rPr>
              <a:t>SW96-032</a:t>
            </a:r>
            <a:endParaRPr lang="en-US" sz="5500" dirty="0">
              <a:latin typeface="Gill Sans MT" pitchFamily="34" charset="0"/>
            </a:endParaRPr>
          </a:p>
        </p:txBody>
      </p:sp>
      <p:sp>
        <p:nvSpPr>
          <p:cNvPr id="11" name="Rectangle 10"/>
          <p:cNvSpPr/>
          <p:nvPr/>
        </p:nvSpPr>
        <p:spPr>
          <a:xfrm>
            <a:off x="22247741" y="4325112"/>
            <a:ext cx="19611459" cy="938719"/>
          </a:xfrm>
          <a:prstGeom prst="rect">
            <a:avLst/>
          </a:prstGeom>
        </p:spPr>
        <p:txBody>
          <a:bodyPr wrap="square">
            <a:spAutoFit/>
          </a:bodyPr>
          <a:lstStyle/>
          <a:p>
            <a:pPr algn="r"/>
            <a:r>
              <a:rPr lang="en-US" sz="5500" dirty="0">
                <a:latin typeface="Gill Sans MT" pitchFamily="34" charset="0"/>
              </a:rPr>
              <a:t>David Hole, Bruce Miller</a:t>
            </a:r>
          </a:p>
        </p:txBody>
      </p:sp>
      <p:sp>
        <p:nvSpPr>
          <p:cNvPr id="20" name="Rounded Rectangle 19"/>
          <p:cNvSpPr/>
          <p:nvPr/>
        </p:nvSpPr>
        <p:spPr>
          <a:xfrm>
            <a:off x="1828800" y="7161155"/>
            <a:ext cx="13107988" cy="1132022"/>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pPr indent="457200" algn="ctr">
              <a:lnSpc>
                <a:spcPct val="150000"/>
              </a:lnSpc>
            </a:pPr>
            <a:r>
              <a:rPr lang="en-US" sz="6000" b="1" dirty="0">
                <a:solidFill>
                  <a:srgbClr val="000000"/>
                </a:solidFill>
                <a:latin typeface="Gill Sans MT" panose="020B0502020104020203" pitchFamily="34" charset="0"/>
                <a:ea typeface="Calibri" panose="020F0502020204030204" pitchFamily="34" charset="0"/>
                <a:cs typeface="DaunPenh" panose="01010101010101010101" pitchFamily="2" charset="0"/>
              </a:rPr>
              <a:t>Abstract</a:t>
            </a:r>
            <a:endParaRPr lang="en-US" sz="6000" b="1" dirty="0">
              <a:latin typeface="Gill Sans MT" panose="020B0502020104020203" pitchFamily="34" charset="0"/>
              <a:ea typeface="Calibri" panose="020F0502020204030204" pitchFamily="34" charset="0"/>
              <a:cs typeface="DaunPenh" panose="01010101010101010101" pitchFamily="2" charset="0"/>
            </a:endParaRPr>
          </a:p>
        </p:txBody>
      </p:sp>
      <p:sp>
        <p:nvSpPr>
          <p:cNvPr id="50" name="TextBox 49"/>
          <p:cNvSpPr txBox="1"/>
          <p:nvPr/>
        </p:nvSpPr>
        <p:spPr>
          <a:xfrm>
            <a:off x="641840" y="13964965"/>
            <a:ext cx="13107988" cy="646331"/>
          </a:xfrm>
          <a:prstGeom prst="rect">
            <a:avLst/>
          </a:prstGeom>
          <a:noFill/>
        </p:spPr>
        <p:txBody>
          <a:bodyPr wrap="square" rtlCol="0" anchor="ctr" anchorCtr="0">
            <a:spAutoFit/>
          </a:bodyPr>
          <a:lstStyle/>
          <a:p>
            <a:pPr algn="ctr"/>
            <a:r>
              <a:rPr lang="en-US" sz="3600" dirty="0">
                <a:solidFill>
                  <a:srgbClr val="002060"/>
                </a:solidFill>
                <a:latin typeface="Gill Sans MT" pitchFamily="34" charset="0"/>
              </a:rPr>
              <a:t>South farm location where compost was applied in 1994</a:t>
            </a:r>
          </a:p>
        </p:txBody>
      </p:sp>
      <p:sp>
        <p:nvSpPr>
          <p:cNvPr id="40" name="Rounded Rectangle 39"/>
          <p:cNvSpPr/>
          <p:nvPr/>
        </p:nvSpPr>
        <p:spPr>
          <a:xfrm>
            <a:off x="15596535" y="7214165"/>
            <a:ext cx="12826065" cy="1269435"/>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pPr algn="ctr"/>
            <a:r>
              <a:rPr lang="en-US" sz="5400" b="1" dirty="0">
                <a:solidFill>
                  <a:srgbClr val="000000"/>
                </a:solidFill>
                <a:latin typeface="Gill Sans MT" panose="020B0502020104020203" pitchFamily="34" charset="0"/>
                <a:ea typeface="Calibri" panose="020F0502020204030204" pitchFamily="34" charset="0"/>
                <a:cs typeface="DaunPenh" panose="01010101010101010101" pitchFamily="2" charset="0"/>
              </a:rPr>
              <a:t>Characteristics of Hansel Wheat</a:t>
            </a:r>
          </a:p>
        </p:txBody>
      </p:sp>
      <p:pic>
        <p:nvPicPr>
          <p:cNvPr id="3" name="Picture 2"/>
          <p:cNvPicPr>
            <a:picLocks noChangeAspect="1"/>
          </p:cNvPicPr>
          <p:nvPr/>
        </p:nvPicPr>
        <p:blipFill>
          <a:blip r:embed="rId4"/>
          <a:stretch>
            <a:fillRect/>
          </a:stretch>
        </p:blipFill>
        <p:spPr>
          <a:xfrm>
            <a:off x="37776382" y="242652"/>
            <a:ext cx="6114818" cy="3840813"/>
          </a:xfrm>
          <a:prstGeom prst="rect">
            <a:avLst/>
          </a:prstGeom>
        </p:spPr>
      </p:pic>
      <p:sp>
        <p:nvSpPr>
          <p:cNvPr id="4" name="Rectangle 3"/>
          <p:cNvSpPr/>
          <p:nvPr/>
        </p:nvSpPr>
        <p:spPr>
          <a:xfrm>
            <a:off x="1909125" y="8213625"/>
            <a:ext cx="12955406" cy="5909310"/>
          </a:xfrm>
          <a:prstGeom prst="rect">
            <a:avLst/>
          </a:prstGeom>
        </p:spPr>
        <p:txBody>
          <a:bodyPr wrap="square">
            <a:spAutoFit/>
          </a:bodyPr>
          <a:lstStyle/>
          <a:p>
            <a:pPr marL="571500" marR="0" lvl="0" indent="-571500" algn="just" defTabSz="457200" eaLnBrk="1" fontAlgn="auto" latinLnBrk="0" hangingPunct="1">
              <a:lnSpc>
                <a:spcPct val="150000"/>
              </a:lnSpc>
              <a:spcBef>
                <a:spcPts val="0"/>
              </a:spcBef>
              <a:spcAft>
                <a:spcPts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DaunPenh" panose="01010101010101010101" pitchFamily="2" charset="0"/>
              </a:rPr>
              <a:t>Two compost experiments were conducted on South and North sides of a dryland organic farm at </a:t>
            </a:r>
            <a:r>
              <a:rPr kumimoji="0" lang="en-US" sz="2800" b="0" i="0" u="none" strike="noStrike" kern="0" cap="none" spc="0" normalizeH="0" baseline="0" noProof="0" dirty="0" err="1">
                <a:ln>
                  <a:noFill/>
                </a:ln>
                <a:solidFill>
                  <a:srgbClr val="000000"/>
                </a:solidFill>
                <a:effectLst/>
                <a:uLnTx/>
                <a:uFillTx/>
                <a:latin typeface="Georgia" panose="02040502050405020303" pitchFamily="18" charset="0"/>
                <a:ea typeface="Calibri" panose="020F0502020204030204" pitchFamily="34" charset="0"/>
                <a:cs typeface="DaunPenh" panose="01010101010101010101" pitchFamily="2" charset="0"/>
              </a:rPr>
              <a:t>Snowville</a:t>
            </a:r>
            <a:r>
              <a:rPr kumimoji="0" lang="en-US" sz="2800" b="0" i="0" u="none" strike="noStrike" kern="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DaunPenh" panose="01010101010101010101" pitchFamily="2" charset="0"/>
              </a:rPr>
              <a:t>, Utah from 1994 to 1996. </a:t>
            </a:r>
          </a:p>
          <a:p>
            <a:pPr marL="571500" marR="0" lvl="0" indent="-571500" algn="just" defTabSz="457200" eaLnBrk="1" fontAlgn="auto" latinLnBrk="0" hangingPunct="1">
              <a:lnSpc>
                <a:spcPct val="150000"/>
              </a:lnSpc>
              <a:spcBef>
                <a:spcPts val="0"/>
              </a:spcBef>
              <a:spcAft>
                <a:spcPts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DaunPenh" panose="01010101010101010101" pitchFamily="2" charset="0"/>
              </a:rPr>
              <a:t>Materials and methods in research:</a:t>
            </a:r>
          </a:p>
          <a:p>
            <a:pPr lvl="0" algn="just" defTabSz="457200">
              <a:lnSpc>
                <a:spcPct val="150000"/>
              </a:lnSpc>
              <a:defRPr/>
            </a:pPr>
            <a:r>
              <a:rPr kumimoji="0" lang="en-US" sz="2800" b="0" i="0" u="none" strike="noStrike" kern="0" cap="none" spc="0" normalizeH="0" baseline="0" noProof="0" dirty="0">
                <a:ln>
                  <a:noFill/>
                </a:ln>
                <a:solidFill>
                  <a:prstClr val="black"/>
                </a:solidFill>
                <a:effectLst/>
                <a:uLnTx/>
                <a:uFillTx/>
                <a:latin typeface="Georgia" panose="02040502050405020303" pitchFamily="18" charset="0"/>
              </a:rPr>
              <a:t>	</a:t>
            </a:r>
            <a:r>
              <a:rPr kumimoji="0" lang="en-US" sz="2800" b="0" i="0" u="none" strike="noStrike" kern="0" cap="none" spc="0" normalizeH="0" baseline="0" noProof="0" dirty="0">
                <a:ln>
                  <a:noFill/>
                </a:ln>
                <a:solidFill>
                  <a:prstClr val="black"/>
                </a:solidFill>
                <a:effectLst/>
                <a:uLnTx/>
                <a:uFillTx/>
                <a:latin typeface="Georgia" panose="02040502050405020303" pitchFamily="18" charset="0"/>
                <a:cs typeface="Times New Roman" panose="02020603050405020304" pitchFamily="18" charset="0"/>
              </a:rPr>
              <a:t>Compost was made from dairy cow manure and</a:t>
            </a:r>
            <a:r>
              <a:rPr kumimoji="0" lang="en-US" sz="2800" b="0" i="0" u="none" strike="noStrike" kern="0" cap="none" spc="0" normalizeH="0" noProof="0" dirty="0">
                <a:ln>
                  <a:noFill/>
                </a:ln>
                <a:solidFill>
                  <a:prstClr val="black"/>
                </a:solidFill>
                <a:effectLst/>
                <a:uLnTx/>
                <a:uFillTx/>
                <a:latin typeface="Georgia" panose="02040502050405020303" pitchFamily="18" charset="0"/>
                <a:cs typeface="Times New Roman" panose="02020603050405020304" pitchFamily="18" charset="0"/>
              </a:rPr>
              <a:t> </a:t>
            </a:r>
            <a:r>
              <a:rPr lang="en-US" sz="2800" kern="0" dirty="0">
                <a:solidFill>
                  <a:srgbClr val="000000"/>
                </a:solidFill>
                <a:latin typeface="Georgia" panose="02040502050405020303" pitchFamily="18" charset="0"/>
                <a:ea typeface="Calibri" panose="020F0502020204030204" pitchFamily="34" charset="0"/>
                <a:cs typeface="Times New Roman" panose="02020603050405020304" pitchFamily="18" charset="0"/>
              </a:rPr>
              <a:t>grain straw bedding</a:t>
            </a:r>
            <a:r>
              <a:rPr lang="en-US" sz="2800" kern="0" dirty="0">
                <a:solidFill>
                  <a:prstClr val="black"/>
                </a:solidFill>
                <a:latin typeface="Georgia" panose="02040502050405020303" pitchFamily="18" charset="0"/>
                <a:cs typeface="Times New Roman" panose="02020603050405020304" pitchFamily="18" charset="0"/>
              </a:rPr>
              <a:t>. The experiment were randomized complete block designs with five compost application rate (0,10,25, 50 and 75 Mg dry weight/ha). </a:t>
            </a:r>
            <a:r>
              <a:rPr lang="en-US" sz="2800" kern="0" dirty="0">
                <a:solidFill>
                  <a:srgbClr val="000000"/>
                </a:solidFill>
                <a:latin typeface="Georgia" panose="02040502050405020303" pitchFamily="18" charset="0"/>
                <a:ea typeface="Calibri" panose="020F0502020204030204" pitchFamily="34" charset="0"/>
                <a:cs typeface="Times New Roman" panose="02020603050405020304" pitchFamily="18" charset="0"/>
              </a:rPr>
              <a:t>Hard red winter wheat varieties were used in the experiment. </a:t>
            </a:r>
            <a:endParaRPr kumimoji="0" lang="en-US" sz="2800" b="0" i="0" u="none" strike="noStrike" kern="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just" defTabSz="457200" eaLnBrk="1" fontAlgn="auto" latinLnBrk="0" hangingPunct="1">
              <a:lnSpc>
                <a:spcPct val="150000"/>
              </a:lnSpc>
              <a:spcBef>
                <a:spcPts val="0"/>
              </a:spcBef>
              <a:spcAft>
                <a:spcPts val="0"/>
              </a:spcAft>
              <a:buClrTx/>
              <a:buSzTx/>
              <a:buFontTx/>
              <a:buNone/>
              <a:tabLst/>
              <a:defRPr/>
            </a:pPr>
            <a:r>
              <a:rPr lang="en-US" sz="2800" kern="0" noProof="0" dirty="0">
                <a:solidFill>
                  <a:srgbClr val="000000"/>
                </a:solidFill>
                <a:latin typeface="Georgia" panose="02040502050405020303" pitchFamily="18" charset="0"/>
                <a:ea typeface="Calibri" panose="020F0502020204030204" pitchFamily="34" charset="0"/>
                <a:cs typeface="Times New Roman" panose="02020603050405020304" pitchFamily="18" charset="0"/>
              </a:rPr>
              <a:t>- </a:t>
            </a:r>
            <a:r>
              <a:rPr lang="en-US" sz="2800" kern="0" dirty="0">
                <a:solidFill>
                  <a:srgbClr val="000000"/>
                </a:solidFill>
                <a:latin typeface="Georgia" panose="02040502050405020303" pitchFamily="18" charset="0"/>
                <a:ea typeface="Calibri" panose="020F0502020204030204" pitchFamily="34" charset="0"/>
                <a:cs typeface="DaunPenh" panose="01010101010101010101" pitchFamily="2" charset="0"/>
              </a:rPr>
              <a:t>Results: Compost and soil moisture played an important role in increasing wheat yield (</a:t>
            </a:r>
            <a:r>
              <a:rPr lang="en-US" sz="2800" kern="0" dirty="0" err="1">
                <a:solidFill>
                  <a:srgbClr val="000000"/>
                </a:solidFill>
                <a:latin typeface="Georgia" panose="02040502050405020303" pitchFamily="18" charset="0"/>
                <a:ea typeface="Calibri" panose="020F0502020204030204" pitchFamily="34" charset="0"/>
                <a:cs typeface="DaunPenh" panose="01010101010101010101" pitchFamily="2" charset="0"/>
              </a:rPr>
              <a:t>Stukenholtz</a:t>
            </a:r>
            <a:r>
              <a:rPr lang="en-US" sz="2800" kern="0" dirty="0">
                <a:solidFill>
                  <a:srgbClr val="000000"/>
                </a:solidFill>
                <a:latin typeface="Georgia" panose="02040502050405020303" pitchFamily="18" charset="0"/>
                <a:ea typeface="Calibri" panose="020F0502020204030204" pitchFamily="34" charset="0"/>
                <a:cs typeface="DaunPenh" panose="01010101010101010101" pitchFamily="2" charset="0"/>
              </a:rPr>
              <a:t> et al., 2002). </a:t>
            </a:r>
            <a:endParaRPr kumimoji="0" lang="en-US" sz="2800" b="0" i="0" u="none" strike="noStrike" kern="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DaunPenh" panose="01010101010101010101" pitchFamily="2" charset="0"/>
            </a:endParaRPr>
          </a:p>
        </p:txBody>
      </p:sp>
      <p:sp>
        <p:nvSpPr>
          <p:cNvPr id="5" name="TextBox 4"/>
          <p:cNvSpPr txBox="1"/>
          <p:nvPr/>
        </p:nvSpPr>
        <p:spPr>
          <a:xfrm>
            <a:off x="15639271" y="8974415"/>
            <a:ext cx="12914816" cy="2677656"/>
          </a:xfrm>
          <a:prstGeom prst="rect">
            <a:avLst/>
          </a:prstGeom>
          <a:noFill/>
        </p:spPr>
        <p:txBody>
          <a:bodyPr wrap="square" rtlCol="0">
            <a:spAutoFit/>
          </a:bodyPr>
          <a:lstStyle/>
          <a:p>
            <a:pPr algn="just"/>
            <a:r>
              <a:rPr lang="en-US" sz="2800" kern="0" dirty="0">
                <a:solidFill>
                  <a:srgbClr val="000000"/>
                </a:solidFill>
                <a:latin typeface="Georgia" panose="02040502050405020303" pitchFamily="18" charset="0"/>
                <a:ea typeface="Calibri" panose="020F0502020204030204" pitchFamily="34" charset="0"/>
                <a:cs typeface="DaunPenh" panose="01010101010101010101" pitchFamily="2" charset="0"/>
              </a:rPr>
              <a:t>Hansel wheat  is one of the hard red winter wheat varieties which was used for the experiment. Hansel was developed and released by Utah Agric. Exp. Station in 1974. Hansel was selected because of its high quality of resistance to dwarf bunt and resistance to races of stripe rust which are commonly found in Utah. In addition, Hansel was considered to have a good baking quality (strong sedimentation and mixing properties and good loaf volume).</a:t>
            </a:r>
          </a:p>
        </p:txBody>
      </p:sp>
      <p:sp>
        <p:nvSpPr>
          <p:cNvPr id="58" name="Rounded Rectangle 57"/>
          <p:cNvSpPr/>
          <p:nvPr/>
        </p:nvSpPr>
        <p:spPr>
          <a:xfrm>
            <a:off x="15594153" y="12456086"/>
            <a:ext cx="13005052" cy="1187762"/>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pPr algn="ctr"/>
            <a:r>
              <a:rPr lang="en-US" sz="6000" b="1" dirty="0">
                <a:solidFill>
                  <a:srgbClr val="000000"/>
                </a:solidFill>
                <a:latin typeface="Gill Sans MT" panose="020B0502020104020203" pitchFamily="34" charset="0"/>
                <a:ea typeface="Calibri" panose="020F0502020204030204" pitchFamily="34" charset="0"/>
                <a:cs typeface="DaunPenh" panose="01010101010101010101" pitchFamily="2" charset="0"/>
              </a:rPr>
              <a:t>Results</a:t>
            </a:r>
          </a:p>
        </p:txBody>
      </p:sp>
      <p:sp>
        <p:nvSpPr>
          <p:cNvPr id="60" name="TextBox 59"/>
          <p:cNvSpPr txBox="1"/>
          <p:nvPr/>
        </p:nvSpPr>
        <p:spPr>
          <a:xfrm>
            <a:off x="16459752" y="23000719"/>
            <a:ext cx="11575976" cy="4190891"/>
          </a:xfrm>
          <a:prstGeom prst="rect">
            <a:avLst/>
          </a:prstGeom>
          <a:noFill/>
        </p:spPr>
        <p:txBody>
          <a:bodyPr wrap="square" rtlCol="0">
            <a:spAutoFit/>
          </a:bodyPr>
          <a:lstStyle/>
          <a:p>
            <a:pPr>
              <a:lnSpc>
                <a:spcPct val="107000"/>
              </a:lnSpc>
              <a:spcAft>
                <a:spcPts val="800"/>
              </a:spcAft>
            </a:pPr>
            <a:r>
              <a:rPr lang="en-US" sz="2800" dirty="0">
                <a:solidFill>
                  <a:srgbClr val="000000"/>
                </a:solidFill>
                <a:latin typeface="Times New Roman" panose="02020603050405020304" pitchFamily="18" charset="0"/>
                <a:ea typeface="Calibri" panose="020F0502020204030204" pitchFamily="34" charset="0"/>
                <a:cs typeface="DaunPenh" panose="01010101010101010101" pitchFamily="2" charset="0"/>
              </a:rPr>
              <a:t>The difference of precipitation between 1995 (22 inches) and 1996 (10 inches) had impacts on the yield of winter wheat. </a:t>
            </a:r>
          </a:p>
          <a:p>
            <a:pPr indent="457200" algn="just">
              <a:lnSpc>
                <a:spcPct val="107000"/>
              </a:lnSpc>
              <a:spcAft>
                <a:spcPts val="800"/>
              </a:spcAft>
            </a:pPr>
            <a:r>
              <a:rPr lang="en-US" sz="2800" dirty="0">
                <a:solidFill>
                  <a:srgbClr val="000000"/>
                </a:solidFill>
                <a:latin typeface="Times New Roman" panose="02020603050405020304" pitchFamily="18" charset="0"/>
                <a:ea typeface="Calibri" panose="020F0502020204030204" pitchFamily="34" charset="0"/>
                <a:cs typeface="DaunPenh" panose="01010101010101010101" pitchFamily="2" charset="0"/>
              </a:rPr>
              <a:t>In 1995 (South Side): yield increase </a:t>
            </a:r>
            <a:r>
              <a:rPr lang="en-US" sz="2800" dirty="0">
                <a:latin typeface="Times New Roman" panose="02020603050405020304" pitchFamily="18" charset="0"/>
                <a:cs typeface="Times New Roman" panose="02020603050405020304" pitchFamily="18" charset="0"/>
              </a:rPr>
              <a:t>242% (1347 to 3256 lb/acre) with the greatest </a:t>
            </a:r>
            <a:r>
              <a:rPr lang="en-US" sz="2800" dirty="0">
                <a:solidFill>
                  <a:srgbClr val="000000"/>
                </a:solidFill>
                <a:latin typeface="Times New Roman" panose="02020603050405020304" pitchFamily="18" charset="0"/>
                <a:ea typeface="Calibri" panose="020F0502020204030204" pitchFamily="34" charset="0"/>
                <a:cs typeface="DaunPenh" panose="01010101010101010101" pitchFamily="2" charset="0"/>
              </a:rPr>
              <a:t>compost application between 0 and 10 Mg/ha</a:t>
            </a:r>
          </a:p>
          <a:p>
            <a:pPr algn="just">
              <a:lnSpc>
                <a:spcPct val="107000"/>
              </a:lnSpc>
              <a:spcAft>
                <a:spcPts val="800"/>
              </a:spcAft>
            </a:pPr>
            <a:r>
              <a:rPr lang="en-US" sz="2800" dirty="0">
                <a:solidFill>
                  <a:srgbClr val="000000"/>
                </a:solidFill>
                <a:latin typeface="Times New Roman" panose="02020603050405020304" pitchFamily="18" charset="0"/>
                <a:ea typeface="Calibri" panose="020F0502020204030204" pitchFamily="34" charset="0"/>
                <a:cs typeface="DaunPenh" panose="01010101010101010101" pitchFamily="2" charset="0"/>
              </a:rPr>
              <a:t>In 1996 (North Side): yield increase </a:t>
            </a:r>
            <a:r>
              <a:rPr lang="en-US" sz="2800" dirty="0">
                <a:latin typeface="Times New Roman" panose="02020603050405020304" pitchFamily="18" charset="0"/>
                <a:cs typeface="Times New Roman" panose="02020603050405020304" pitchFamily="18" charset="0"/>
              </a:rPr>
              <a:t>254% (767 to 1948 lb/acre) with the greatest </a:t>
            </a:r>
            <a:r>
              <a:rPr lang="en-US" sz="2800" dirty="0">
                <a:solidFill>
                  <a:srgbClr val="000000"/>
                </a:solidFill>
                <a:latin typeface="Times New Roman" panose="02020603050405020304" pitchFamily="18" charset="0"/>
                <a:ea typeface="Calibri" panose="020F0502020204030204" pitchFamily="34" charset="0"/>
                <a:cs typeface="DaunPenh" panose="01010101010101010101" pitchFamily="2" charset="0"/>
              </a:rPr>
              <a:t>compost application between 10 and 25 Mg/ha</a:t>
            </a:r>
          </a:p>
          <a:p>
            <a:pPr>
              <a:lnSpc>
                <a:spcPct val="107000"/>
              </a:lnSpc>
              <a:spcAft>
                <a:spcPts val="800"/>
              </a:spcAft>
            </a:pPr>
            <a:endParaRPr lang="en-US" sz="2800" dirty="0">
              <a:solidFill>
                <a:srgbClr val="000000"/>
              </a:solidFill>
              <a:latin typeface="Times New Roman" panose="02020603050405020304" pitchFamily="18" charset="0"/>
              <a:ea typeface="Calibri" panose="020F0502020204030204" pitchFamily="34" charset="0"/>
              <a:cs typeface="DaunPenh" panose="01010101010101010101" pitchFamily="2" charset="0"/>
            </a:endParaRPr>
          </a:p>
          <a:p>
            <a:pPr>
              <a:lnSpc>
                <a:spcPct val="107000"/>
              </a:lnSpc>
              <a:spcAft>
                <a:spcPts val="800"/>
              </a:spcAft>
            </a:pPr>
            <a:endParaRPr lang="en-US" sz="2800" dirty="0">
              <a:effectLst/>
              <a:latin typeface="Calibri" panose="020F0502020204030204" pitchFamily="34" charset="0"/>
              <a:ea typeface="Calibri" panose="020F0502020204030204" pitchFamily="34" charset="0"/>
              <a:cs typeface="DaunPenh" panose="01010101010101010101" pitchFamily="2" charset="0"/>
            </a:endParaRPr>
          </a:p>
        </p:txBody>
      </p:sp>
      <p:pic>
        <p:nvPicPr>
          <p:cNvPr id="61" name="Picture 60"/>
          <p:cNvPicPr>
            <a:picLocks noChangeAspect="1"/>
          </p:cNvPicPr>
          <p:nvPr/>
        </p:nvPicPr>
        <p:blipFill>
          <a:blip r:embed="rId5"/>
          <a:stretch>
            <a:fillRect/>
          </a:stretch>
        </p:blipFill>
        <p:spPr>
          <a:xfrm>
            <a:off x="16611215" y="14087790"/>
            <a:ext cx="11273051" cy="8412480"/>
          </a:xfrm>
          <a:prstGeom prst="rect">
            <a:avLst/>
          </a:prstGeom>
        </p:spPr>
      </p:pic>
      <p:sp>
        <p:nvSpPr>
          <p:cNvPr id="7" name="TextBox 6"/>
          <p:cNvSpPr txBox="1"/>
          <p:nvPr/>
        </p:nvSpPr>
        <p:spPr>
          <a:xfrm>
            <a:off x="18769264" y="22316233"/>
            <a:ext cx="9575800" cy="523220"/>
          </a:xfrm>
          <a:prstGeom prst="rect">
            <a:avLst/>
          </a:prstGeom>
          <a:noFill/>
        </p:spPr>
        <p:txBody>
          <a:bodyPr wrap="square" rtlCol="0">
            <a:spAutoFit/>
          </a:bodyPr>
          <a:lstStyle/>
          <a:p>
            <a:r>
              <a:rPr lang="en-US" sz="2800" dirty="0">
                <a:latin typeface="Gill Sans MT" panose="020B0502020104020203" pitchFamily="34" charset="0"/>
                <a:cs typeface="Arial" panose="020B0604020202020204" pitchFamily="34" charset="0"/>
              </a:rPr>
              <a:t>Adapted from </a:t>
            </a:r>
            <a:r>
              <a:rPr lang="en-US" sz="2800" kern="0" dirty="0" err="1">
                <a:solidFill>
                  <a:srgbClr val="000000"/>
                </a:solidFill>
                <a:latin typeface="Gill Sans MT" panose="020B0502020104020203" pitchFamily="34" charset="0"/>
                <a:ea typeface="Calibri" panose="020F0502020204030204" pitchFamily="34" charset="0"/>
                <a:cs typeface="Arial" panose="020B0604020202020204" pitchFamily="34" charset="0"/>
              </a:rPr>
              <a:t>Stukenholtz</a:t>
            </a:r>
            <a:r>
              <a:rPr lang="en-US" sz="2800" kern="0" dirty="0">
                <a:solidFill>
                  <a:srgbClr val="000000"/>
                </a:solidFill>
                <a:latin typeface="Gill Sans MT" panose="020B0502020104020203" pitchFamily="34" charset="0"/>
                <a:ea typeface="Calibri" panose="020F0502020204030204" pitchFamily="34" charset="0"/>
                <a:cs typeface="Arial" panose="020B0604020202020204" pitchFamily="34" charset="0"/>
              </a:rPr>
              <a:t> et al., 2002</a:t>
            </a:r>
            <a:endParaRPr lang="en-US" sz="2800" dirty="0">
              <a:latin typeface="Gill Sans MT" panose="020B0502020104020203" pitchFamily="34" charset="0"/>
              <a:cs typeface="Arial" panose="020B0604020202020204" pitchFamily="34" charset="0"/>
            </a:endParaRPr>
          </a:p>
        </p:txBody>
      </p:sp>
      <p:sp>
        <p:nvSpPr>
          <p:cNvPr id="12" name="Rectangle 11"/>
          <p:cNvSpPr/>
          <p:nvPr/>
        </p:nvSpPr>
        <p:spPr>
          <a:xfrm>
            <a:off x="30085170" y="20191946"/>
            <a:ext cx="12491680" cy="4616648"/>
          </a:xfrm>
          <a:prstGeom prst="rect">
            <a:avLst/>
          </a:prstGeom>
        </p:spPr>
        <p:txBody>
          <a:bodyPr wrap="square">
            <a:spAutoFit/>
          </a:bodyPr>
          <a:lstStyle/>
          <a:p>
            <a:pPr algn="just">
              <a:lnSpc>
                <a:spcPct val="150000"/>
              </a:lnSpc>
            </a:pPr>
            <a:r>
              <a:rPr lang="en-US" sz="2800" kern="0" dirty="0">
                <a:solidFill>
                  <a:srgbClr val="000000"/>
                </a:solidFill>
                <a:latin typeface="Georgia" panose="02040502050405020303" pitchFamily="18" charset="0"/>
                <a:ea typeface="Calibri" panose="020F0502020204030204" pitchFamily="34" charset="0"/>
                <a:cs typeface="Times New Roman" panose="02020603050405020304" pitchFamily="18" charset="0"/>
              </a:rPr>
              <a:t>To determine if compost still has a significant impact on the wheat yield and soil quality in the study, Reeve et al., 2012, sampled the soil in the South side and determined the residual effects of compost on soil quality and wheat yield. Reeve et al., (2012) found that residual effects of compost applied in 1994 have long-term carryover effects on improve organic wheat yield, higher microbial biomass, organic C, soil enzyme activities, higher plant available nutrients (P, K  and Zn). </a:t>
            </a:r>
          </a:p>
        </p:txBody>
      </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1" t="17136" r="47" b="8491"/>
          <a:stretch/>
        </p:blipFill>
        <p:spPr>
          <a:xfrm>
            <a:off x="1878683" y="14625259"/>
            <a:ext cx="11980997" cy="6035040"/>
          </a:xfrm>
          <a:prstGeom prst="rect">
            <a:avLst/>
          </a:prstGeom>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t="12594" r="1390" b="15674"/>
          <a:stretch/>
        </p:blipFill>
        <p:spPr>
          <a:xfrm>
            <a:off x="1878684" y="20744503"/>
            <a:ext cx="11980996" cy="5943600"/>
          </a:xfrm>
          <a:prstGeom prst="rect">
            <a:avLst/>
          </a:prstGeom>
        </p:spPr>
      </p:pic>
      <p:sp>
        <p:nvSpPr>
          <p:cNvPr id="17" name="TextBox 16"/>
          <p:cNvSpPr txBox="1"/>
          <p:nvPr/>
        </p:nvSpPr>
        <p:spPr>
          <a:xfrm>
            <a:off x="1919036" y="26991555"/>
            <a:ext cx="11940644" cy="400110"/>
          </a:xfrm>
          <a:prstGeom prst="rect">
            <a:avLst/>
          </a:prstGeom>
          <a:noFill/>
        </p:spPr>
        <p:txBody>
          <a:bodyPr wrap="square" rtlCol="0">
            <a:spAutoFit/>
          </a:bodyPr>
          <a:lstStyle/>
          <a:p>
            <a:r>
              <a:rPr lang="en-US" sz="2000" dirty="0">
                <a:latin typeface="Gill Sans MT" panose="020B0502020104020203" pitchFamily="34" charset="0"/>
              </a:rPr>
              <a:t>Differences between compost and non compost treatments</a:t>
            </a:r>
          </a:p>
        </p:txBody>
      </p:sp>
      <p:pic>
        <p:nvPicPr>
          <p:cNvPr id="23" name="Picture 22">
            <a:extLst>
              <a:ext uri="{FF2B5EF4-FFF2-40B4-BE49-F238E27FC236}">
                <a16:creationId xmlns:a16="http://schemas.microsoft.com/office/drawing/2014/main" id="{2CAC2CB5-05F7-4AF4-AEC4-A960587AE7D4}"/>
              </a:ext>
            </a:extLst>
          </p:cNvPr>
          <p:cNvPicPr>
            <a:picLocks noChangeAspect="1"/>
          </p:cNvPicPr>
          <p:nvPr/>
        </p:nvPicPr>
        <p:blipFill rotWithShape="1">
          <a:blip r:embed="rId8"/>
          <a:srcRect l="3188" t="3261" r="17331" b="953"/>
          <a:stretch/>
        </p:blipFill>
        <p:spPr>
          <a:xfrm>
            <a:off x="30518100" y="13964965"/>
            <a:ext cx="11463975" cy="5955891"/>
          </a:xfrm>
          <a:prstGeom prst="rect">
            <a:avLst/>
          </a:prstGeom>
        </p:spPr>
      </p:pic>
      <p:pic>
        <p:nvPicPr>
          <p:cNvPr id="29" name="Picture 28">
            <a:extLst>
              <a:ext uri="{FF2B5EF4-FFF2-40B4-BE49-F238E27FC236}">
                <a16:creationId xmlns:a16="http://schemas.microsoft.com/office/drawing/2014/main" id="{499D59C6-1AD2-4529-8724-111A9CF6FE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094060" y="28708297"/>
            <a:ext cx="11890053" cy="3657600"/>
          </a:xfrm>
          <a:prstGeom prst="rect">
            <a:avLst/>
          </a:prstGeom>
        </p:spPr>
      </p:pic>
      <p:pic>
        <p:nvPicPr>
          <p:cNvPr id="30" name="Picture 29">
            <a:extLst>
              <a:ext uri="{FF2B5EF4-FFF2-40B4-BE49-F238E27FC236}">
                <a16:creationId xmlns:a16="http://schemas.microsoft.com/office/drawing/2014/main" id="{B22C25B6-12B1-4721-B59C-606D2418E94B}"/>
              </a:ext>
            </a:extLst>
          </p:cNvPr>
          <p:cNvPicPr>
            <a:picLocks noChangeAspect="1"/>
          </p:cNvPicPr>
          <p:nvPr/>
        </p:nvPicPr>
        <p:blipFill rotWithShape="1">
          <a:blip r:embed="rId10"/>
          <a:srcRect l="2049" t="4253" r="25023" b="1716"/>
          <a:stretch/>
        </p:blipFill>
        <p:spPr>
          <a:xfrm>
            <a:off x="30085170" y="7273959"/>
            <a:ext cx="11977230" cy="6555461"/>
          </a:xfrm>
          <a:prstGeom prst="rect">
            <a:avLst/>
          </a:prstGeom>
        </p:spPr>
      </p:pic>
    </p:spTree>
    <p:extLst>
      <p:ext uri="{BB962C8B-B14F-4D97-AF65-F5344CB8AC3E}">
        <p14:creationId xmlns:p14="http://schemas.microsoft.com/office/powerpoint/2010/main" val="21874068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7493</TotalTime>
  <Words>546</Words>
  <Application>Microsoft Office PowerPoint</Application>
  <PresentationFormat>Custom</PresentationFormat>
  <Paragraphs>26</Paragraphs>
  <Slides>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Calibri</vt:lpstr>
      <vt:lpstr>DaunPenh</vt:lpstr>
      <vt:lpstr>Georgia</vt:lpstr>
      <vt:lpstr>Gill Sans MT</vt:lpstr>
      <vt:lpstr>Times New Roman</vt:lpstr>
      <vt:lpstr>Office Theme</vt:lpstr>
      <vt:lpstr>Custom Design</vt:lpstr>
      <vt:lpstr>PowerPoint Presentation</vt:lpstr>
    </vt:vector>
  </TitlesOfParts>
  <Company>University of Maryland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Z</dc:creator>
  <cp:lastModifiedBy>kitphearen@gmail.com</cp:lastModifiedBy>
  <cp:revision>238</cp:revision>
  <cp:lastPrinted>2018-03-30T18:04:09Z</cp:lastPrinted>
  <dcterms:created xsi:type="dcterms:W3CDTF">2016-08-23T19:00:54Z</dcterms:created>
  <dcterms:modified xsi:type="dcterms:W3CDTF">2018-05-09T15:49:57Z</dcterms:modified>
</cp:coreProperties>
</file>