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295" r:id="rId2"/>
    <p:sldId id="296" r:id="rId3"/>
    <p:sldId id="320" r:id="rId4"/>
    <p:sldId id="298" r:id="rId5"/>
    <p:sldId id="321" r:id="rId6"/>
    <p:sldId id="301" r:id="rId7"/>
    <p:sldId id="322" r:id="rId8"/>
    <p:sldId id="300" r:id="rId9"/>
    <p:sldId id="303" r:id="rId10"/>
    <p:sldId id="319" r:id="rId11"/>
    <p:sldId id="327" r:id="rId12"/>
    <p:sldId id="326" r:id="rId13"/>
    <p:sldId id="328" r:id="rId14"/>
    <p:sldId id="306" r:id="rId15"/>
    <p:sldId id="329" r:id="rId16"/>
    <p:sldId id="288" r:id="rId17"/>
    <p:sldId id="308" r:id="rId18"/>
    <p:sldId id="324" r:id="rId19"/>
    <p:sldId id="310" r:id="rId20"/>
    <p:sldId id="330" r:id="rId21"/>
    <p:sldId id="331" r:id="rId22"/>
    <p:sldId id="314" r:id="rId23"/>
    <p:sldId id="313" r:id="rId24"/>
    <p:sldId id="315" r:id="rId25"/>
    <p:sldId id="316" r:id="rId26"/>
    <p:sldId id="317" r:id="rId27"/>
    <p:sldId id="325"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0"/>
    <p:restoredTop sz="66160"/>
  </p:normalViewPr>
  <p:slideViewPr>
    <p:cSldViewPr snapToGrid="0" snapToObjects="1">
      <p:cViewPr varScale="1">
        <p:scale>
          <a:sx n="46" d="100"/>
          <a:sy n="46" d="100"/>
        </p:scale>
        <p:origin x="148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3B851F-E178-8041-8A3A-789574B8C4A1}" type="datetimeFigureOut">
              <a:rPr lang="en-US" smtClean="0"/>
              <a:t>3/13/2017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15F2B-DE53-1C42-BA9C-8ED126C94D2C}" type="slidenum">
              <a:rPr lang="en-US" smtClean="0"/>
              <a:t>‹#›</a:t>
            </a:fld>
            <a:endParaRPr lang="en-US"/>
          </a:p>
        </p:txBody>
      </p:sp>
    </p:spTree>
    <p:extLst>
      <p:ext uri="{BB962C8B-B14F-4D97-AF65-F5344CB8AC3E}">
        <p14:creationId xmlns:p14="http://schemas.microsoft.com/office/powerpoint/2010/main" val="1026268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are.org/Events/Cover-Crop-Conferences/National-Conference-on-Cover-Crops-and-Soil-Health/Cover-Crop-Innovators-Video-Series/Dan-DeSutter-Attica-Indian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This presentation was prepared by Sami Tellatin and Rob Myers and provided by the USDA-SARE</a:t>
            </a:r>
            <a:r>
              <a:rPr lang="en-US" baseline="0" dirty="0" smtClean="0"/>
              <a:t> program to educators and producers for outreach and educational purposes. Other cover crop slide sets are also available at the website: http://</a:t>
            </a:r>
            <a:r>
              <a:rPr lang="en-US" baseline="0" dirty="0" err="1" smtClean="0"/>
              <a:t>sare.org</a:t>
            </a:r>
            <a:r>
              <a:rPr lang="en-US" baseline="0" dirty="0" smtClean="0"/>
              <a:t>/cover-crops</a:t>
            </a:r>
          </a:p>
          <a:p>
            <a:endParaRPr lang="en-US" baseline="0" dirty="0" smtClean="0"/>
          </a:p>
          <a:p>
            <a:r>
              <a:rPr lang="en-US" baseline="0" dirty="0" smtClean="0"/>
              <a:t>Tips for presenters:</a:t>
            </a:r>
          </a:p>
          <a:p>
            <a:pPr marL="171450" indent="-171450">
              <a:buFontTx/>
              <a:buChar char="-"/>
            </a:pPr>
            <a:r>
              <a:rPr lang="en-US" baseline="0" dirty="0" smtClean="0"/>
              <a:t>You are about to give your audience a lot of information; show them that this is worth learning by being interested in the topic yourself and letting that be seen through your presentation.</a:t>
            </a:r>
          </a:p>
          <a:p>
            <a:pPr marL="171450" indent="-171450">
              <a:buFontTx/>
              <a:buChar char="-"/>
            </a:pPr>
            <a:r>
              <a:rPr lang="en-US" baseline="0" dirty="0" smtClean="0"/>
              <a:t>Make it personal. Tell your own stories (that complement the material and are concise). You want to create a narrative that flows throughout your presentation.</a:t>
            </a:r>
          </a:p>
          <a:p>
            <a:pPr marL="171450" indent="-171450">
              <a:buFontTx/>
              <a:buChar char="-"/>
            </a:pPr>
            <a:r>
              <a:rPr lang="en-US" baseline="0" dirty="0" smtClean="0"/>
              <a:t>Encourage learning and discussion by asking questions of the audience and encouraging their participation. Moderate your time so that you can cover everything, while also fostering audience participation. </a:t>
            </a:r>
          </a:p>
          <a:p>
            <a:pPr marL="171450" indent="-171450">
              <a:buFontTx/>
              <a:buChar char="-"/>
            </a:pPr>
            <a:r>
              <a:rPr lang="en-US" baseline="0" dirty="0" smtClean="0"/>
              <a:t>Speak to your knowledge. If you don’t know something, it is okay to say so. </a:t>
            </a:r>
          </a:p>
          <a:p>
            <a:pPr marL="171450" indent="-171450">
              <a:buFontTx/>
              <a:buChar char="-"/>
            </a:pPr>
            <a:r>
              <a:rPr lang="en-US" baseline="0" dirty="0" smtClean="0"/>
              <a:t>This slide set is a template offered for your use. You can add or delete slides and change things as you need. Use it to best complement your educational style to meet your goals.</a:t>
            </a:r>
          </a:p>
        </p:txBody>
      </p:sp>
      <p:sp>
        <p:nvSpPr>
          <p:cNvPr id="4" name="Slide Number Placeholder 3"/>
          <p:cNvSpPr>
            <a:spLocks noGrp="1"/>
          </p:cNvSpPr>
          <p:nvPr>
            <p:ph type="sldNum" sz="quarter" idx="10"/>
          </p:nvPr>
        </p:nvSpPr>
        <p:spPr/>
        <p:txBody>
          <a:bodyPr/>
          <a:lstStyle/>
          <a:p>
            <a:fld id="{6C30050A-7851-A54E-B37E-E0514CF899D0}" type="slidenum">
              <a:rPr lang="en-US" smtClean="0"/>
              <a:t>1</a:t>
            </a:fld>
            <a:endParaRPr lang="en-US"/>
          </a:p>
        </p:txBody>
      </p:sp>
    </p:spTree>
    <p:extLst>
      <p:ext uri="{BB962C8B-B14F-4D97-AF65-F5344CB8AC3E}">
        <p14:creationId xmlns:p14="http://schemas.microsoft.com/office/powerpoint/2010/main" val="952112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With all of these</a:t>
            </a:r>
            <a:r>
              <a:rPr lang="en-US" baseline="0" dirty="0" smtClean="0"/>
              <a:t> benefits accounted for, it is important to note that c</a:t>
            </a:r>
            <a:r>
              <a:rPr lang="en-US" dirty="0" smtClean="0"/>
              <a:t>ertain</a:t>
            </a:r>
            <a:r>
              <a:rPr lang="en-US" baseline="0" dirty="0" smtClean="0"/>
              <a:t> species of cover crops are more adept at certain functions than others.</a:t>
            </a:r>
          </a:p>
          <a:p>
            <a:r>
              <a:rPr lang="en-US" baseline="0" dirty="0" smtClean="0"/>
              <a:t>For example:</a:t>
            </a:r>
          </a:p>
          <a:p>
            <a:pPr marL="171450" indent="-171450">
              <a:buFontTx/>
              <a:buChar char="-"/>
            </a:pPr>
            <a:r>
              <a:rPr lang="en-US" baseline="0" dirty="0" smtClean="0"/>
              <a:t>Annual ryegrass acquires great amounts of biomass and is known for scavenging nitrogen, preventing erosion and suppressing weeds.</a:t>
            </a:r>
          </a:p>
          <a:p>
            <a:pPr marL="171450" indent="-171450">
              <a:buFontTx/>
              <a:buChar char="-"/>
            </a:pPr>
            <a:r>
              <a:rPr lang="en-US" baseline="0" dirty="0" smtClean="0"/>
              <a:t>Brassicas and mustards, like the radish, are known to prevent erosion but also to reduce soil compaction and suppress weeds. Radishes have large tap roots that act to naturally aerate and open up the soil, like a plow.</a:t>
            </a:r>
          </a:p>
          <a:p>
            <a:pPr marL="171450" indent="-171450">
              <a:buFontTx/>
              <a:buChar char="-"/>
            </a:pPr>
            <a:r>
              <a:rPr lang="en-US" baseline="0" dirty="0" smtClean="0"/>
              <a:t>Crimson clover is a legume crop; legumes are known for their ability to provide nitrogen. Crimson clover is also effective at preventing erosion.</a:t>
            </a:r>
          </a:p>
          <a:p>
            <a:pPr marL="0" indent="0">
              <a:buFontTx/>
              <a:buNone/>
            </a:pPr>
            <a:endParaRPr lang="en-US" baseline="0" dirty="0" smtClean="0"/>
          </a:p>
          <a:p>
            <a:pPr marL="0" indent="0">
              <a:buFontTx/>
              <a:buNone/>
            </a:pPr>
            <a:r>
              <a:rPr lang="en-US" baseline="0" dirty="0" smtClean="0"/>
              <a:t>You’ll notice that each of these cover crops, though different, share benefits. </a:t>
            </a:r>
          </a:p>
          <a:p>
            <a:pPr marL="171450" indent="-171450">
              <a:buFontTx/>
              <a:buChar char="-"/>
            </a:pPr>
            <a:r>
              <a:rPr lang="en-US" baseline="0" dirty="0" smtClean="0"/>
              <a:t>For example, they all prevent erosion. </a:t>
            </a:r>
          </a:p>
          <a:p>
            <a:pPr marL="171450" indent="-171450">
              <a:buFontTx/>
              <a:buChar char="-"/>
            </a:pPr>
            <a:r>
              <a:rPr lang="en-US" baseline="0" dirty="0" smtClean="0"/>
              <a:t>But their differences are important and are one reason many farmers have started to plant mixtures of different cover crop species, so that there are multiple benefits to their soil. </a:t>
            </a:r>
          </a:p>
          <a:p>
            <a:pPr marL="171450" indent="-171450">
              <a:buFontTx/>
              <a:buChar char="-"/>
            </a:pPr>
            <a:r>
              <a:rPr lang="en-US" baseline="0" dirty="0" smtClean="0"/>
              <a:t>This also increases the biodiversity of a landscape, which is very important to promoting ecosystem health.</a:t>
            </a:r>
          </a:p>
          <a:p>
            <a:pPr marL="171450" indent="-171450">
              <a:buFontTx/>
              <a:buChar char="-"/>
            </a:pPr>
            <a:endParaRPr lang="en-US" baseline="0" dirty="0" smtClean="0"/>
          </a:p>
          <a:p>
            <a:pPr marL="0" indent="0">
              <a:buFontTx/>
              <a:buNone/>
            </a:pPr>
            <a:r>
              <a:rPr lang="en-US" baseline="0" dirty="0" smtClean="0"/>
              <a:t>Photo locations: top left was taken in </a:t>
            </a:r>
            <a:r>
              <a:rPr lang="en-US" baseline="0" dirty="0" err="1" smtClean="0"/>
              <a:t>Holtwood</a:t>
            </a:r>
            <a:r>
              <a:rPr lang="en-US" baseline="0" dirty="0" smtClean="0"/>
              <a:t>, PA; bottom left was taken in MD; right photo was taken at the USDA NRCS Plant Materials Center in MO.</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6C30050A-7851-A54E-B37E-E0514CF899D0}" type="slidenum">
              <a:rPr lang="en-US" smtClean="0"/>
              <a:t>12</a:t>
            </a:fld>
            <a:endParaRPr lang="en-US"/>
          </a:p>
        </p:txBody>
      </p:sp>
    </p:spTree>
    <p:extLst>
      <p:ext uri="{BB962C8B-B14F-4D97-AF65-F5344CB8AC3E}">
        <p14:creationId xmlns:p14="http://schemas.microsoft.com/office/powerpoint/2010/main" val="1077648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Yield</a:t>
            </a:r>
            <a:r>
              <a:rPr lang="en-US" baseline="0" dirty="0" smtClean="0"/>
              <a:t> comparisons were provided by farmers based on fields that had comparable management other than use of cover crops or no cover crops.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In 2012, approximately 200 farmers provided yield data.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In years 2013-2015 approximately 500 farmers provided yield data each year.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Yield responses vary across fields and farms, and certain farmers did not see increases in yield, but the data presented here are the averages among the participating farmers.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The yields did tend to be greater over time since first planting cover crops, so a yield increase may be less significant during the first year of cover crop use.</a:t>
            </a:r>
            <a:endParaRPr lang="en-US" dirty="0" smtClean="0"/>
          </a:p>
          <a:p>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13</a:t>
            </a:fld>
            <a:endParaRPr lang="en-US"/>
          </a:p>
        </p:txBody>
      </p:sp>
    </p:spTree>
    <p:extLst>
      <p:ext uri="{BB962C8B-B14F-4D97-AF65-F5344CB8AC3E}">
        <p14:creationId xmlns:p14="http://schemas.microsoft.com/office/powerpoint/2010/main" val="1540233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C30050A-7851-A54E-B37E-E0514CF899D0}" type="slidenum">
              <a:rPr lang="en-US" smtClean="0"/>
              <a:t>14</a:t>
            </a:fld>
            <a:endParaRPr lang="en-US"/>
          </a:p>
        </p:txBody>
      </p:sp>
    </p:spTree>
    <p:extLst>
      <p:ext uri="{BB962C8B-B14F-4D97-AF65-F5344CB8AC3E}">
        <p14:creationId xmlns:p14="http://schemas.microsoft.com/office/powerpoint/2010/main" val="146721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a:t>
            </a:r>
            <a:r>
              <a:rPr lang="en-US" baseline="0" dirty="0" smtClean="0"/>
              <a:t> important component </a:t>
            </a:r>
            <a:r>
              <a:rPr lang="en-US" dirty="0" smtClean="0"/>
              <a:t>to cover crop management is in</a:t>
            </a:r>
            <a:r>
              <a:rPr lang="en-US" baseline="0" dirty="0" smtClean="0"/>
              <a:t> deciding when to plant the cover crop: before or after harvesting the cash crop?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Some producers want to maximize the benefits of cover crops by allowing them to cover the ground and grow for longer periods of time throughout a typical fallow season.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To do this, they will plant cover crops before harvesting their cash crop but they must have the proper equipment to make this happen.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As you can see from this graphic, the majority of cover crop farmers are still planting their cover crops after harvesting their cash crops. </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15</a:t>
            </a:fld>
            <a:endParaRPr lang="en-US"/>
          </a:p>
        </p:txBody>
      </p:sp>
    </p:spTree>
    <p:extLst>
      <p:ext uri="{BB962C8B-B14F-4D97-AF65-F5344CB8AC3E}">
        <p14:creationId xmlns:p14="http://schemas.microsoft.com/office/powerpoint/2010/main" val="1058356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High Clearance Seeder: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One</a:t>
            </a:r>
            <a:r>
              <a:rPr lang="en-US" baseline="0" dirty="0" smtClean="0"/>
              <a:t> option for planting cover crops earlier is to use a h</a:t>
            </a:r>
            <a:r>
              <a:rPr lang="en-US" dirty="0" smtClean="0"/>
              <a:t>igh clearance seeder.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Here you can see a high clearance</a:t>
            </a:r>
            <a:r>
              <a:rPr lang="en-US" baseline="0" dirty="0" smtClean="0"/>
              <a:t> seeder lined up to plant a cover crop in between standing rows of corn that are almost ready for harvest. This will allow the cover crop to be seeded before harvest and extend the growing season before winter sets in.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Though high clearance seeders are available, they are not as suitable for planting cover crop mixes comprised of multiple species.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Roller Crimper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Cover crops will need to be terminated before planting any cash crops.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There are multiple ways to terminate cover crops including by chemical applications of herbicides, by mowing the cover crop or using tillage.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Some producers use this piece of equipment, known as the roller crimper, to manually mow down the cover crop before planting a cash crop.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This method allows the farmer to use no-till management and further steward their soil health.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No-till Drill Seeder</a:t>
            </a:r>
          </a:p>
          <a:p>
            <a:pPr marL="171450" indent="-171450">
              <a:buFontTx/>
              <a:buChar char="-"/>
            </a:pPr>
            <a:r>
              <a:rPr lang="en-US" baseline="0" dirty="0" smtClean="0"/>
              <a:t>As with the high clearance seeder, the opportunity exists to modify equipment to allow cash crops to be </a:t>
            </a:r>
            <a:r>
              <a:rPr lang="en-US" baseline="0" dirty="0" err="1" smtClean="0"/>
              <a:t>overseeded</a:t>
            </a:r>
            <a:r>
              <a:rPr lang="en-US" baseline="0" dirty="0" smtClean="0"/>
              <a:t> into the standing cover crop, or vice versa. </a:t>
            </a:r>
          </a:p>
          <a:p>
            <a:pPr marL="171450" indent="-171450">
              <a:buFontTx/>
              <a:buChar char="-"/>
            </a:pPr>
            <a:r>
              <a:rPr lang="en-US" baseline="0" dirty="0" smtClean="0"/>
              <a:t>This will allow cover crop growth for longer periods and maximize some of the cover crop benefits.</a:t>
            </a:r>
          </a:p>
          <a:p>
            <a:pPr marL="171450" indent="-171450">
              <a:buFontTx/>
              <a:buChar char="-"/>
            </a:pPr>
            <a:r>
              <a:rPr lang="en-US" baseline="0" dirty="0" smtClean="0"/>
              <a:t>In this image you can see a no-till drill seeder running through a cover crop mixture to plant the cash crop while the cover crop is still growing. This no-till drill seeder could be used with the roller crimper from the previous slide.</a:t>
            </a:r>
          </a:p>
          <a:p>
            <a:pPr marL="171450" indent="-171450">
              <a:buFontTx/>
              <a:buChar char="-"/>
            </a:pPr>
            <a:r>
              <a:rPr lang="en-US" baseline="0" dirty="0" smtClean="0"/>
              <a:t>Bottom right photo was taken in Missouri. In this photo, the no-till drill seeder was being used to plant corn into hairy vetch, cereal rye, and tillage radishes. </a:t>
            </a:r>
          </a:p>
        </p:txBody>
      </p:sp>
      <p:sp>
        <p:nvSpPr>
          <p:cNvPr id="4" name="Slide Number Placeholder 3"/>
          <p:cNvSpPr>
            <a:spLocks noGrp="1"/>
          </p:cNvSpPr>
          <p:nvPr>
            <p:ph type="sldNum" sz="quarter" idx="10"/>
          </p:nvPr>
        </p:nvSpPr>
        <p:spPr/>
        <p:txBody>
          <a:bodyPr/>
          <a:lstStyle/>
          <a:p>
            <a:fld id="{6C30050A-7851-A54E-B37E-E0514CF899D0}" type="slidenum">
              <a:rPr lang="en-US" smtClean="0"/>
              <a:t>16</a:t>
            </a:fld>
            <a:endParaRPr lang="en-US"/>
          </a:p>
        </p:txBody>
      </p:sp>
    </p:spTree>
    <p:extLst>
      <p:ext uri="{BB962C8B-B14F-4D97-AF65-F5344CB8AC3E}">
        <p14:creationId xmlns:p14="http://schemas.microsoft.com/office/powerpoint/2010/main" val="785227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It</a:t>
            </a:r>
            <a:r>
              <a:rPr lang="en-US" baseline="0" dirty="0" smtClean="0"/>
              <a:t> is extremely important to highlight the stories of those who’ve had success with cover crops. The SARE website is home to a library of over 20 different short videos documenting farmers from across the country that use cover crops. Here we highlight just one of the many cover crop champions and innovators across the United States. </a:t>
            </a:r>
          </a:p>
          <a:p>
            <a:pPr marL="171450" indent="-171450">
              <a:buFontTx/>
              <a:buChar char="-"/>
            </a:pPr>
            <a:r>
              <a:rPr lang="en-US" baseline="0" dirty="0" smtClean="0"/>
              <a:t>Dan </a:t>
            </a:r>
            <a:r>
              <a:rPr lang="en-US" baseline="0" dirty="0" err="1" smtClean="0"/>
              <a:t>DeSutter</a:t>
            </a:r>
            <a:r>
              <a:rPr lang="en-US" baseline="0" dirty="0" smtClean="0"/>
              <a:t> farms 4,500 acres in Indiana using no-till, cover crops and manure to build his soil quality. He was the National No-till Innovator of the Year in 2013 and is active in his community. </a:t>
            </a:r>
          </a:p>
          <a:p>
            <a:pPr marL="171450" indent="-171450">
              <a:buFontTx/>
              <a:buChar char="-"/>
            </a:pPr>
            <a:endParaRPr lang="en-US" baseline="0" dirty="0" smtClean="0"/>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Link to Dan’s video: </a:t>
            </a:r>
            <a:r>
              <a:rPr lang="en-US" dirty="0" smtClean="0">
                <a:hlinkClick r:id="rId3"/>
              </a:rPr>
              <a:t>http://www.sare.org/Events/Cover-Crop-Conferences/National-Conference-on-Cover-Crops-and-Soil-Health/Cover-Crop-Innovators-Video-Series/Dan-DeSutter-Attica-Indiana</a:t>
            </a:r>
            <a:r>
              <a:rPr lang="en-US" dirty="0" smtClean="0"/>
              <a:t> </a:t>
            </a:r>
          </a:p>
          <a:p>
            <a:pPr marL="171450" indent="-171450">
              <a:buFontTx/>
              <a:buChar char="-"/>
            </a:pPr>
            <a:r>
              <a:rPr lang="en-US" baseline="0" dirty="0" smtClean="0"/>
              <a:t>Articles featuring Dan</a:t>
            </a:r>
          </a:p>
          <a:p>
            <a:pPr marL="628650" marR="0" lvl="2"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http://</a:t>
            </a:r>
            <a:r>
              <a:rPr lang="en-US" baseline="0" dirty="0" err="1" smtClean="0"/>
              <a:t>ocj.com</a:t>
            </a:r>
            <a:r>
              <a:rPr lang="en-US" baseline="0" dirty="0" smtClean="0"/>
              <a:t>/2016/09/understanding-soil-biology-offers-a-competitive-advantage-on-the-farm/ </a:t>
            </a:r>
          </a:p>
          <a:p>
            <a:pPr marL="628650" lvl="1" indent="-171450">
              <a:buFontTx/>
              <a:buChar char="-"/>
            </a:pPr>
            <a:r>
              <a:rPr lang="en-US" baseline="0" dirty="0" smtClean="0"/>
              <a:t>http://</a:t>
            </a:r>
            <a:r>
              <a:rPr lang="en-US" baseline="0" dirty="0" err="1" smtClean="0"/>
              <a:t>ccsin.iaswcd.org</a:t>
            </a:r>
            <a:r>
              <a:rPr lang="en-US" baseline="0" dirty="0" smtClean="0"/>
              <a:t>/</a:t>
            </a:r>
            <a:r>
              <a:rPr lang="en-US" baseline="0" dirty="0" err="1" smtClean="0"/>
              <a:t>ccsi</a:t>
            </a:r>
            <a:r>
              <a:rPr lang="en-US" baseline="0" dirty="0" smtClean="0"/>
              <a:t>-farmer-profile-</a:t>
            </a:r>
            <a:r>
              <a:rPr lang="en-US" baseline="0" dirty="0" err="1" smtClean="0"/>
              <a:t>dan</a:t>
            </a:r>
            <a:r>
              <a:rPr lang="en-US" baseline="0" dirty="0" smtClean="0"/>
              <a:t>-</a:t>
            </a:r>
            <a:r>
              <a:rPr lang="en-US" baseline="0" dirty="0" err="1" smtClean="0"/>
              <a:t>desutter</a:t>
            </a:r>
            <a:r>
              <a:rPr lang="en-US" baseline="0" dirty="0" smtClean="0"/>
              <a:t>/</a:t>
            </a:r>
          </a:p>
          <a:p>
            <a:pPr marL="628650" lvl="1" indent="-171450">
              <a:buFontTx/>
              <a:buChar char="-"/>
            </a:pPr>
            <a:r>
              <a:rPr lang="en-US" baseline="0" dirty="0" smtClean="0"/>
              <a:t>https://</a:t>
            </a:r>
            <a:r>
              <a:rPr lang="en-US" baseline="0" dirty="0" err="1" smtClean="0"/>
              <a:t>www.nytimes.com</a:t>
            </a:r>
            <a:r>
              <a:rPr lang="en-US" baseline="0" dirty="0" smtClean="0"/>
              <a:t>/2016/02/07/business/cover-crops-a-farming-revolution-with-deep-roots-in-the-past.html?_r=0 </a:t>
            </a:r>
          </a:p>
        </p:txBody>
      </p:sp>
      <p:sp>
        <p:nvSpPr>
          <p:cNvPr id="4" name="Slide Number Placeholder 3"/>
          <p:cNvSpPr>
            <a:spLocks noGrp="1"/>
          </p:cNvSpPr>
          <p:nvPr>
            <p:ph type="sldNum" sz="quarter" idx="10"/>
          </p:nvPr>
        </p:nvSpPr>
        <p:spPr/>
        <p:txBody>
          <a:bodyPr/>
          <a:lstStyle/>
          <a:p>
            <a:fld id="{6C30050A-7851-A54E-B37E-E0514CF899D0}" type="slidenum">
              <a:rPr lang="en-US" smtClean="0"/>
              <a:t>17</a:t>
            </a:fld>
            <a:endParaRPr lang="en-US"/>
          </a:p>
        </p:txBody>
      </p:sp>
    </p:spTree>
    <p:extLst>
      <p:ext uri="{BB962C8B-B14F-4D97-AF65-F5344CB8AC3E}">
        <p14:creationId xmlns:p14="http://schemas.microsoft.com/office/powerpoint/2010/main" val="82760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a:t>
            </a:r>
            <a:r>
              <a:rPr lang="en-US" baseline="0" dirty="0" smtClean="0"/>
              <a:t> </a:t>
            </a:r>
            <a:r>
              <a:rPr lang="en-US" dirty="0" smtClean="0"/>
              <a:t>a variety of educational resources about cover</a:t>
            </a:r>
            <a:r>
              <a:rPr lang="en-US" baseline="0" dirty="0" smtClean="0"/>
              <a:t> crops and soil health.</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SARE Cover Crop Topic Room with online resources about cover crop selection, growth and management.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18</a:t>
            </a:fld>
            <a:endParaRPr lang="en-US"/>
          </a:p>
        </p:txBody>
      </p:sp>
    </p:spTree>
    <p:extLst>
      <p:ext uri="{BB962C8B-B14F-4D97-AF65-F5344CB8AC3E}">
        <p14:creationId xmlns:p14="http://schemas.microsoft.com/office/powerpoint/2010/main" val="1353032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SARE offers publications like books and bulletins online. The bulletins are available for free (online or print). And the books are available in digital format online for free, and in print for purchase.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Print versions of the books are: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Managing Cover Crops Profitably = $19.00</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Building Soil for Better Crops = $20.95</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19</a:t>
            </a:fld>
            <a:endParaRPr lang="en-US"/>
          </a:p>
        </p:txBody>
      </p:sp>
    </p:spTree>
    <p:extLst>
      <p:ext uri="{BB962C8B-B14F-4D97-AF65-F5344CB8AC3E}">
        <p14:creationId xmlns:p14="http://schemas.microsoft.com/office/powerpoint/2010/main" val="1771500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US" baseline="0" dirty="0" smtClean="0"/>
              <a:t>The Natural Resources Conservation Service has an online soil health resource with fact sheets, videos, a photo gallery and links to other resources. </a:t>
            </a:r>
          </a:p>
          <a:p>
            <a:pPr marL="171450" indent="-171450">
              <a:buFontTx/>
              <a:buChar char="-"/>
            </a:pPr>
            <a:r>
              <a:rPr lang="en-US" baseline="0" dirty="0" smtClean="0"/>
              <a:t>The Soil Health Institute aims to further the adoption of soil health management practices through scientific research. </a:t>
            </a:r>
          </a:p>
          <a:p>
            <a:pPr marL="628650" lvl="1" indent="-171450">
              <a:buFontTx/>
              <a:buChar char="-"/>
            </a:pPr>
            <a:r>
              <a:rPr lang="en-US" baseline="0" dirty="0" smtClean="0"/>
              <a:t>They will offer resources online including their own technical bulletins and links to other important cover crop resources. </a:t>
            </a:r>
          </a:p>
          <a:p>
            <a:pPr marL="171450" indent="-171450">
              <a:buFontTx/>
              <a:buChar char="-"/>
            </a:pPr>
            <a:r>
              <a:rPr lang="en-US" baseline="0" dirty="0" smtClean="0"/>
              <a:t>The Soil Health Partnership aims to measure and communicate the environmental and economic impacts of soil management strategies, pulling region-specific data from a large group of demonstration farms and establishing research protocols to standardize soil measurements.</a:t>
            </a:r>
          </a:p>
          <a:p>
            <a:pPr marL="171450" indent="-171450">
              <a:buFontTx/>
              <a:buChar char="-"/>
            </a:pPr>
            <a:r>
              <a:rPr lang="en-US" baseline="0" dirty="0" smtClean="0"/>
              <a:t>Regional cover crop councils exist to provide information to producers about cover crop selection and management. They will often offer decision tools online. </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20</a:t>
            </a:fld>
            <a:endParaRPr lang="en-US"/>
          </a:p>
        </p:txBody>
      </p:sp>
    </p:spTree>
    <p:extLst>
      <p:ext uri="{BB962C8B-B14F-4D97-AF65-F5344CB8AC3E}">
        <p14:creationId xmlns:p14="http://schemas.microsoft.com/office/powerpoint/2010/main" val="1481589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US" baseline="0" dirty="0" smtClean="0"/>
              <a:t>The NRCS has several programs to offer funds for farmers wishing to incorporate conservation practices, such as cover cropping, into their production. </a:t>
            </a:r>
          </a:p>
          <a:p>
            <a:pPr marL="171450" indent="-171450">
              <a:buFontTx/>
              <a:buChar char="-"/>
            </a:pPr>
            <a:r>
              <a:rPr lang="en-US" baseline="0" dirty="0" smtClean="0"/>
              <a:t>SARE offers a Farmer Rancher grant program which enables farmers to, independently or in collaboration with others, implement new practices on their farm while eliminating some or all of the financial burden. </a:t>
            </a:r>
          </a:p>
          <a:p>
            <a:pPr marL="171450" indent="-171450">
              <a:buFontTx/>
              <a:buChar char="-"/>
            </a:pPr>
            <a:r>
              <a:rPr lang="en-US" baseline="0" dirty="0" smtClean="0"/>
              <a:t>And certain states, such as Maryland, have cost-share programs that enable farmers to plant cover crops at a decreased cost to them. </a:t>
            </a:r>
          </a:p>
        </p:txBody>
      </p:sp>
      <p:sp>
        <p:nvSpPr>
          <p:cNvPr id="4" name="Slide Number Placeholder 3"/>
          <p:cNvSpPr>
            <a:spLocks noGrp="1"/>
          </p:cNvSpPr>
          <p:nvPr>
            <p:ph type="sldNum" sz="quarter" idx="10"/>
          </p:nvPr>
        </p:nvSpPr>
        <p:spPr/>
        <p:txBody>
          <a:bodyPr/>
          <a:lstStyle/>
          <a:p>
            <a:fld id="{6C30050A-7851-A54E-B37E-E0514CF899D0}" type="slidenum">
              <a:rPr lang="en-US" smtClean="0"/>
              <a:t>21</a:t>
            </a:fld>
            <a:endParaRPr lang="en-US"/>
          </a:p>
        </p:txBody>
      </p:sp>
    </p:spTree>
    <p:extLst>
      <p:ext uri="{BB962C8B-B14F-4D97-AF65-F5344CB8AC3E}">
        <p14:creationId xmlns:p14="http://schemas.microsoft.com/office/powerpoint/2010/main" val="29519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About Cover Crops</a:t>
            </a:r>
          </a:p>
          <a:p>
            <a:pPr marL="171450" indent="-171450">
              <a:buFontTx/>
              <a:buChar char="-"/>
            </a:pPr>
            <a:r>
              <a:rPr lang="en-US" dirty="0" smtClean="0"/>
              <a:t>Crops grown during a time of the year when we wouldn’t normally plant anything, such</a:t>
            </a:r>
            <a:r>
              <a:rPr lang="en-US" baseline="0" dirty="0" smtClean="0"/>
              <a:t> as during winter or summer fallow periods in row crop operations. Sometimes used as living cover grown with other crops to cover the soil, provide nutrients, and prevent weeds.</a:t>
            </a:r>
          </a:p>
          <a:p>
            <a:pPr marL="171450" indent="-171450">
              <a:buFontTx/>
              <a:buChar char="-"/>
            </a:pPr>
            <a:r>
              <a:rPr lang="en-US" baseline="0" dirty="0" smtClean="0"/>
              <a:t>Dozens of different species in use today in U.S.</a:t>
            </a:r>
          </a:p>
          <a:p>
            <a:pPr marL="171450" indent="-171450">
              <a:buFontTx/>
              <a:buChar char="-"/>
            </a:pPr>
            <a:r>
              <a:rPr lang="en-US" baseline="0" dirty="0" smtClean="0"/>
              <a:t>Used all over the globe</a:t>
            </a:r>
          </a:p>
          <a:p>
            <a:pPr marL="171450" indent="-171450">
              <a:buFontTx/>
              <a:buChar char="-"/>
            </a:pPr>
            <a:r>
              <a:rPr lang="en-US" baseline="0" dirty="0" smtClean="0"/>
              <a:t>Applicable in multiple U.S. agricultural systems, including viticulture, annual row crop agriculture, horticulture systems and as livestock pasture.</a:t>
            </a:r>
          </a:p>
          <a:p>
            <a:pPr marL="171450" indent="-171450">
              <a:buFontTx/>
              <a:buChar char="-"/>
            </a:pPr>
            <a:endParaRPr lang="en-US" baseline="0" dirty="0" smtClean="0"/>
          </a:p>
          <a:p>
            <a:pPr marL="171450" indent="-171450">
              <a:buFontTx/>
              <a:buChar char="-"/>
            </a:pPr>
            <a:r>
              <a:rPr lang="en-US" baseline="0" dirty="0" smtClean="0"/>
              <a:t>Photo taken at Steve Groff’s farm in </a:t>
            </a:r>
            <a:r>
              <a:rPr lang="en-US" baseline="0" dirty="0" err="1" smtClean="0"/>
              <a:t>Holtwood</a:t>
            </a:r>
            <a:r>
              <a:rPr lang="en-US" baseline="0" dirty="0" smtClean="0"/>
              <a:t>, PA.</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6C30050A-7851-A54E-B37E-E0514CF899D0}" type="slidenum">
              <a:rPr lang="en-US" smtClean="0"/>
              <a:t>3</a:t>
            </a:fld>
            <a:endParaRPr lang="en-US"/>
          </a:p>
        </p:txBody>
      </p:sp>
    </p:spTree>
    <p:extLst>
      <p:ext uri="{BB962C8B-B14F-4D97-AF65-F5344CB8AC3E}">
        <p14:creationId xmlns:p14="http://schemas.microsoft.com/office/powerpoint/2010/main" val="46135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Data from SARE/CTIC</a:t>
            </a:r>
            <a:r>
              <a:rPr lang="en-US" baseline="0" dirty="0" smtClean="0"/>
              <a:t> 2015-2016 Cover Crop Survey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Remember that these are only a few scenarios. Farming is a diverse, dynamic enterprise and what works well in some systems may not work well in others. It is important for producers to connect locally with others doing work with cover crops to get first hand accounts of what works and what doesn’t in their region, soil type, and production system.</a:t>
            </a:r>
            <a:endParaRPr lang="en-US" dirty="0" smtClean="0"/>
          </a:p>
          <a:p>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23</a:t>
            </a:fld>
            <a:endParaRPr lang="en-US"/>
          </a:p>
        </p:txBody>
      </p:sp>
    </p:spTree>
    <p:extLst>
      <p:ext uri="{BB962C8B-B14F-4D97-AF65-F5344CB8AC3E}">
        <p14:creationId xmlns:p14="http://schemas.microsoft.com/office/powerpoint/2010/main" val="1654473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Remember that these are only a few scenarios. Farming is a diverse, dynamic enterprise and what works well in some systems may not work well in others. It is important for producers to connect locally with others doing work with cover crops to get first hand accounts of what works and what doesn’t in their region, soil type, and production system.</a:t>
            </a:r>
            <a:endParaRPr lang="en-US" dirty="0" smtClean="0"/>
          </a:p>
          <a:p>
            <a:endParaRPr lang="en-US" dirty="0"/>
          </a:p>
        </p:txBody>
      </p:sp>
      <p:sp>
        <p:nvSpPr>
          <p:cNvPr id="4" name="Slide Number Placeholder 3"/>
          <p:cNvSpPr>
            <a:spLocks noGrp="1"/>
          </p:cNvSpPr>
          <p:nvPr>
            <p:ph type="sldNum" sz="quarter" idx="10"/>
          </p:nvPr>
        </p:nvSpPr>
        <p:spPr/>
        <p:txBody>
          <a:bodyPr/>
          <a:lstStyle/>
          <a:p>
            <a:fld id="{5D515F2B-DE53-1C42-BA9C-8ED126C94D2C}" type="slidenum">
              <a:rPr lang="en-US" smtClean="0"/>
              <a:t>24</a:t>
            </a:fld>
            <a:endParaRPr lang="en-US"/>
          </a:p>
        </p:txBody>
      </p:sp>
    </p:spTree>
    <p:extLst>
      <p:ext uri="{BB962C8B-B14F-4D97-AF65-F5344CB8AC3E}">
        <p14:creationId xmlns:p14="http://schemas.microsoft.com/office/powerpoint/2010/main" val="567214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Remember that these are only a few scenarios. Farming is a diverse, dynamic enterprise and what works well in some systems may not work well in others. It is important for producers to connect locally with others doing work with cover crops to get first hand accounts of what works and what doesn’t in their region, soil type, and production system.</a:t>
            </a:r>
            <a:endParaRPr lang="en-US" dirty="0" smtClean="0"/>
          </a:p>
          <a:p>
            <a:endParaRPr lang="en-US" dirty="0"/>
          </a:p>
        </p:txBody>
      </p:sp>
      <p:sp>
        <p:nvSpPr>
          <p:cNvPr id="4" name="Slide Number Placeholder 3"/>
          <p:cNvSpPr>
            <a:spLocks noGrp="1"/>
          </p:cNvSpPr>
          <p:nvPr>
            <p:ph type="sldNum" sz="quarter" idx="10"/>
          </p:nvPr>
        </p:nvSpPr>
        <p:spPr/>
        <p:txBody>
          <a:bodyPr/>
          <a:lstStyle/>
          <a:p>
            <a:fld id="{5D515F2B-DE53-1C42-BA9C-8ED126C94D2C}" type="slidenum">
              <a:rPr lang="en-US" smtClean="0"/>
              <a:t>25</a:t>
            </a:fld>
            <a:endParaRPr lang="en-US"/>
          </a:p>
        </p:txBody>
      </p:sp>
    </p:spTree>
    <p:extLst>
      <p:ext uri="{BB962C8B-B14F-4D97-AF65-F5344CB8AC3E}">
        <p14:creationId xmlns:p14="http://schemas.microsoft.com/office/powerpoint/2010/main" val="1851308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This</a:t>
            </a:r>
            <a:r>
              <a:rPr lang="en-US" baseline="0" dirty="0" smtClean="0"/>
              <a:t> is a </a:t>
            </a:r>
            <a:r>
              <a:rPr lang="en-US" dirty="0" smtClean="0"/>
              <a:t>farmer quote</a:t>
            </a:r>
            <a:r>
              <a:rPr lang="en-US" baseline="0" dirty="0" smtClean="0"/>
              <a:t> </a:t>
            </a:r>
            <a:r>
              <a:rPr lang="en-US" dirty="0" smtClean="0"/>
              <a:t>about cover crops and soil health from the SARE/CTIC Cover Crop surveys.</a:t>
            </a:r>
          </a:p>
        </p:txBody>
      </p:sp>
      <p:sp>
        <p:nvSpPr>
          <p:cNvPr id="4" name="Slide Number Placeholder 3"/>
          <p:cNvSpPr>
            <a:spLocks noGrp="1"/>
          </p:cNvSpPr>
          <p:nvPr>
            <p:ph type="sldNum" sz="quarter" idx="10"/>
          </p:nvPr>
        </p:nvSpPr>
        <p:spPr/>
        <p:txBody>
          <a:bodyPr/>
          <a:lstStyle/>
          <a:p>
            <a:fld id="{6C30050A-7851-A54E-B37E-E0514CF899D0}" type="slidenum">
              <a:rPr lang="en-US" smtClean="0"/>
              <a:t>26</a:t>
            </a:fld>
            <a:endParaRPr lang="en-US"/>
          </a:p>
        </p:txBody>
      </p:sp>
    </p:spTree>
    <p:extLst>
      <p:ext uri="{BB962C8B-B14F-4D97-AF65-F5344CB8AC3E}">
        <p14:creationId xmlns:p14="http://schemas.microsoft.com/office/powerpoint/2010/main" val="1244789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 taken at the University of Missouri Bradford Research</a:t>
            </a:r>
            <a:r>
              <a:rPr lang="en-US" baseline="0" dirty="0" smtClean="0"/>
              <a:t> Center in Columbia, MO.</a:t>
            </a:r>
            <a:endParaRPr lang="en-US" dirty="0" smtClean="0"/>
          </a:p>
          <a:p>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27</a:t>
            </a:fld>
            <a:endParaRPr lang="en-US"/>
          </a:p>
        </p:txBody>
      </p:sp>
    </p:spTree>
    <p:extLst>
      <p:ext uri="{BB962C8B-B14F-4D97-AF65-F5344CB8AC3E}">
        <p14:creationId xmlns:p14="http://schemas.microsoft.com/office/powerpoint/2010/main" val="493910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Cereal rye is known as the “queen” of cover crops as it is the most popular cover crop. It is well</a:t>
            </a:r>
            <a:r>
              <a:rPr lang="en-US" baseline="0" dirty="0" smtClean="0"/>
              <a:t> known to prevent erosion and scavenge nitrogen.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Photo taken in Harford County, MD.</a:t>
            </a:r>
          </a:p>
          <a:p>
            <a:endParaRPr lang="en-US" baseline="0" dirty="0" smtClean="0"/>
          </a:p>
        </p:txBody>
      </p:sp>
      <p:sp>
        <p:nvSpPr>
          <p:cNvPr id="4" name="Slide Number Placeholder 3"/>
          <p:cNvSpPr>
            <a:spLocks noGrp="1"/>
          </p:cNvSpPr>
          <p:nvPr>
            <p:ph type="sldNum" sz="quarter" idx="10"/>
          </p:nvPr>
        </p:nvSpPr>
        <p:spPr/>
        <p:txBody>
          <a:bodyPr/>
          <a:lstStyle/>
          <a:p>
            <a:fld id="{6C30050A-7851-A54E-B37E-E0514CF899D0}" type="slidenum">
              <a:rPr lang="en-US" smtClean="0"/>
              <a:t>4</a:t>
            </a:fld>
            <a:endParaRPr lang="en-US"/>
          </a:p>
        </p:txBody>
      </p:sp>
    </p:spTree>
    <p:extLst>
      <p:ext uri="{BB962C8B-B14F-4D97-AF65-F5344CB8AC3E}">
        <p14:creationId xmlns:p14="http://schemas.microsoft.com/office/powerpoint/2010/main" val="610913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Crimson clover</a:t>
            </a:r>
            <a:r>
              <a:rPr lang="en-US" baseline="0" dirty="0" smtClean="0"/>
              <a:t> is a legume cover crop known for its ability to supply nitrogen to the soil.</a:t>
            </a:r>
          </a:p>
          <a:p>
            <a:endParaRPr lang="en-US" baseline="0" dirty="0" smtClean="0"/>
          </a:p>
          <a:p>
            <a:r>
              <a:rPr lang="en-US" baseline="0" dirty="0" smtClean="0"/>
              <a:t>Photo taken in Columbia, MO. </a:t>
            </a:r>
          </a:p>
        </p:txBody>
      </p:sp>
      <p:sp>
        <p:nvSpPr>
          <p:cNvPr id="4" name="Slide Number Placeholder 3"/>
          <p:cNvSpPr>
            <a:spLocks noGrp="1"/>
          </p:cNvSpPr>
          <p:nvPr>
            <p:ph type="sldNum" sz="quarter" idx="10"/>
          </p:nvPr>
        </p:nvSpPr>
        <p:spPr/>
        <p:txBody>
          <a:bodyPr/>
          <a:lstStyle/>
          <a:p>
            <a:fld id="{6C30050A-7851-A54E-B37E-E0514CF899D0}" type="slidenum">
              <a:rPr lang="en-US" smtClean="0"/>
              <a:t>5</a:t>
            </a:fld>
            <a:endParaRPr lang="en-US"/>
          </a:p>
        </p:txBody>
      </p:sp>
    </p:spTree>
    <p:extLst>
      <p:ext uri="{BB962C8B-B14F-4D97-AF65-F5344CB8AC3E}">
        <p14:creationId xmlns:p14="http://schemas.microsoft.com/office/powerpoint/2010/main" val="1185438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a:t>
            </a:r>
            <a:r>
              <a:rPr lang="en-US" baseline="0" dirty="0" smtClean="0"/>
              <a:t> radish is a Brassica cover crop that is known for its ability to reduce soil compaction and discourage certain pests and weeds.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Photo taken in Maryland</a:t>
            </a:r>
          </a:p>
          <a:p>
            <a:endParaRPr lang="en-US" baseline="0" dirty="0" smtClean="0"/>
          </a:p>
        </p:txBody>
      </p:sp>
      <p:sp>
        <p:nvSpPr>
          <p:cNvPr id="4" name="Slide Number Placeholder 3"/>
          <p:cNvSpPr>
            <a:spLocks noGrp="1"/>
          </p:cNvSpPr>
          <p:nvPr>
            <p:ph type="sldNum" sz="quarter" idx="10"/>
          </p:nvPr>
        </p:nvSpPr>
        <p:spPr/>
        <p:txBody>
          <a:bodyPr/>
          <a:lstStyle/>
          <a:p>
            <a:fld id="{6C30050A-7851-A54E-B37E-E0514CF899D0}" type="slidenum">
              <a:rPr lang="en-US" smtClean="0"/>
              <a:t>6</a:t>
            </a:fld>
            <a:endParaRPr lang="en-US"/>
          </a:p>
        </p:txBody>
      </p:sp>
    </p:spTree>
    <p:extLst>
      <p:ext uri="{BB962C8B-B14F-4D97-AF65-F5344CB8AC3E}">
        <p14:creationId xmlns:p14="http://schemas.microsoft.com/office/powerpoint/2010/main" val="1178952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Sorghum</a:t>
            </a:r>
            <a:r>
              <a:rPr lang="en-US" baseline="0" dirty="0" smtClean="0"/>
              <a:t> </a:t>
            </a:r>
            <a:r>
              <a:rPr lang="en-US" baseline="0" dirty="0" err="1" smtClean="0"/>
              <a:t>Sudangrass</a:t>
            </a:r>
            <a:r>
              <a:rPr lang="en-US" baseline="0" dirty="0" smtClean="0"/>
              <a:t>, a summer annual non-legume cover crop, growing at the Washington State University Organic Farm in Pullman, WA.</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7</a:t>
            </a:fld>
            <a:endParaRPr lang="en-US"/>
          </a:p>
        </p:txBody>
      </p:sp>
    </p:spTree>
    <p:extLst>
      <p:ext uri="{BB962C8B-B14F-4D97-AF65-F5344CB8AC3E}">
        <p14:creationId xmlns:p14="http://schemas.microsoft.com/office/powerpoint/2010/main" val="783978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Mixes are a popular option for maximizing benefits from cover crops.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Photo from Steve Groff’s farm in </a:t>
            </a:r>
            <a:r>
              <a:rPr lang="en-US" baseline="0" dirty="0" err="1" smtClean="0"/>
              <a:t>Holtwood</a:t>
            </a:r>
            <a:r>
              <a:rPr lang="en-US" baseline="0" dirty="0" smtClean="0"/>
              <a:t>, PA.</a:t>
            </a:r>
          </a:p>
          <a:p>
            <a:endParaRPr lang="en-US" baseline="0" dirty="0" smtClean="0"/>
          </a:p>
        </p:txBody>
      </p:sp>
      <p:sp>
        <p:nvSpPr>
          <p:cNvPr id="4" name="Slide Number Placeholder 3"/>
          <p:cNvSpPr>
            <a:spLocks noGrp="1"/>
          </p:cNvSpPr>
          <p:nvPr>
            <p:ph type="sldNum" sz="quarter" idx="10"/>
          </p:nvPr>
        </p:nvSpPr>
        <p:spPr/>
        <p:txBody>
          <a:bodyPr/>
          <a:lstStyle/>
          <a:p>
            <a:fld id="{6C30050A-7851-A54E-B37E-E0514CF899D0}" type="slidenum">
              <a:rPr lang="en-US" smtClean="0"/>
              <a:t>8</a:t>
            </a:fld>
            <a:endParaRPr lang="en-US"/>
          </a:p>
        </p:txBody>
      </p:sp>
    </p:spTree>
    <p:extLst>
      <p:ext uri="{BB962C8B-B14F-4D97-AF65-F5344CB8AC3E}">
        <p14:creationId xmlns:p14="http://schemas.microsoft.com/office/powerpoint/2010/main" val="1684594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Trends in cover crop adoption:</a:t>
            </a:r>
          </a:p>
          <a:p>
            <a:pPr marL="171450" indent="-171450">
              <a:buFontTx/>
              <a:buChar char="-"/>
            </a:pPr>
            <a:r>
              <a:rPr lang="en-US" baseline="0" dirty="0" smtClean="0"/>
              <a:t>There were a reported 10.3 million cover crops in 2012 according to the USDA Census of Agriculture</a:t>
            </a:r>
          </a:p>
          <a:p>
            <a:pPr marL="171450" indent="-171450">
              <a:buFontTx/>
              <a:buChar char="-"/>
            </a:pPr>
            <a:r>
              <a:rPr lang="en-US" baseline="0" dirty="0" smtClean="0"/>
              <a:t>A cover crop survey has been conducted since 2012 to understand general trends in cover crops. These annual surveys have been administered primarily by the Conservation Technology Information Center (CTIC) and SARE.</a:t>
            </a:r>
          </a:p>
          <a:p>
            <a:pPr marL="171450" indent="-171450">
              <a:buFontTx/>
              <a:buChar char="-"/>
            </a:pPr>
            <a:r>
              <a:rPr lang="en-US" baseline="0" dirty="0" smtClean="0"/>
              <a:t>The surveys have demonstrated an increasing trend in cover crop acreage. There was a 25% increase in planted acres among respondents from 2014 to 2015</a:t>
            </a:r>
          </a:p>
          <a:p>
            <a:pPr marL="171450" indent="-171450">
              <a:buFontTx/>
              <a:buChar char="-"/>
            </a:pPr>
            <a:r>
              <a:rPr lang="en-US" baseline="0" dirty="0" smtClean="0"/>
              <a:t>Following these trends, national cover crop acreage is likely near to 20 million acres cover crops now. </a:t>
            </a:r>
          </a:p>
          <a:p>
            <a:pPr marL="171450" indent="-171450">
              <a:buFontTx/>
              <a:buChar char="-"/>
            </a:pPr>
            <a:r>
              <a:rPr lang="en-US" baseline="0" dirty="0" smtClean="0"/>
              <a:t>Note that the 2016 data included the </a:t>
            </a:r>
            <a:r>
              <a:rPr lang="en-US" b="1" baseline="0" dirty="0" smtClean="0"/>
              <a:t>projected</a:t>
            </a:r>
            <a:r>
              <a:rPr lang="en-US" baseline="0" dirty="0" smtClean="0"/>
              <a:t> cover crop plantings for the 2016 season by farmers surveyed in early 2016, rather than actual cover crop acreage data.</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9</a:t>
            </a:fld>
            <a:endParaRPr lang="en-US"/>
          </a:p>
        </p:txBody>
      </p:sp>
    </p:spTree>
    <p:extLst>
      <p:ext uri="{BB962C8B-B14F-4D97-AF65-F5344CB8AC3E}">
        <p14:creationId xmlns:p14="http://schemas.microsoft.com/office/powerpoint/2010/main" val="951403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Farmer motivation to use cover crops is based on</a:t>
            </a:r>
            <a:r>
              <a:rPr lang="en-US" baseline="0" dirty="0" smtClean="0"/>
              <a:t> the fact that cover crops can offer a host of benefits to the farm. They are so useful, in fact, that they can be likened to a Swiss army knife.</a:t>
            </a:r>
          </a:p>
          <a:p>
            <a:pPr marL="171450" indent="-171450">
              <a:buFontTx/>
              <a:buChar char="-"/>
            </a:pPr>
            <a:r>
              <a:rPr lang="en-US" baseline="0" dirty="0" smtClean="0"/>
              <a:t>Studies have been conducted to measure the factors listed above and have shown that cover crops provide benefits in most areas. </a:t>
            </a:r>
          </a:p>
          <a:p>
            <a:pPr marL="628650" lvl="1" indent="-171450">
              <a:buFontTx/>
              <a:buChar char="-"/>
            </a:pPr>
            <a:r>
              <a:rPr lang="en-US" sz="1200" kern="1200" baseline="0" dirty="0" smtClean="0">
                <a:solidFill>
                  <a:schemeClr val="tx1"/>
                </a:solidFill>
                <a:effectLst/>
                <a:latin typeface="+mn-lt"/>
                <a:ea typeface="+mn-ea"/>
                <a:cs typeface="+mn-cs"/>
              </a:rPr>
              <a:t>Reducing soil erosion and soil compaction</a:t>
            </a:r>
          </a:p>
          <a:p>
            <a:pPr marL="628650" lvl="1" indent="-171450">
              <a:buFontTx/>
              <a:buChar char="-"/>
            </a:pPr>
            <a:r>
              <a:rPr lang="en-US" sz="1200" kern="1200" baseline="0" dirty="0" smtClean="0">
                <a:solidFill>
                  <a:schemeClr val="tx1"/>
                </a:solidFill>
                <a:effectLst/>
                <a:latin typeface="+mn-lt"/>
                <a:ea typeface="+mn-ea"/>
                <a:cs typeface="+mn-cs"/>
              </a:rPr>
              <a:t>Increasing rainfall infiltration to the soil profile</a:t>
            </a:r>
          </a:p>
          <a:p>
            <a:pPr marL="628650" lvl="1" indent="-171450">
              <a:buFontTx/>
              <a:buChar char="-"/>
            </a:pPr>
            <a:r>
              <a:rPr lang="en-US" sz="1200" kern="1200" baseline="0" dirty="0" smtClean="0">
                <a:solidFill>
                  <a:schemeClr val="tx1"/>
                </a:solidFill>
                <a:effectLst/>
                <a:latin typeface="+mn-lt"/>
                <a:ea typeface="+mn-ea"/>
                <a:cs typeface="+mn-cs"/>
              </a:rPr>
              <a:t>Enhancing the soil organic matter and storing soil carbon</a:t>
            </a:r>
          </a:p>
          <a:p>
            <a:pPr marL="628650" lvl="1" indent="-171450">
              <a:buFontTx/>
              <a:buChar char="-"/>
            </a:pPr>
            <a:r>
              <a:rPr lang="en-US" sz="1200" kern="1200" baseline="0" dirty="0" smtClean="0">
                <a:solidFill>
                  <a:schemeClr val="tx1"/>
                </a:solidFill>
                <a:effectLst/>
                <a:latin typeface="+mn-lt"/>
                <a:ea typeface="+mn-ea"/>
                <a:cs typeface="+mn-cs"/>
              </a:rPr>
              <a:t>Encouraging and building habitat for pollinators and other beneficial insects</a:t>
            </a:r>
          </a:p>
          <a:p>
            <a:pPr marL="628650" lvl="1" indent="-171450">
              <a:buFontTx/>
              <a:buChar char="-"/>
            </a:pPr>
            <a:r>
              <a:rPr lang="en-US" sz="1200" kern="1200" baseline="0" dirty="0" smtClean="0">
                <a:solidFill>
                  <a:schemeClr val="tx1"/>
                </a:solidFill>
                <a:effectLst/>
                <a:latin typeface="+mn-lt"/>
                <a:ea typeface="+mn-ea"/>
                <a:cs typeface="+mn-cs"/>
              </a:rPr>
              <a:t>Controlling weeds</a:t>
            </a:r>
          </a:p>
          <a:p>
            <a:pPr marL="628650" lvl="1" indent="-171450">
              <a:buFontTx/>
              <a:buChar char="-"/>
            </a:pPr>
            <a:r>
              <a:rPr lang="en-US" sz="1200" kern="1200" baseline="0" dirty="0" smtClean="0">
                <a:solidFill>
                  <a:schemeClr val="tx1"/>
                </a:solidFill>
                <a:effectLst/>
                <a:latin typeface="+mn-lt"/>
                <a:ea typeface="+mn-ea"/>
                <a:cs typeface="+mn-cs"/>
              </a:rPr>
              <a:t>Providing nitrogen</a:t>
            </a:r>
          </a:p>
          <a:p>
            <a:pPr marL="628650" lvl="1" indent="-171450">
              <a:buFontTx/>
              <a:buChar char="-"/>
            </a:pPr>
            <a:r>
              <a:rPr lang="en-US" sz="1200" kern="1200" baseline="0" dirty="0" smtClean="0">
                <a:solidFill>
                  <a:schemeClr val="tx1"/>
                </a:solidFill>
                <a:effectLst/>
                <a:latin typeface="+mn-lt"/>
                <a:ea typeface="+mn-ea"/>
                <a:cs typeface="+mn-cs"/>
              </a:rPr>
              <a:t>Scavenging nitrogen (which also positively impacts water quality)</a:t>
            </a:r>
          </a:p>
          <a:p>
            <a:pPr marL="628650" lvl="1" indent="-171450">
              <a:buFontTx/>
              <a:buChar char="-"/>
            </a:pPr>
            <a:r>
              <a:rPr lang="en-US" sz="1200" kern="1200" baseline="0" dirty="0" smtClean="0">
                <a:solidFill>
                  <a:schemeClr val="tx1"/>
                </a:solidFill>
                <a:effectLst/>
                <a:latin typeface="+mn-lt"/>
                <a:ea typeface="+mn-ea"/>
                <a:cs typeface="+mn-cs"/>
              </a:rPr>
              <a:t>Bolstering a farm’s financial resources by reducing input costs and increasing yields.</a:t>
            </a:r>
          </a:p>
        </p:txBody>
      </p:sp>
      <p:sp>
        <p:nvSpPr>
          <p:cNvPr id="4" name="Slide Number Placeholder 3"/>
          <p:cNvSpPr>
            <a:spLocks noGrp="1"/>
          </p:cNvSpPr>
          <p:nvPr>
            <p:ph type="sldNum" sz="quarter" idx="10"/>
          </p:nvPr>
        </p:nvSpPr>
        <p:spPr/>
        <p:txBody>
          <a:bodyPr/>
          <a:lstStyle/>
          <a:p>
            <a:fld id="{6C30050A-7851-A54E-B37E-E0514CF899D0}" type="slidenum">
              <a:rPr lang="en-US" smtClean="0"/>
              <a:t>11</a:t>
            </a:fld>
            <a:endParaRPr lang="en-US"/>
          </a:p>
        </p:txBody>
      </p:sp>
    </p:spTree>
    <p:extLst>
      <p:ext uri="{BB962C8B-B14F-4D97-AF65-F5344CB8AC3E}">
        <p14:creationId xmlns:p14="http://schemas.microsoft.com/office/powerpoint/2010/main" val="83285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24C2953-A9E1-104C-AA3E-26E435A63D2C}"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204F0-F7C2-7D42-B269-9000D4F75D6D}" type="slidenum">
              <a:rPr lang="en-US" smtClean="0"/>
              <a:t>‹#›</a:t>
            </a:fld>
            <a:endParaRPr lang="en-US"/>
          </a:p>
        </p:txBody>
      </p:sp>
    </p:spTree>
    <p:extLst>
      <p:ext uri="{BB962C8B-B14F-4D97-AF65-F5344CB8AC3E}">
        <p14:creationId xmlns:p14="http://schemas.microsoft.com/office/powerpoint/2010/main" val="834717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4C2953-A9E1-104C-AA3E-26E435A63D2C}"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204F0-F7C2-7D42-B269-9000D4F75D6D}" type="slidenum">
              <a:rPr lang="en-US" smtClean="0"/>
              <a:t>‹#›</a:t>
            </a:fld>
            <a:endParaRPr lang="en-US"/>
          </a:p>
        </p:txBody>
      </p:sp>
    </p:spTree>
    <p:extLst>
      <p:ext uri="{BB962C8B-B14F-4D97-AF65-F5344CB8AC3E}">
        <p14:creationId xmlns:p14="http://schemas.microsoft.com/office/powerpoint/2010/main" val="93486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4C2953-A9E1-104C-AA3E-26E435A63D2C}"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204F0-F7C2-7D42-B269-9000D4F75D6D}" type="slidenum">
              <a:rPr lang="en-US" smtClean="0"/>
              <a:t>‹#›</a:t>
            </a:fld>
            <a:endParaRPr lang="en-US"/>
          </a:p>
        </p:txBody>
      </p:sp>
    </p:spTree>
    <p:extLst>
      <p:ext uri="{BB962C8B-B14F-4D97-AF65-F5344CB8AC3E}">
        <p14:creationId xmlns:p14="http://schemas.microsoft.com/office/powerpoint/2010/main" val="1411160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4C2953-A9E1-104C-AA3E-26E435A63D2C}"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204F0-F7C2-7D42-B269-9000D4F75D6D}" type="slidenum">
              <a:rPr lang="en-US" smtClean="0"/>
              <a:t>‹#›</a:t>
            </a:fld>
            <a:endParaRPr lang="en-US"/>
          </a:p>
        </p:txBody>
      </p:sp>
    </p:spTree>
    <p:extLst>
      <p:ext uri="{BB962C8B-B14F-4D97-AF65-F5344CB8AC3E}">
        <p14:creationId xmlns:p14="http://schemas.microsoft.com/office/powerpoint/2010/main" val="173659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4C2953-A9E1-104C-AA3E-26E435A63D2C}"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204F0-F7C2-7D42-B269-9000D4F75D6D}" type="slidenum">
              <a:rPr lang="en-US" smtClean="0"/>
              <a:t>‹#›</a:t>
            </a:fld>
            <a:endParaRPr lang="en-US"/>
          </a:p>
        </p:txBody>
      </p:sp>
    </p:spTree>
    <p:extLst>
      <p:ext uri="{BB962C8B-B14F-4D97-AF65-F5344CB8AC3E}">
        <p14:creationId xmlns:p14="http://schemas.microsoft.com/office/powerpoint/2010/main" val="529549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24C2953-A9E1-104C-AA3E-26E435A63D2C}"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204F0-F7C2-7D42-B269-9000D4F75D6D}" type="slidenum">
              <a:rPr lang="en-US" smtClean="0"/>
              <a:t>‹#›</a:t>
            </a:fld>
            <a:endParaRPr lang="en-US"/>
          </a:p>
        </p:txBody>
      </p:sp>
    </p:spTree>
    <p:extLst>
      <p:ext uri="{BB962C8B-B14F-4D97-AF65-F5344CB8AC3E}">
        <p14:creationId xmlns:p14="http://schemas.microsoft.com/office/powerpoint/2010/main" val="963372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24C2953-A9E1-104C-AA3E-26E435A63D2C}" type="datetimeFigureOut">
              <a:rPr lang="en-US" smtClean="0"/>
              <a:t>3/13/2017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A204F0-F7C2-7D42-B269-9000D4F75D6D}" type="slidenum">
              <a:rPr lang="en-US" smtClean="0"/>
              <a:t>‹#›</a:t>
            </a:fld>
            <a:endParaRPr lang="en-US"/>
          </a:p>
        </p:txBody>
      </p:sp>
    </p:spTree>
    <p:extLst>
      <p:ext uri="{BB962C8B-B14F-4D97-AF65-F5344CB8AC3E}">
        <p14:creationId xmlns:p14="http://schemas.microsoft.com/office/powerpoint/2010/main" val="1529939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24C2953-A9E1-104C-AA3E-26E435A63D2C}" type="datetimeFigureOut">
              <a:rPr lang="en-US" smtClean="0"/>
              <a:t>3/13/2017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A204F0-F7C2-7D42-B269-9000D4F75D6D}" type="slidenum">
              <a:rPr lang="en-US" smtClean="0"/>
              <a:t>‹#›</a:t>
            </a:fld>
            <a:endParaRPr lang="en-US"/>
          </a:p>
        </p:txBody>
      </p:sp>
    </p:spTree>
    <p:extLst>
      <p:ext uri="{BB962C8B-B14F-4D97-AF65-F5344CB8AC3E}">
        <p14:creationId xmlns:p14="http://schemas.microsoft.com/office/powerpoint/2010/main" val="1864916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4C2953-A9E1-104C-AA3E-26E435A63D2C}" type="datetimeFigureOut">
              <a:rPr lang="en-US" smtClean="0"/>
              <a:t>3/13/2017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A204F0-F7C2-7D42-B269-9000D4F75D6D}" type="slidenum">
              <a:rPr lang="en-US" smtClean="0"/>
              <a:t>‹#›</a:t>
            </a:fld>
            <a:endParaRPr lang="en-US"/>
          </a:p>
        </p:txBody>
      </p:sp>
    </p:spTree>
    <p:extLst>
      <p:ext uri="{BB962C8B-B14F-4D97-AF65-F5344CB8AC3E}">
        <p14:creationId xmlns:p14="http://schemas.microsoft.com/office/powerpoint/2010/main" val="1123400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4C2953-A9E1-104C-AA3E-26E435A63D2C}"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204F0-F7C2-7D42-B269-9000D4F75D6D}" type="slidenum">
              <a:rPr lang="en-US" smtClean="0"/>
              <a:t>‹#›</a:t>
            </a:fld>
            <a:endParaRPr lang="en-US"/>
          </a:p>
        </p:txBody>
      </p:sp>
    </p:spTree>
    <p:extLst>
      <p:ext uri="{BB962C8B-B14F-4D97-AF65-F5344CB8AC3E}">
        <p14:creationId xmlns:p14="http://schemas.microsoft.com/office/powerpoint/2010/main" val="322836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4C2953-A9E1-104C-AA3E-26E435A63D2C}"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204F0-F7C2-7D42-B269-9000D4F75D6D}" type="slidenum">
              <a:rPr lang="en-US" smtClean="0"/>
              <a:t>‹#›</a:t>
            </a:fld>
            <a:endParaRPr lang="en-US"/>
          </a:p>
        </p:txBody>
      </p:sp>
    </p:spTree>
    <p:extLst>
      <p:ext uri="{BB962C8B-B14F-4D97-AF65-F5344CB8AC3E}">
        <p14:creationId xmlns:p14="http://schemas.microsoft.com/office/powerpoint/2010/main" val="1366539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4C2953-A9E1-104C-AA3E-26E435A63D2C}" type="datetimeFigureOut">
              <a:rPr lang="en-US" smtClean="0"/>
              <a:t>3/13/2017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204F0-F7C2-7D42-B269-9000D4F75D6D}" type="slidenum">
              <a:rPr lang="en-US" smtClean="0"/>
              <a:t>‹#›</a:t>
            </a:fld>
            <a:endParaRPr lang="en-US"/>
          </a:p>
        </p:txBody>
      </p:sp>
    </p:spTree>
    <p:extLst>
      <p:ext uri="{BB962C8B-B14F-4D97-AF65-F5344CB8AC3E}">
        <p14:creationId xmlns:p14="http://schemas.microsoft.com/office/powerpoint/2010/main" val="1928785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0.tiff"/></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10.tiff"/><Relationship Id="rId4" Type="http://schemas.openxmlformats.org/officeDocument/2006/relationships/image" Target="../media/image9.tiff"/></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youtu.be/cwS21jZd9a4" TargetMode="Externa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hyperlink" Target="http://www.sare.org/Cover-Crop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3.tiff"/><Relationship Id="rId4" Type="http://schemas.openxmlformats.org/officeDocument/2006/relationships/image" Target="../media/image22.tiff"/></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24.jpeg"/><Relationship Id="rId7" Type="http://schemas.openxmlformats.org/officeDocument/2006/relationships/hyperlink" Target="http://mccc.msu.ed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oilhealthpartnership.org/" TargetMode="External"/><Relationship Id="rId5" Type="http://schemas.openxmlformats.org/officeDocument/2006/relationships/hyperlink" Target="http://soilhealthinstitute.org/" TargetMode="External"/><Relationship Id="rId4" Type="http://schemas.openxmlformats.org/officeDocument/2006/relationships/hyperlink" Target="http://www.nrcs.usda.gov/wps/portal/nrcs/main/national/soils/health/"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www.plantcovercrops.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0.tiff"/><Relationship Id="rId4" Type="http://schemas.openxmlformats.org/officeDocument/2006/relationships/image" Target="../media/image9.tiff"/></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0.tiff"/></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0.tiff"/><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64514"/>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143000" y="2423268"/>
            <a:ext cx="6858000" cy="928058"/>
          </a:xfrm>
        </p:spPr>
        <p:txBody>
          <a:bodyPr>
            <a:normAutofit/>
          </a:bodyPr>
          <a:lstStyle/>
          <a:p>
            <a:r>
              <a:rPr lang="en-US" sz="6000" dirty="0">
                <a:latin typeface="Helvetica" charset="0"/>
                <a:ea typeface="Helvetica" charset="0"/>
                <a:cs typeface="Helvetica" charset="0"/>
              </a:rPr>
              <a:t>Cover Crops</a:t>
            </a:r>
          </a:p>
        </p:txBody>
      </p:sp>
      <p:sp>
        <p:nvSpPr>
          <p:cNvPr id="3" name="Subtitle 2"/>
          <p:cNvSpPr>
            <a:spLocks noGrp="1"/>
          </p:cNvSpPr>
          <p:nvPr>
            <p:ph type="subTitle" idx="1"/>
          </p:nvPr>
        </p:nvSpPr>
        <p:spPr>
          <a:xfrm>
            <a:off x="1143000" y="3351325"/>
            <a:ext cx="6858000" cy="1241822"/>
          </a:xfrm>
        </p:spPr>
        <p:txBody>
          <a:bodyPr>
            <a:normAutofit/>
          </a:bodyPr>
          <a:lstStyle/>
          <a:p>
            <a:r>
              <a:rPr lang="en-US" sz="3000" dirty="0" smtClean="0">
                <a:latin typeface="Helvetica Neue" charset="0"/>
                <a:ea typeface="Helvetica Neue" charset="0"/>
                <a:cs typeface="Helvetica Neue" charset="0"/>
              </a:rPr>
              <a:t>A general overview of opportunities with cover crops</a:t>
            </a:r>
            <a:endParaRPr lang="en-US" sz="3000" dirty="0">
              <a:latin typeface="Helvetica Neue" charset="0"/>
              <a:ea typeface="Helvetica Neue" charset="0"/>
              <a:cs typeface="Helvetica Neue" charset="0"/>
            </a:endParaRPr>
          </a:p>
        </p:txBody>
      </p:sp>
      <p:sp>
        <p:nvSpPr>
          <p:cNvPr id="6" name="Rectangle 5"/>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552668" y="5327522"/>
            <a:ext cx="2038662" cy="1015663"/>
          </a:xfrm>
          <a:prstGeom prst="rect">
            <a:avLst/>
          </a:prstGeom>
          <a:noFill/>
        </p:spPr>
        <p:txBody>
          <a:bodyPr wrap="square" rtlCol="0">
            <a:spAutoFit/>
          </a:bodyPr>
          <a:lstStyle/>
          <a:p>
            <a:pPr algn="ctr"/>
            <a:r>
              <a:rPr lang="en-US" sz="2000" dirty="0" smtClean="0">
                <a:latin typeface="Helvetica Neue" charset="0"/>
                <a:ea typeface="Helvetica Neue" charset="0"/>
                <a:cs typeface="Helvetica Neue" charset="0"/>
              </a:rPr>
              <a:t>PRESENTER</a:t>
            </a:r>
          </a:p>
          <a:p>
            <a:pPr algn="ctr"/>
            <a:endParaRPr lang="en-US" sz="2000" dirty="0" smtClean="0">
              <a:latin typeface="Helvetica Neue" charset="0"/>
              <a:ea typeface="Helvetica Neue" charset="0"/>
              <a:cs typeface="Helvetica Neue" charset="0"/>
            </a:endParaRPr>
          </a:p>
          <a:p>
            <a:pPr algn="ctr"/>
            <a:r>
              <a:rPr lang="en-US" sz="2000" dirty="0" smtClean="0">
                <a:latin typeface="Helvetica Neue" charset="0"/>
                <a:ea typeface="Helvetica Neue" charset="0"/>
                <a:cs typeface="Helvetica Neue" charset="0"/>
              </a:rPr>
              <a:t>Affiliation</a:t>
            </a:r>
            <a:endParaRPr lang="en-US" sz="2000" dirty="0">
              <a:latin typeface="Helvetica Neue" charset="0"/>
              <a:ea typeface="Helvetica Neue" charset="0"/>
              <a:cs typeface="Helvetica Neue"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203194"/>
            <a:ext cx="1393371" cy="1150655"/>
          </a:xfrm>
          <a:prstGeom prst="rect">
            <a:avLst/>
          </a:prstGeom>
        </p:spPr>
      </p:pic>
    </p:spTree>
    <p:extLst>
      <p:ext uri="{BB962C8B-B14F-4D97-AF65-F5344CB8AC3E}">
        <p14:creationId xmlns:p14="http://schemas.microsoft.com/office/powerpoint/2010/main" val="794550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628650" y="1690379"/>
            <a:ext cx="7886700" cy="994172"/>
          </a:xfrm>
        </p:spPr>
        <p:txBody>
          <a:bodyPr/>
          <a:lstStyle/>
          <a:p>
            <a:pPr algn="ctr"/>
            <a:r>
              <a:rPr lang="en-US" dirty="0" smtClean="0">
                <a:latin typeface="Helvetica" charset="0"/>
                <a:ea typeface="Helvetica" charset="0"/>
                <a:cs typeface="Helvetica" charset="0"/>
              </a:rPr>
              <a:t>Impacts</a:t>
            </a:r>
            <a:endParaRPr lang="en-US" dirty="0">
              <a:latin typeface="Helvetica" charset="0"/>
              <a:ea typeface="Helvetica" charset="0"/>
              <a:cs typeface="Helvetica" charset="0"/>
            </a:endParaRPr>
          </a:p>
        </p:txBody>
      </p:sp>
      <p:sp>
        <p:nvSpPr>
          <p:cNvPr id="6" name="Content Placeholder 4"/>
          <p:cNvSpPr>
            <a:spLocks noGrp="1"/>
          </p:cNvSpPr>
          <p:nvPr>
            <p:ph idx="1"/>
          </p:nvPr>
        </p:nvSpPr>
        <p:spPr>
          <a:xfrm>
            <a:off x="628650" y="2679795"/>
            <a:ext cx="7886700" cy="1498410"/>
          </a:xfrm>
        </p:spPr>
        <p:txBody>
          <a:bodyPr>
            <a:normAutofit/>
          </a:bodyPr>
          <a:lstStyle/>
          <a:p>
            <a:pPr marL="0" indent="0" algn="ctr">
              <a:buNone/>
            </a:pPr>
            <a:r>
              <a:rPr lang="en-US" dirty="0" smtClean="0">
                <a:latin typeface="Helvetica Neue" charset="0"/>
                <a:ea typeface="Helvetica Neue" charset="0"/>
                <a:cs typeface="Helvetica Neue" charset="0"/>
              </a:rPr>
              <a:t>How do cover crops impact the environment, soil health, the economics of farm management, and </a:t>
            </a:r>
            <a:r>
              <a:rPr lang="en-US" smtClean="0">
                <a:latin typeface="Helvetica Neue" charset="0"/>
                <a:ea typeface="Helvetica Neue" charset="0"/>
                <a:cs typeface="Helvetica Neue" charset="0"/>
              </a:rPr>
              <a:t>crop productivity?</a:t>
            </a:r>
            <a:endParaRPr lang="en-US" dirty="0">
              <a:latin typeface="Helvetica Neue" charset="0"/>
              <a:ea typeface="Helvetica Neue" charset="0"/>
              <a:cs typeface="Helvetica Neue"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Tree>
    <p:extLst>
      <p:ext uri="{BB962C8B-B14F-4D97-AF65-F5344CB8AC3E}">
        <p14:creationId xmlns:p14="http://schemas.microsoft.com/office/powerpoint/2010/main" val="554683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810"/>
            <a:ext cx="9144000" cy="680139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2" name="TextBox 11"/>
          <p:cNvSpPr txBox="1"/>
          <p:nvPr/>
        </p:nvSpPr>
        <p:spPr>
          <a:xfrm>
            <a:off x="2730374" y="6495226"/>
            <a:ext cx="3638227" cy="338554"/>
          </a:xfrm>
          <a:prstGeom prst="rect">
            <a:avLst/>
          </a:prstGeom>
          <a:noFill/>
        </p:spPr>
        <p:txBody>
          <a:bodyPr wrap="square" rtlCol="0">
            <a:spAutoFit/>
          </a:bodyPr>
          <a:lstStyle/>
          <a:p>
            <a:pPr algn="ctr"/>
            <a:r>
              <a:rPr lang="en-US" sz="1600" dirty="0">
                <a:latin typeface="Helvetica Neue" charset="0"/>
                <a:ea typeface="Helvetica Neue" charset="0"/>
                <a:cs typeface="Helvetica Neue" charset="0"/>
              </a:rPr>
              <a:t>Illustration by </a:t>
            </a:r>
            <a:r>
              <a:rPr lang="en-US" sz="1600" dirty="0" err="1">
                <a:latin typeface="Helvetica Neue" charset="0"/>
                <a:ea typeface="Helvetica Neue" charset="0"/>
                <a:cs typeface="Helvetica Neue" charset="0"/>
              </a:rPr>
              <a:t>Carlyn</a:t>
            </a:r>
            <a:r>
              <a:rPr lang="en-US" sz="1600" dirty="0">
                <a:latin typeface="Helvetica Neue" charset="0"/>
                <a:ea typeface="Helvetica Neue" charset="0"/>
                <a:cs typeface="Helvetica Neue" charset="0"/>
              </a:rPr>
              <a:t> Iverson</a:t>
            </a:r>
          </a:p>
        </p:txBody>
      </p:sp>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42556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26400"/>
            <a:ext cx="7886700" cy="994172"/>
          </a:xfrm>
        </p:spPr>
        <p:txBody>
          <a:bodyPr>
            <a:noAutofit/>
          </a:bodyPr>
          <a:lstStyle/>
          <a:p>
            <a:pPr algn="ctr"/>
            <a:r>
              <a:rPr lang="en-US" sz="3200" dirty="0" smtClean="0">
                <a:latin typeface="Helvetica" charset="0"/>
                <a:ea typeface="Helvetica" charset="0"/>
                <a:cs typeface="Helvetica" charset="0"/>
              </a:rPr>
              <a:t>Plant certain types of cover crops based on your goals</a:t>
            </a:r>
            <a:endParaRPr lang="en-US" sz="3200" dirty="0">
              <a:latin typeface="Helvetica" charset="0"/>
              <a:ea typeface="Helvetica" charset="0"/>
              <a:cs typeface="Helvetica"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52177" y="3232319"/>
            <a:ext cx="3136687" cy="208241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0647" y="3892799"/>
            <a:ext cx="1821639" cy="2737604"/>
          </a:xfrm>
          <a:prstGeom prst="rect">
            <a:avLst/>
          </a:prstGeom>
        </p:spPr>
      </p:pic>
      <p:sp>
        <p:nvSpPr>
          <p:cNvPr id="6" name="TextBox 5"/>
          <p:cNvSpPr txBox="1"/>
          <p:nvPr/>
        </p:nvSpPr>
        <p:spPr>
          <a:xfrm>
            <a:off x="7188864" y="3196306"/>
            <a:ext cx="1955138" cy="1077218"/>
          </a:xfrm>
          <a:prstGeom prst="rect">
            <a:avLst/>
          </a:prstGeom>
          <a:noFill/>
        </p:spPr>
        <p:txBody>
          <a:bodyPr wrap="square" rtlCol="0">
            <a:spAutoFit/>
          </a:bodyPr>
          <a:lstStyle/>
          <a:p>
            <a:r>
              <a:rPr lang="en-US" sz="1600" b="1" u="sng" dirty="0" smtClean="0">
                <a:latin typeface="Helvetica Neue" charset="0"/>
                <a:ea typeface="Helvetica Neue" charset="0"/>
                <a:cs typeface="Helvetica Neue" charset="0"/>
              </a:rPr>
              <a:t>Legumes</a:t>
            </a:r>
          </a:p>
          <a:p>
            <a:r>
              <a:rPr lang="en-US" sz="1600" dirty="0" smtClean="0">
                <a:latin typeface="Helvetica Neue" charset="0"/>
                <a:ea typeface="Helvetica Neue" charset="0"/>
                <a:cs typeface="Helvetica Neue" charset="0"/>
              </a:rPr>
              <a:t>Crimson </a:t>
            </a:r>
            <a:r>
              <a:rPr lang="en-US" sz="1600" dirty="0">
                <a:latin typeface="Helvetica Neue" charset="0"/>
                <a:ea typeface="Helvetica Neue" charset="0"/>
                <a:cs typeface="Helvetica Neue" charset="0"/>
              </a:rPr>
              <a:t>clover: nitrogen source, erosion prevention</a:t>
            </a:r>
          </a:p>
        </p:txBody>
      </p:sp>
      <p:sp>
        <p:nvSpPr>
          <p:cNvPr id="7" name="TextBox 6"/>
          <p:cNvSpPr txBox="1"/>
          <p:nvPr/>
        </p:nvSpPr>
        <p:spPr>
          <a:xfrm>
            <a:off x="2391202" y="5499324"/>
            <a:ext cx="3159366" cy="1077218"/>
          </a:xfrm>
          <a:prstGeom prst="rect">
            <a:avLst/>
          </a:prstGeom>
          <a:noFill/>
        </p:spPr>
        <p:txBody>
          <a:bodyPr wrap="square" rtlCol="0">
            <a:spAutoFit/>
          </a:bodyPr>
          <a:lstStyle/>
          <a:p>
            <a:r>
              <a:rPr lang="en-US" sz="1600" b="1" u="sng" dirty="0" smtClean="0">
                <a:latin typeface="Helvetica Neue" charset="0"/>
                <a:ea typeface="Helvetica Neue" charset="0"/>
                <a:cs typeface="Helvetica Neue" charset="0"/>
              </a:rPr>
              <a:t>Brassicas</a:t>
            </a:r>
          </a:p>
          <a:p>
            <a:r>
              <a:rPr lang="en-US" sz="1600" dirty="0" smtClean="0">
                <a:latin typeface="Helvetica Neue" charset="0"/>
                <a:ea typeface="Helvetica Neue" charset="0"/>
                <a:cs typeface="Helvetica Neue" charset="0"/>
              </a:rPr>
              <a:t>Forage radish: </a:t>
            </a:r>
            <a:r>
              <a:rPr lang="en-US" sz="1600" dirty="0">
                <a:latin typeface="Helvetica Neue" charset="0"/>
                <a:ea typeface="Helvetica Neue" charset="0"/>
                <a:cs typeface="Helvetica Neue" charset="0"/>
              </a:rPr>
              <a:t>erosion prevention, weed suppression, soil compaction reduction</a:t>
            </a:r>
          </a:p>
        </p:txBody>
      </p:sp>
      <p:sp>
        <p:nvSpPr>
          <p:cNvPr id="8" name="TextBox 7"/>
          <p:cNvSpPr txBox="1"/>
          <p:nvPr/>
        </p:nvSpPr>
        <p:spPr>
          <a:xfrm>
            <a:off x="3436225" y="2062804"/>
            <a:ext cx="3211285" cy="1077218"/>
          </a:xfrm>
          <a:prstGeom prst="rect">
            <a:avLst/>
          </a:prstGeom>
          <a:noFill/>
        </p:spPr>
        <p:txBody>
          <a:bodyPr wrap="square" rtlCol="0">
            <a:spAutoFit/>
          </a:bodyPr>
          <a:lstStyle/>
          <a:p>
            <a:r>
              <a:rPr lang="en-US" sz="1600" b="1" u="sng" dirty="0" smtClean="0">
                <a:latin typeface="Helvetica Neue" charset="0"/>
                <a:ea typeface="Helvetica Neue" charset="0"/>
                <a:cs typeface="Helvetica Neue" charset="0"/>
              </a:rPr>
              <a:t>Grasses</a:t>
            </a:r>
          </a:p>
          <a:p>
            <a:r>
              <a:rPr lang="en-US" sz="1600" dirty="0" smtClean="0">
                <a:latin typeface="Helvetica Neue" charset="0"/>
                <a:ea typeface="Helvetica Neue" charset="0"/>
                <a:cs typeface="Helvetica Neue" charset="0"/>
              </a:rPr>
              <a:t>Annual ryegrass: </a:t>
            </a:r>
            <a:r>
              <a:rPr lang="en-US" sz="1600" dirty="0">
                <a:latin typeface="Helvetica Neue" charset="0"/>
                <a:ea typeface="Helvetica Neue" charset="0"/>
                <a:cs typeface="Helvetica Neue" charset="0"/>
              </a:rPr>
              <a:t>nitrogen scavenger, erosion prevention, weed suppression</a:t>
            </a:r>
          </a:p>
        </p:txBody>
      </p:sp>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0647" y="1793523"/>
            <a:ext cx="2935578" cy="195337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4" name="Rectangle 1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755862" y="6518700"/>
            <a:ext cx="3632276" cy="307777"/>
          </a:xfrm>
          <a:prstGeom prst="rect">
            <a:avLst/>
          </a:prstGeom>
        </p:spPr>
        <p:txBody>
          <a:bodyPr wrap="none">
            <a:spAutoFit/>
          </a:bodyPr>
          <a:lstStyle/>
          <a:p>
            <a:pPr>
              <a:defRPr/>
            </a:pPr>
            <a:r>
              <a:rPr lang="en-US" sz="1400" dirty="0" smtClean="0">
                <a:latin typeface="Helvetica Neue" charset="0"/>
                <a:ea typeface="Helvetica Neue" charset="0"/>
                <a:cs typeface="Helvetica Neue" charset="0"/>
              </a:rPr>
              <a:t>Photos: </a:t>
            </a:r>
            <a:r>
              <a:rPr lang="en-US" sz="1400" dirty="0">
                <a:latin typeface="Helvetica Neue" charset="0"/>
                <a:ea typeface="Helvetica Neue" charset="0"/>
                <a:cs typeface="Helvetica Neue" charset="0"/>
              </a:rPr>
              <a:t>Edwin </a:t>
            </a:r>
            <a:r>
              <a:rPr lang="en-US" sz="1400" dirty="0" err="1" smtClean="0">
                <a:latin typeface="Helvetica Neue" charset="0"/>
                <a:ea typeface="Helvetica Neue" charset="0"/>
                <a:cs typeface="Helvetica Neue" charset="0"/>
              </a:rPr>
              <a:t>Remsberg</a:t>
            </a:r>
            <a:r>
              <a:rPr lang="en-US" sz="1400" dirty="0" smtClean="0">
                <a:latin typeface="Helvetica Neue" charset="0"/>
                <a:ea typeface="Helvetica Neue" charset="0"/>
                <a:cs typeface="Helvetica Neue" charset="0"/>
              </a:rPr>
              <a:t> and Jason Vance</a:t>
            </a:r>
            <a:endParaRPr lang="en-US" sz="1400" dirty="0">
              <a:latin typeface="Helvetica Neue" charset="0"/>
              <a:ea typeface="Helvetica Neue" charset="0"/>
              <a:cs typeface="Helvetica Neue" charset="0"/>
            </a:endParaRPr>
          </a:p>
        </p:txBody>
      </p:sp>
    </p:spTree>
    <p:extLst>
      <p:ext uri="{BB962C8B-B14F-4D97-AF65-F5344CB8AC3E}">
        <p14:creationId xmlns:p14="http://schemas.microsoft.com/office/powerpoint/2010/main" val="10874137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592858" y="2266291"/>
          <a:ext cx="5958285" cy="2947190"/>
        </p:xfrm>
        <a:graphic>
          <a:graphicData uri="http://schemas.openxmlformats.org/drawingml/2006/table">
            <a:tbl>
              <a:tblPr firstRow="1" bandRow="1">
                <a:tableStyleId>{10A1B5D5-9B99-4C35-A422-299274C87663}</a:tableStyleId>
              </a:tblPr>
              <a:tblGrid>
                <a:gridCol w="1986095"/>
                <a:gridCol w="1986095"/>
                <a:gridCol w="1986095"/>
              </a:tblGrid>
              <a:tr h="589438">
                <a:tc>
                  <a:txBody>
                    <a:bodyPr/>
                    <a:lstStyle/>
                    <a:p>
                      <a:pPr algn="ctr"/>
                      <a:r>
                        <a:rPr lang="en-US" sz="1800" dirty="0" smtClean="0">
                          <a:latin typeface="Helvetica Neue" charset="0"/>
                          <a:ea typeface="Helvetica Neue" charset="0"/>
                          <a:cs typeface="Helvetica Neue" charset="0"/>
                        </a:rPr>
                        <a:t>Crop Year</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Corn</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Soybeans</a:t>
                      </a:r>
                      <a:endParaRPr lang="en-US" sz="1800" dirty="0">
                        <a:latin typeface="Helvetica Neue" charset="0"/>
                        <a:ea typeface="Helvetica Neue" charset="0"/>
                        <a:cs typeface="Helvetica Neue" charset="0"/>
                      </a:endParaRPr>
                    </a:p>
                  </a:txBody>
                  <a:tcPr marL="68580" marR="68580" marT="34290" marB="34290"/>
                </a:tc>
              </a:tr>
              <a:tr h="589438">
                <a:tc>
                  <a:txBody>
                    <a:bodyPr/>
                    <a:lstStyle/>
                    <a:p>
                      <a:pPr algn="ctr"/>
                      <a:r>
                        <a:rPr lang="en-US" sz="1800" dirty="0" smtClean="0">
                          <a:latin typeface="Helvetica Neue" charset="0"/>
                          <a:ea typeface="Helvetica Neue" charset="0"/>
                          <a:cs typeface="Helvetica Neue" charset="0"/>
                        </a:rPr>
                        <a:t>2012</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9.6%</a:t>
                      </a:r>
                      <a:r>
                        <a:rPr lang="en-US" sz="1800" baseline="0" dirty="0" smtClean="0">
                          <a:latin typeface="Helvetica Neue" charset="0"/>
                          <a:ea typeface="Helvetica Neue" charset="0"/>
                          <a:cs typeface="Helvetica Neue" charset="0"/>
                        </a:rPr>
                        <a:t> </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11.6%</a:t>
                      </a:r>
                      <a:endParaRPr lang="en-US" sz="1800" dirty="0">
                        <a:latin typeface="Helvetica Neue" charset="0"/>
                        <a:ea typeface="Helvetica Neue" charset="0"/>
                        <a:cs typeface="Helvetica Neue" charset="0"/>
                      </a:endParaRPr>
                    </a:p>
                  </a:txBody>
                  <a:tcPr marL="68580" marR="68580" marT="34290" marB="34290"/>
                </a:tc>
              </a:tr>
              <a:tr h="589438">
                <a:tc>
                  <a:txBody>
                    <a:bodyPr/>
                    <a:lstStyle/>
                    <a:p>
                      <a:pPr algn="ctr"/>
                      <a:r>
                        <a:rPr lang="en-US" sz="1800" dirty="0" smtClean="0">
                          <a:latin typeface="Helvetica Neue" charset="0"/>
                          <a:ea typeface="Helvetica Neue" charset="0"/>
                          <a:cs typeface="Helvetica Neue" charset="0"/>
                        </a:rPr>
                        <a:t>2013</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3.1%</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4.3%</a:t>
                      </a:r>
                      <a:endParaRPr lang="en-US" sz="1800" dirty="0">
                        <a:latin typeface="Helvetica Neue" charset="0"/>
                        <a:ea typeface="Helvetica Neue" charset="0"/>
                        <a:cs typeface="Helvetica Neue" charset="0"/>
                      </a:endParaRPr>
                    </a:p>
                  </a:txBody>
                  <a:tcPr marL="68580" marR="68580" marT="34290" marB="34290"/>
                </a:tc>
              </a:tr>
              <a:tr h="589438">
                <a:tc>
                  <a:txBody>
                    <a:bodyPr/>
                    <a:lstStyle/>
                    <a:p>
                      <a:pPr algn="ctr"/>
                      <a:r>
                        <a:rPr lang="en-US" sz="1800" dirty="0" smtClean="0">
                          <a:latin typeface="Helvetica Neue" charset="0"/>
                          <a:ea typeface="Helvetica Neue" charset="0"/>
                          <a:cs typeface="Helvetica Neue" charset="0"/>
                        </a:rPr>
                        <a:t>2014</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2.1%</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4.2%</a:t>
                      </a:r>
                      <a:endParaRPr lang="en-US" sz="1800" dirty="0">
                        <a:latin typeface="Helvetica Neue" charset="0"/>
                        <a:ea typeface="Helvetica Neue" charset="0"/>
                        <a:cs typeface="Helvetica Neue" charset="0"/>
                      </a:endParaRPr>
                    </a:p>
                  </a:txBody>
                  <a:tcPr marL="68580" marR="68580" marT="34290" marB="34290"/>
                </a:tc>
              </a:tr>
              <a:tr h="589438">
                <a:tc>
                  <a:txBody>
                    <a:bodyPr/>
                    <a:lstStyle/>
                    <a:p>
                      <a:pPr algn="ctr"/>
                      <a:r>
                        <a:rPr lang="en-US" sz="1800" dirty="0" smtClean="0">
                          <a:latin typeface="Helvetica Neue" charset="0"/>
                          <a:ea typeface="Helvetica Neue" charset="0"/>
                          <a:cs typeface="Helvetica Neue" charset="0"/>
                        </a:rPr>
                        <a:t>2015</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1.9%</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2.8%</a:t>
                      </a:r>
                      <a:endParaRPr lang="en-US" sz="1800" dirty="0">
                        <a:latin typeface="Helvetica Neue" charset="0"/>
                        <a:ea typeface="Helvetica Neue" charset="0"/>
                        <a:cs typeface="Helvetica Neue" charset="0"/>
                      </a:endParaRPr>
                    </a:p>
                  </a:txBody>
                  <a:tcPr marL="68580" marR="68580" marT="34290" marB="34290"/>
                </a:tc>
              </a:tr>
            </a:tbl>
          </a:graphicData>
        </a:graphic>
      </p:graphicFrame>
      <p:sp>
        <p:nvSpPr>
          <p:cNvPr id="5" name="Rectangle 4"/>
          <p:cNvSpPr/>
          <p:nvPr/>
        </p:nvSpPr>
        <p:spPr>
          <a:xfrm>
            <a:off x="2286000" y="5215563"/>
            <a:ext cx="4572000" cy="784830"/>
          </a:xfrm>
          <a:prstGeom prst="rect">
            <a:avLst/>
          </a:prstGeom>
        </p:spPr>
        <p:txBody>
          <a:bodyPr>
            <a:spAutoFit/>
          </a:bodyPr>
          <a:lstStyle/>
          <a:p>
            <a:pPr algn="ctr"/>
            <a:r>
              <a:rPr lang="en-US" sz="1500" i="1" dirty="0"/>
              <a:t>Data provided from farmers in the SARE/CTIC national cover crop survey.  Differences are statistically significant based on analysis by Purdue University.</a:t>
            </a:r>
          </a:p>
        </p:txBody>
      </p:sp>
      <p:sp>
        <p:nvSpPr>
          <p:cNvPr id="11" name="Content Placeholder 5"/>
          <p:cNvSpPr>
            <a:spLocks noGrp="1"/>
          </p:cNvSpPr>
          <p:nvPr>
            <p:ph idx="1"/>
          </p:nvPr>
        </p:nvSpPr>
        <p:spPr>
          <a:xfrm>
            <a:off x="628650" y="1159722"/>
            <a:ext cx="7886700" cy="901307"/>
          </a:xfrm>
        </p:spPr>
        <p:txBody>
          <a:bodyPr/>
          <a:lstStyle/>
          <a:p>
            <a:pPr marL="0" indent="0" algn="ctr">
              <a:buNone/>
            </a:pPr>
            <a:r>
              <a:rPr lang="en-US" dirty="0" smtClean="0">
                <a:latin typeface="Helvetica Neue" charset="0"/>
                <a:ea typeface="Helvetica Neue" charset="0"/>
                <a:cs typeface="Helvetica Neue" charset="0"/>
              </a:rPr>
              <a:t>2-12% yield increases reported in corn and soybean crops planted after a cover crop</a:t>
            </a:r>
            <a:endParaRPr lang="en-US" dirty="0">
              <a:latin typeface="Helvetica Neue" charset="0"/>
              <a:ea typeface="Helvetica Neue" charset="0"/>
              <a:cs typeface="Helvetica Neue"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13" name="Picture 12"/>
          <p:cNvPicPr>
            <a:picLocks noChangeAspect="1"/>
          </p:cNvPicPr>
          <p:nvPr/>
        </p:nvPicPr>
        <p:blipFill>
          <a:blip r:embed="rId4"/>
          <a:stretch>
            <a:fillRect/>
          </a:stretch>
        </p:blipFill>
        <p:spPr>
          <a:xfrm>
            <a:off x="0" y="6110514"/>
            <a:ext cx="2189896" cy="76089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5" name="Rectangle 1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3198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923" y="2803777"/>
            <a:ext cx="7886700" cy="994172"/>
          </a:xfrm>
        </p:spPr>
        <p:txBody>
          <a:bodyPr>
            <a:normAutofit/>
          </a:bodyPr>
          <a:lstStyle/>
          <a:p>
            <a:pPr algn="ctr"/>
            <a:r>
              <a:rPr lang="en-US" dirty="0" smtClean="0">
                <a:latin typeface="Helvetica" charset="0"/>
                <a:ea typeface="Helvetica" charset="0"/>
                <a:cs typeface="Helvetica" charset="0"/>
              </a:rPr>
              <a:t>Planting and equipment</a:t>
            </a:r>
            <a:endParaRPr lang="en-US" dirty="0">
              <a:latin typeface="Helvetica" charset="0"/>
              <a:ea typeface="Helvetica" charset="0"/>
              <a:cs typeface="Helvetica"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2" name="Rectangle 11"/>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8564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857251"/>
            <a:ext cx="7886700" cy="994172"/>
          </a:xfrm>
        </p:spPr>
        <p:txBody>
          <a:bodyPr/>
          <a:lstStyle/>
          <a:p>
            <a:pPr algn="ctr"/>
            <a:r>
              <a:rPr lang="en-US" smtClean="0">
                <a:latin typeface="Helvetica" charset="0"/>
                <a:ea typeface="Helvetica" charset="0"/>
                <a:cs typeface="Helvetica" charset="0"/>
              </a:rPr>
              <a:t>Timing </a:t>
            </a:r>
            <a:r>
              <a:rPr lang="en-US" dirty="0" smtClean="0">
                <a:latin typeface="Helvetica" charset="0"/>
                <a:ea typeface="Helvetica" charset="0"/>
                <a:cs typeface="Helvetica" charset="0"/>
              </a:rPr>
              <a:t>of cover crop planting</a:t>
            </a:r>
            <a:endParaRPr lang="en-US" dirty="0">
              <a:latin typeface="Helvetica" charset="0"/>
              <a:ea typeface="Helvetica" charset="0"/>
              <a:cs typeface="Helvetica" charset="0"/>
            </a:endParaRPr>
          </a:p>
        </p:txBody>
      </p:sp>
      <p:pic>
        <p:nvPicPr>
          <p:cNvPr id="5" name="Picture 4"/>
          <p:cNvPicPr>
            <a:picLocks noChangeAspect="1"/>
          </p:cNvPicPr>
          <p:nvPr/>
        </p:nvPicPr>
        <p:blipFill>
          <a:blip r:embed="rId3"/>
          <a:stretch>
            <a:fillRect/>
          </a:stretch>
        </p:blipFill>
        <p:spPr>
          <a:xfrm>
            <a:off x="1871663" y="1984256"/>
            <a:ext cx="5400675" cy="4076700"/>
          </a:xfrm>
          <a:prstGeom prst="rect">
            <a:avLst/>
          </a:prstGeom>
        </p:spPr>
      </p:pic>
      <p:sp>
        <p:nvSpPr>
          <p:cNvPr id="7" name="TextBox 6"/>
          <p:cNvSpPr txBox="1"/>
          <p:nvPr/>
        </p:nvSpPr>
        <p:spPr>
          <a:xfrm>
            <a:off x="6759827" y="1884524"/>
            <a:ext cx="1957039" cy="1938992"/>
          </a:xfrm>
          <a:prstGeom prst="rect">
            <a:avLst/>
          </a:prstGeom>
          <a:noFill/>
        </p:spPr>
        <p:txBody>
          <a:bodyPr wrap="square" rtlCol="0">
            <a:spAutoFit/>
          </a:bodyPr>
          <a:lstStyle/>
          <a:p>
            <a:pPr algn="ctr"/>
            <a:r>
              <a:rPr lang="en-US" sz="2400" dirty="0">
                <a:latin typeface="Helvetica Neue" charset="0"/>
                <a:ea typeface="Helvetica Neue" charset="0"/>
                <a:cs typeface="Helvetica Neue" charset="0"/>
              </a:rPr>
              <a:t>31%</a:t>
            </a:r>
          </a:p>
          <a:p>
            <a:pPr algn="ctr"/>
            <a:r>
              <a:rPr lang="en-US" sz="2400" dirty="0">
                <a:latin typeface="Helvetica Neue" charset="0"/>
                <a:ea typeface="Helvetica Neue" charset="0"/>
                <a:cs typeface="Helvetica Neue" charset="0"/>
              </a:rPr>
              <a:t>I typically plant cover crops prior to harvest</a:t>
            </a:r>
          </a:p>
        </p:txBody>
      </p:sp>
      <p:sp>
        <p:nvSpPr>
          <p:cNvPr id="8" name="TextBox 7"/>
          <p:cNvSpPr txBox="1"/>
          <p:nvPr/>
        </p:nvSpPr>
        <p:spPr>
          <a:xfrm>
            <a:off x="730755" y="3004445"/>
            <a:ext cx="1957039" cy="1938992"/>
          </a:xfrm>
          <a:prstGeom prst="rect">
            <a:avLst/>
          </a:prstGeom>
          <a:noFill/>
        </p:spPr>
        <p:txBody>
          <a:bodyPr wrap="square" rtlCol="0">
            <a:spAutoFit/>
          </a:bodyPr>
          <a:lstStyle/>
          <a:p>
            <a:pPr algn="ctr"/>
            <a:r>
              <a:rPr lang="en-US" sz="2400" dirty="0">
                <a:latin typeface="Helvetica Neue" charset="0"/>
                <a:ea typeface="Helvetica Neue" charset="0"/>
                <a:cs typeface="Helvetica Neue" charset="0"/>
              </a:rPr>
              <a:t>69%</a:t>
            </a:r>
          </a:p>
          <a:p>
            <a:pPr algn="ctr"/>
            <a:r>
              <a:rPr lang="en-US" sz="2400" dirty="0">
                <a:latin typeface="Helvetica Neue" charset="0"/>
                <a:ea typeface="Helvetica Neue" charset="0"/>
                <a:cs typeface="Helvetica Neue" charset="0"/>
              </a:rPr>
              <a:t>I typically plant cover crops after harvest</a:t>
            </a:r>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13" name="Picture 12"/>
          <p:cNvPicPr>
            <a:picLocks noChangeAspect="1"/>
          </p:cNvPicPr>
          <p:nvPr/>
        </p:nvPicPr>
        <p:blipFill>
          <a:blip r:embed="rId5"/>
          <a:stretch>
            <a:fillRect/>
          </a:stretch>
        </p:blipFill>
        <p:spPr>
          <a:xfrm>
            <a:off x="0" y="6110514"/>
            <a:ext cx="2189896" cy="76089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5" name="Rectangle 1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8181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5381" y="1441183"/>
            <a:ext cx="4481641" cy="3361230"/>
          </a:xfrm>
          <a:prstGeom prst="rect">
            <a:avLst/>
          </a:prstGeom>
        </p:spPr>
      </p:pic>
      <p:sp>
        <p:nvSpPr>
          <p:cNvPr id="7" name="Title 4"/>
          <p:cNvSpPr txBox="1">
            <a:spLocks/>
          </p:cNvSpPr>
          <p:nvPr/>
        </p:nvSpPr>
        <p:spPr>
          <a:xfrm>
            <a:off x="345382" y="4209393"/>
            <a:ext cx="4481640" cy="62173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chemeClr val="bg1"/>
                </a:solidFill>
                <a:effectLst/>
                <a:latin typeface="Helvetica" charset="0"/>
                <a:ea typeface="Helvetica" charset="0"/>
                <a:cs typeface="Helvetica" charset="0"/>
              </a:rPr>
              <a:t>High </a:t>
            </a:r>
            <a:r>
              <a:rPr lang="en-US" sz="2000">
                <a:solidFill>
                  <a:schemeClr val="bg1"/>
                </a:solidFill>
                <a:effectLst/>
                <a:latin typeface="Helvetica" charset="0"/>
                <a:ea typeface="Helvetica" charset="0"/>
                <a:cs typeface="Helvetica" charset="0"/>
              </a:rPr>
              <a:t>clearance </a:t>
            </a:r>
            <a:r>
              <a:rPr lang="en-US" sz="2000" smtClean="0">
                <a:solidFill>
                  <a:schemeClr val="bg1"/>
                </a:solidFill>
                <a:effectLst/>
                <a:latin typeface="Helvetica" charset="0"/>
                <a:ea typeface="Helvetica" charset="0"/>
                <a:cs typeface="Helvetica" charset="0"/>
              </a:rPr>
              <a:t>seeder in Ames, IA</a:t>
            </a:r>
            <a:endParaRPr lang="en-US" sz="2000" dirty="0">
              <a:solidFill>
                <a:schemeClr val="bg1"/>
              </a:solidFill>
              <a:effectLst/>
              <a:latin typeface="Helvetica" charset="0"/>
              <a:ea typeface="Helvetica" charset="0"/>
              <a:cs typeface="Helvetica"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91756" y="871286"/>
            <a:ext cx="3381405" cy="225051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91755" y="3194454"/>
            <a:ext cx="3381405" cy="2244877"/>
          </a:xfrm>
          <a:prstGeom prst="rect">
            <a:avLst/>
          </a:prstGeom>
        </p:spPr>
      </p:pic>
      <p:sp>
        <p:nvSpPr>
          <p:cNvPr id="8" name="Title 4"/>
          <p:cNvSpPr txBox="1">
            <a:spLocks/>
          </p:cNvSpPr>
          <p:nvPr/>
        </p:nvSpPr>
        <p:spPr>
          <a:xfrm>
            <a:off x="4991753" y="2200282"/>
            <a:ext cx="3381405"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chemeClr val="bg1"/>
                </a:solidFill>
                <a:effectLst>
                  <a:glow rad="63500">
                    <a:schemeClr val="bg1">
                      <a:alpha val="20000"/>
                    </a:schemeClr>
                  </a:glow>
                </a:effectLst>
                <a:latin typeface="Helvetica" charset="0"/>
                <a:ea typeface="Helvetica" charset="0"/>
                <a:cs typeface="Helvetica" charset="0"/>
              </a:rPr>
              <a:t>Roller </a:t>
            </a:r>
            <a:r>
              <a:rPr lang="en-US" sz="2000" dirty="0" smtClean="0">
                <a:solidFill>
                  <a:schemeClr val="bg1"/>
                </a:solidFill>
                <a:effectLst>
                  <a:glow rad="63500">
                    <a:schemeClr val="bg1">
                      <a:alpha val="20000"/>
                    </a:schemeClr>
                  </a:glow>
                </a:effectLst>
                <a:latin typeface="Helvetica" charset="0"/>
                <a:ea typeface="Helvetica" charset="0"/>
                <a:cs typeface="Helvetica" charset="0"/>
              </a:rPr>
              <a:t>crimper </a:t>
            </a:r>
            <a:r>
              <a:rPr lang="en-US" sz="2000" smtClean="0">
                <a:solidFill>
                  <a:schemeClr val="bg1"/>
                </a:solidFill>
                <a:effectLst>
                  <a:glow rad="63500">
                    <a:schemeClr val="bg1">
                      <a:alpha val="20000"/>
                    </a:schemeClr>
                  </a:glow>
                </a:effectLst>
                <a:latin typeface="Helvetica" charset="0"/>
                <a:ea typeface="Helvetica" charset="0"/>
                <a:cs typeface="Helvetica" charset="0"/>
              </a:rPr>
              <a:t>in Maryland</a:t>
            </a:r>
            <a:endParaRPr lang="en-US" sz="2000" dirty="0">
              <a:solidFill>
                <a:schemeClr val="bg1"/>
              </a:solidFill>
              <a:effectLst>
                <a:glow rad="63500">
                  <a:schemeClr val="bg1">
                    <a:alpha val="20000"/>
                  </a:schemeClr>
                </a:glow>
              </a:effectLst>
              <a:latin typeface="Helvetica" charset="0"/>
              <a:ea typeface="Helvetica" charset="0"/>
              <a:cs typeface="Helvetica" charset="0"/>
            </a:endParaRPr>
          </a:p>
        </p:txBody>
      </p:sp>
      <p:sp>
        <p:nvSpPr>
          <p:cNvPr id="9" name="Title 4"/>
          <p:cNvSpPr txBox="1">
            <a:spLocks/>
          </p:cNvSpPr>
          <p:nvPr/>
        </p:nvSpPr>
        <p:spPr>
          <a:xfrm>
            <a:off x="5181989" y="4986370"/>
            <a:ext cx="3000935" cy="5806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chemeClr val="bg1"/>
                </a:solidFill>
                <a:effectLst/>
                <a:latin typeface="Helvetica" charset="0"/>
                <a:ea typeface="Helvetica" charset="0"/>
                <a:cs typeface="Helvetica" charset="0"/>
              </a:rPr>
              <a:t>No-till drill seeder</a:t>
            </a:r>
          </a:p>
        </p:txBody>
      </p:sp>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TextBox 4"/>
          <p:cNvSpPr txBox="1"/>
          <p:nvPr/>
        </p:nvSpPr>
        <p:spPr>
          <a:xfrm>
            <a:off x="1237593" y="6317637"/>
            <a:ext cx="6668814" cy="523220"/>
          </a:xfrm>
          <a:prstGeom prst="rect">
            <a:avLst/>
          </a:prstGeom>
          <a:noFill/>
        </p:spPr>
        <p:txBody>
          <a:bodyPr wrap="square" rtlCol="0">
            <a:spAutoFit/>
          </a:bodyPr>
          <a:lstStyle/>
          <a:p>
            <a:pPr algn="ctr"/>
            <a:r>
              <a:rPr lang="en-US" sz="1400" dirty="0" smtClean="0">
                <a:latin typeface="Helvetica Neue" charset="0"/>
                <a:ea typeface="Helvetica Neue" charset="0"/>
                <a:cs typeface="Helvetica Neue" charset="0"/>
              </a:rPr>
              <a:t>Photo credits: Rob Myers (left)</a:t>
            </a:r>
          </a:p>
          <a:p>
            <a:pPr algn="ctr"/>
            <a:r>
              <a:rPr lang="en-US" sz="1400" dirty="0" smtClean="0">
                <a:latin typeface="Helvetica Neue" charset="0"/>
                <a:ea typeface="Helvetica Neue" charset="0"/>
                <a:cs typeface="Helvetica Neue" charset="0"/>
              </a:rPr>
              <a:t>Edwin </a:t>
            </a:r>
            <a:r>
              <a:rPr lang="en-US" sz="1400" dirty="0" err="1" smtClean="0">
                <a:latin typeface="Helvetica Neue" charset="0"/>
                <a:ea typeface="Helvetica Neue" charset="0"/>
                <a:cs typeface="Helvetica Neue" charset="0"/>
              </a:rPr>
              <a:t>Remsberg</a:t>
            </a:r>
            <a:r>
              <a:rPr lang="en-US" sz="1400" dirty="0" smtClean="0">
                <a:latin typeface="Helvetica Neue" charset="0"/>
                <a:ea typeface="Helvetica Neue" charset="0"/>
                <a:cs typeface="Helvetica Neue" charset="0"/>
              </a:rPr>
              <a:t> (top right) and Jason Vance (bottom right)</a:t>
            </a:r>
            <a:endParaRPr lang="en-US" sz="1400" dirty="0">
              <a:latin typeface="Helvetica Neue" charset="0"/>
              <a:ea typeface="Helvetica Neue" charset="0"/>
              <a:cs typeface="Helvetica Neue" charset="0"/>
            </a:endParaRPr>
          </a:p>
        </p:txBody>
      </p:sp>
      <p:sp>
        <p:nvSpPr>
          <p:cNvPr id="11" name="Rectangle 10"/>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1294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93487"/>
            <a:ext cx="7886700" cy="1325563"/>
          </a:xfrm>
        </p:spPr>
        <p:txBody>
          <a:bodyPr>
            <a:normAutofit/>
          </a:bodyPr>
          <a:lstStyle/>
          <a:p>
            <a:r>
              <a:rPr lang="en-US" sz="3600" dirty="0">
                <a:latin typeface="Helvetica" charset="0"/>
                <a:ea typeface="Helvetica" charset="0"/>
                <a:cs typeface="Helvetica" charset="0"/>
              </a:rPr>
              <a:t>Cover crop champions and innovators</a:t>
            </a:r>
          </a:p>
        </p:txBody>
      </p:sp>
      <p:pic>
        <p:nvPicPr>
          <p:cNvPr id="4" name="Picture 3"/>
          <p:cNvPicPr>
            <a:picLocks noChangeAspect="1"/>
          </p:cNvPicPr>
          <p:nvPr/>
        </p:nvPicPr>
        <p:blipFill>
          <a:blip r:embed="rId3"/>
          <a:stretch>
            <a:fillRect/>
          </a:stretch>
        </p:blipFill>
        <p:spPr>
          <a:xfrm>
            <a:off x="4655468" y="1635394"/>
            <a:ext cx="3095160" cy="464727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8" name="Rectangle 7"/>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a:spLocks noGrp="1"/>
          </p:cNvSpPr>
          <p:nvPr>
            <p:ph idx="1"/>
          </p:nvPr>
        </p:nvSpPr>
        <p:spPr>
          <a:xfrm>
            <a:off x="628651" y="1690688"/>
            <a:ext cx="3846485" cy="5025421"/>
          </a:xfrm>
        </p:spPr>
        <p:txBody>
          <a:bodyPr>
            <a:normAutofit fontScale="92500" lnSpcReduction="10000"/>
          </a:bodyPr>
          <a:lstStyle/>
          <a:p>
            <a:r>
              <a:rPr lang="en-US" dirty="0" smtClean="0">
                <a:latin typeface="Helvetica Neue" charset="0"/>
                <a:ea typeface="Helvetica Neue" charset="0"/>
                <a:cs typeface="Helvetica Neue" charset="0"/>
              </a:rPr>
              <a:t>Dan </a:t>
            </a:r>
            <a:r>
              <a:rPr lang="en-US" dirty="0" err="1" smtClean="0">
                <a:latin typeface="Helvetica Neue" charset="0"/>
                <a:ea typeface="Helvetica Neue" charset="0"/>
                <a:cs typeface="Helvetica Neue" charset="0"/>
              </a:rPr>
              <a:t>DeSutter</a:t>
            </a:r>
            <a:r>
              <a:rPr lang="en-US" dirty="0" smtClean="0">
                <a:latin typeface="Helvetica Neue" charset="0"/>
                <a:ea typeface="Helvetica Neue" charset="0"/>
                <a:cs typeface="Helvetica Neue" charset="0"/>
              </a:rPr>
              <a:t>: Indiana</a:t>
            </a:r>
          </a:p>
          <a:p>
            <a:pPr lvl="1"/>
            <a:r>
              <a:rPr lang="en-US" dirty="0" smtClean="0">
                <a:latin typeface="Helvetica Neue" charset="0"/>
                <a:ea typeface="Helvetica Neue" charset="0"/>
                <a:cs typeface="Helvetica Neue" charset="0"/>
              </a:rPr>
              <a:t>4,500 acres</a:t>
            </a:r>
          </a:p>
          <a:p>
            <a:pPr lvl="1"/>
            <a:r>
              <a:rPr lang="en-US" dirty="0" smtClean="0">
                <a:latin typeface="Helvetica Neue" charset="0"/>
                <a:ea typeface="Helvetica Neue" charset="0"/>
                <a:cs typeface="Helvetica Neue" charset="0"/>
              </a:rPr>
              <a:t>No-till, cover crops, manure</a:t>
            </a:r>
          </a:p>
          <a:p>
            <a:pPr lvl="1"/>
            <a:r>
              <a:rPr lang="en-US" dirty="0" smtClean="0">
                <a:latin typeface="Helvetica Neue" charset="0"/>
                <a:ea typeface="Helvetica Neue" charset="0"/>
                <a:cs typeface="Helvetica Neue" charset="0"/>
              </a:rPr>
              <a:t>National no-till innovator of the year in 2013</a:t>
            </a:r>
          </a:p>
          <a:p>
            <a:pPr lvl="1"/>
            <a:r>
              <a:rPr lang="en-US" dirty="0">
                <a:latin typeface="Helvetica Neue" charset="0"/>
                <a:ea typeface="Helvetica Neue" charset="0"/>
                <a:cs typeface="Helvetica Neue" charset="0"/>
                <a:hlinkClick r:id="rId5"/>
              </a:rPr>
              <a:t>https://</a:t>
            </a:r>
            <a:r>
              <a:rPr lang="en-US" dirty="0" smtClean="0">
                <a:latin typeface="Helvetica Neue" charset="0"/>
                <a:ea typeface="Helvetica Neue" charset="0"/>
                <a:cs typeface="Helvetica Neue" charset="0"/>
                <a:hlinkClick r:id="rId5"/>
              </a:rPr>
              <a:t>youtu.be/cwS21jZd9a4</a:t>
            </a:r>
            <a:r>
              <a:rPr lang="en-US" dirty="0" smtClean="0">
                <a:latin typeface="Helvetica Neue" charset="0"/>
                <a:ea typeface="Helvetica Neue" charset="0"/>
                <a:cs typeface="Helvetica Neue" charset="0"/>
              </a:rPr>
              <a:t> </a:t>
            </a:r>
          </a:p>
          <a:p>
            <a:r>
              <a:rPr lang="en-US" dirty="0" smtClean="0"/>
              <a:t>Visit </a:t>
            </a:r>
            <a:r>
              <a:rPr lang="en-US" dirty="0"/>
              <a:t>the SARE Cover Crop Innovators Series on the SARE Program website to learn about more cover crop innovators</a:t>
            </a:r>
            <a:r>
              <a:rPr lang="en-US" dirty="0" smtClean="0"/>
              <a:t>.</a:t>
            </a:r>
          </a:p>
          <a:p>
            <a:endParaRPr lang="en-US" dirty="0" smtClean="0"/>
          </a:p>
        </p:txBody>
      </p:sp>
    </p:spTree>
    <p:extLst>
      <p:ext uri="{BB962C8B-B14F-4D97-AF65-F5344CB8AC3E}">
        <p14:creationId xmlns:p14="http://schemas.microsoft.com/office/powerpoint/2010/main" val="9857749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7341"/>
            <a:ext cx="7886700" cy="1325563"/>
          </a:xfrm>
        </p:spPr>
        <p:txBody>
          <a:bodyPr>
            <a:normAutofit/>
          </a:bodyPr>
          <a:lstStyle/>
          <a:p>
            <a:r>
              <a:rPr lang="en-US" sz="4000" dirty="0" smtClean="0">
                <a:latin typeface="Helvetica" charset="0"/>
                <a:ea typeface="Helvetica" charset="0"/>
                <a:cs typeface="Helvetica" charset="0"/>
              </a:rPr>
              <a:t>Informational Resources	</a:t>
            </a:r>
            <a:endParaRPr lang="en-US" sz="4000" dirty="0">
              <a:latin typeface="Helvetica" charset="0"/>
              <a:ea typeface="Helvetica" charset="0"/>
              <a:cs typeface="Helvetica" charset="0"/>
            </a:endParaRPr>
          </a:p>
        </p:txBody>
      </p:sp>
      <p:sp>
        <p:nvSpPr>
          <p:cNvPr id="3" name="Content Placeholder 2"/>
          <p:cNvSpPr>
            <a:spLocks noGrp="1"/>
          </p:cNvSpPr>
          <p:nvPr>
            <p:ph idx="1"/>
          </p:nvPr>
        </p:nvSpPr>
        <p:spPr>
          <a:xfrm>
            <a:off x="628650" y="1690689"/>
            <a:ext cx="7886700" cy="3263504"/>
          </a:xfrm>
        </p:spPr>
        <p:txBody>
          <a:bodyPr>
            <a:normAutofit/>
          </a:bodyPr>
          <a:lstStyle/>
          <a:p>
            <a:pPr>
              <a:lnSpc>
                <a:spcPct val="100000"/>
              </a:lnSpc>
              <a:spcBef>
                <a:spcPts val="0"/>
              </a:spcBef>
            </a:pPr>
            <a:r>
              <a:rPr lang="en-US" sz="2400" dirty="0">
                <a:latin typeface="Helvetica Neue" charset="0"/>
                <a:ea typeface="Helvetica Neue" charset="0"/>
                <a:cs typeface="Helvetica Neue" charset="0"/>
              </a:rPr>
              <a:t>SARE Cover Crops Topic room: </a:t>
            </a:r>
            <a:r>
              <a:rPr lang="en-US" sz="2400" dirty="0">
                <a:latin typeface="Helvetica Neue" charset="0"/>
                <a:ea typeface="Helvetica Neue" charset="0"/>
                <a:cs typeface="Helvetica Neue" charset="0"/>
                <a:hlinkClick r:id="rId3"/>
              </a:rPr>
              <a:t>http://www.sare.org/Cover-Crops</a:t>
            </a:r>
            <a:r>
              <a:rPr lang="en-US" sz="2400" dirty="0">
                <a:latin typeface="Helvetica Neue" charset="0"/>
                <a:ea typeface="Helvetica Neue" charset="0"/>
                <a:cs typeface="Helvetica Neue" charset="0"/>
              </a:rPr>
              <a:t> </a:t>
            </a:r>
          </a:p>
          <a:p>
            <a:pPr lvl="1">
              <a:lnSpc>
                <a:spcPct val="100000"/>
              </a:lnSpc>
              <a:spcBef>
                <a:spcPts val="0"/>
              </a:spcBef>
            </a:pPr>
            <a:r>
              <a:rPr lang="en-US" sz="2000" dirty="0">
                <a:latin typeface="Helvetica Neue" charset="0"/>
                <a:ea typeface="Helvetica Neue" charset="0"/>
                <a:cs typeface="Helvetica Neue" charset="0"/>
              </a:rPr>
              <a:t>Videos</a:t>
            </a:r>
          </a:p>
          <a:p>
            <a:pPr lvl="1">
              <a:lnSpc>
                <a:spcPct val="100000"/>
              </a:lnSpc>
              <a:spcBef>
                <a:spcPts val="0"/>
              </a:spcBef>
            </a:pPr>
            <a:r>
              <a:rPr lang="en-US" sz="2000" dirty="0">
                <a:latin typeface="Helvetica Neue" charset="0"/>
                <a:ea typeface="Helvetica Neue" charset="0"/>
                <a:cs typeface="Helvetica Neue" charset="0"/>
              </a:rPr>
              <a:t>Links to the </a:t>
            </a:r>
            <a:r>
              <a:rPr lang="en-US" sz="2000" dirty="0" smtClean="0">
                <a:latin typeface="Helvetica Neue" charset="0"/>
                <a:ea typeface="Helvetica Neue" charset="0"/>
                <a:cs typeface="Helvetica Neue" charset="0"/>
              </a:rPr>
              <a:t>SARE National Cover </a:t>
            </a:r>
            <a:r>
              <a:rPr lang="en-US" sz="2000" dirty="0">
                <a:latin typeface="Helvetica Neue" charset="0"/>
                <a:ea typeface="Helvetica Neue" charset="0"/>
                <a:cs typeface="Helvetica Neue" charset="0"/>
              </a:rPr>
              <a:t>Crop Conference program materials</a:t>
            </a:r>
          </a:p>
          <a:p>
            <a:pPr lvl="1">
              <a:lnSpc>
                <a:spcPct val="100000"/>
              </a:lnSpc>
              <a:spcBef>
                <a:spcPts val="0"/>
              </a:spcBef>
            </a:pPr>
            <a:r>
              <a:rPr lang="en-US" sz="2000" dirty="0" smtClean="0">
                <a:latin typeface="Helvetica Neue" charset="0"/>
                <a:ea typeface="Helvetica Neue" charset="0"/>
                <a:cs typeface="Helvetica Neue" charset="0"/>
              </a:rPr>
              <a:t>Publications</a:t>
            </a:r>
            <a:endParaRPr lang="en-US" sz="2000" dirty="0">
              <a:latin typeface="Helvetica Neue" charset="0"/>
              <a:ea typeface="Helvetica Neue" charset="0"/>
              <a:cs typeface="Helvetica Neue" charset="0"/>
            </a:endParaRPr>
          </a:p>
          <a:p>
            <a:pPr lvl="1">
              <a:lnSpc>
                <a:spcPct val="100000"/>
              </a:lnSpc>
              <a:spcBef>
                <a:spcPts val="0"/>
              </a:spcBef>
            </a:pPr>
            <a:r>
              <a:rPr lang="en-US" sz="2000" dirty="0" smtClean="0">
                <a:latin typeface="Helvetica Neue" charset="0"/>
                <a:ea typeface="Helvetica Neue" charset="0"/>
                <a:cs typeface="Helvetica Neue" charset="0"/>
              </a:rPr>
              <a:t>Research reports</a:t>
            </a:r>
            <a:endParaRPr lang="en-US" sz="2000" dirty="0">
              <a:latin typeface="Helvetica Neue" charset="0"/>
              <a:ea typeface="Helvetica Neue" charset="0"/>
              <a:cs typeface="Helvetica Neue" charset="0"/>
            </a:endParaRPr>
          </a:p>
          <a:p>
            <a:pPr lvl="1">
              <a:lnSpc>
                <a:spcPct val="100000"/>
              </a:lnSpc>
              <a:spcBef>
                <a:spcPts val="0"/>
              </a:spcBef>
            </a:pPr>
            <a:r>
              <a:rPr lang="en-US" sz="2000" dirty="0">
                <a:latin typeface="Helvetica Neue" charset="0"/>
                <a:ea typeface="Helvetica Neue" charset="0"/>
                <a:cs typeface="Helvetica Neue" charset="0"/>
              </a:rPr>
              <a:t>Survey </a:t>
            </a:r>
            <a:r>
              <a:rPr lang="en-US" sz="2000" dirty="0" smtClean="0">
                <a:latin typeface="Helvetica Neue" charset="0"/>
                <a:ea typeface="Helvetica Neue" charset="0"/>
                <a:cs typeface="Helvetica Neue" charset="0"/>
              </a:rPr>
              <a:t>data</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15888" y="4405203"/>
            <a:ext cx="4512223" cy="2452797"/>
          </a:xfrm>
          <a:prstGeom prst="rect">
            <a:avLst/>
          </a:prstGeom>
          <a:ln>
            <a:solidFill>
              <a:schemeClr val="tx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8" name="Rectangle 7"/>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2503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519" y="517793"/>
            <a:ext cx="7886700" cy="1325563"/>
          </a:xfrm>
        </p:spPr>
        <p:txBody>
          <a:bodyPr>
            <a:normAutofit/>
          </a:bodyPr>
          <a:lstStyle/>
          <a:p>
            <a:r>
              <a:rPr lang="en-US" sz="4000" dirty="0">
                <a:latin typeface="Helvetica" charset="0"/>
                <a:ea typeface="Helvetica" charset="0"/>
                <a:cs typeface="Helvetica" charset="0"/>
              </a:rPr>
              <a:t>Informational Resources (cont’d)</a:t>
            </a:r>
            <a:endParaRPr lang="en-US" sz="4000" dirty="0"/>
          </a:p>
        </p:txBody>
      </p:sp>
      <p:sp>
        <p:nvSpPr>
          <p:cNvPr id="3" name="Content Placeholder 2"/>
          <p:cNvSpPr>
            <a:spLocks noGrp="1"/>
          </p:cNvSpPr>
          <p:nvPr>
            <p:ph idx="1"/>
          </p:nvPr>
        </p:nvSpPr>
        <p:spPr>
          <a:xfrm>
            <a:off x="628650" y="1541060"/>
            <a:ext cx="7886700" cy="3263504"/>
          </a:xfrm>
        </p:spPr>
        <p:txBody>
          <a:bodyPr>
            <a:normAutofit/>
          </a:bodyPr>
          <a:lstStyle/>
          <a:p>
            <a:pPr>
              <a:lnSpc>
                <a:spcPct val="100000"/>
              </a:lnSpc>
              <a:spcBef>
                <a:spcPts val="0"/>
              </a:spcBef>
            </a:pPr>
            <a:r>
              <a:rPr lang="en-US" sz="2400" dirty="0">
                <a:latin typeface="Helvetica Neue" charset="0"/>
                <a:ea typeface="Helvetica Neue" charset="0"/>
                <a:cs typeface="Helvetica Neue" charset="0"/>
              </a:rPr>
              <a:t>SARE Books: </a:t>
            </a:r>
            <a:endParaRPr lang="en-US" sz="2400" dirty="0" smtClean="0">
              <a:latin typeface="Helvetica Neue" charset="0"/>
              <a:ea typeface="Helvetica Neue" charset="0"/>
              <a:cs typeface="Helvetica Neue" charset="0"/>
            </a:endParaRPr>
          </a:p>
          <a:p>
            <a:pPr lvl="1">
              <a:lnSpc>
                <a:spcPct val="100000"/>
              </a:lnSpc>
              <a:spcBef>
                <a:spcPts val="0"/>
              </a:spcBef>
            </a:pPr>
            <a:r>
              <a:rPr lang="en-US" sz="2000" i="1" dirty="0" smtClean="0">
                <a:latin typeface="Helvetica Neue" charset="0"/>
                <a:ea typeface="Helvetica Neue" charset="0"/>
                <a:cs typeface="Helvetica Neue" charset="0"/>
              </a:rPr>
              <a:t>Managing </a:t>
            </a:r>
            <a:r>
              <a:rPr lang="en-US" sz="2000" i="1" dirty="0">
                <a:latin typeface="Helvetica Neue" charset="0"/>
                <a:ea typeface="Helvetica Neue" charset="0"/>
                <a:cs typeface="Helvetica Neue" charset="0"/>
              </a:rPr>
              <a:t>Cover Crops </a:t>
            </a:r>
            <a:r>
              <a:rPr lang="en-US" sz="2000" i="1" dirty="0" smtClean="0">
                <a:latin typeface="Helvetica Neue" charset="0"/>
                <a:ea typeface="Helvetica Neue" charset="0"/>
                <a:cs typeface="Helvetica Neue" charset="0"/>
              </a:rPr>
              <a:t>Profitably</a:t>
            </a:r>
          </a:p>
          <a:p>
            <a:pPr lvl="1">
              <a:lnSpc>
                <a:spcPct val="100000"/>
              </a:lnSpc>
              <a:spcBef>
                <a:spcPts val="0"/>
              </a:spcBef>
            </a:pPr>
            <a:r>
              <a:rPr lang="en-US" sz="2000" i="1" dirty="0" smtClean="0">
                <a:latin typeface="Helvetica Neue" charset="0"/>
                <a:ea typeface="Helvetica Neue" charset="0"/>
                <a:cs typeface="Helvetica Neue" charset="0"/>
              </a:rPr>
              <a:t>Building </a:t>
            </a:r>
            <a:r>
              <a:rPr lang="en-US" sz="2000" i="1" dirty="0">
                <a:latin typeface="Helvetica Neue" charset="0"/>
                <a:ea typeface="Helvetica Neue" charset="0"/>
                <a:cs typeface="Helvetica Neue" charset="0"/>
              </a:rPr>
              <a:t>Soil for Better </a:t>
            </a:r>
            <a:r>
              <a:rPr lang="en-US" sz="2000" i="1" dirty="0" smtClean="0">
                <a:latin typeface="Helvetica Neue" charset="0"/>
                <a:ea typeface="Helvetica Neue" charset="0"/>
                <a:cs typeface="Helvetica Neue" charset="0"/>
              </a:rPr>
              <a:t>Crops</a:t>
            </a:r>
          </a:p>
          <a:p>
            <a:pPr lvl="1">
              <a:lnSpc>
                <a:spcPct val="100000"/>
              </a:lnSpc>
              <a:spcBef>
                <a:spcPts val="0"/>
              </a:spcBef>
            </a:pPr>
            <a:r>
              <a:rPr lang="en-US" sz="2000" dirty="0" smtClean="0">
                <a:latin typeface="Helvetica Neue" charset="0"/>
                <a:ea typeface="Helvetica Neue" charset="0"/>
                <a:cs typeface="Helvetica Neue" charset="0"/>
              </a:rPr>
              <a:t>E-reader versions available on SARE’s website</a:t>
            </a:r>
          </a:p>
          <a:p>
            <a:pPr>
              <a:lnSpc>
                <a:spcPct val="100000"/>
              </a:lnSpc>
              <a:spcBef>
                <a:spcPts val="0"/>
              </a:spcBef>
            </a:pPr>
            <a:r>
              <a:rPr lang="en-US" sz="2400" dirty="0" smtClean="0">
                <a:latin typeface="Helvetica Neue" charset="0"/>
                <a:ea typeface="Helvetica Neue" charset="0"/>
                <a:cs typeface="Helvetica Neue" charset="0"/>
              </a:rPr>
              <a:t>SARE </a:t>
            </a:r>
            <a:r>
              <a:rPr lang="en-US" sz="2400" dirty="0">
                <a:latin typeface="Helvetica Neue" charset="0"/>
                <a:ea typeface="Helvetica Neue" charset="0"/>
                <a:cs typeface="Helvetica Neue" charset="0"/>
              </a:rPr>
              <a:t>Bulletins: </a:t>
            </a:r>
            <a:endParaRPr lang="en-US" sz="2400" dirty="0" smtClean="0">
              <a:latin typeface="Helvetica Neue" charset="0"/>
              <a:ea typeface="Helvetica Neue" charset="0"/>
              <a:cs typeface="Helvetica Neue" charset="0"/>
            </a:endParaRPr>
          </a:p>
          <a:p>
            <a:pPr lvl="1">
              <a:lnSpc>
                <a:spcPct val="100000"/>
              </a:lnSpc>
              <a:spcBef>
                <a:spcPts val="0"/>
              </a:spcBef>
            </a:pPr>
            <a:r>
              <a:rPr lang="en-US" sz="2000" dirty="0" smtClean="0">
                <a:latin typeface="Helvetica Neue" charset="0"/>
                <a:ea typeface="Helvetica Neue" charset="0"/>
                <a:cs typeface="Helvetica Neue" charset="0"/>
              </a:rPr>
              <a:t>“</a:t>
            </a:r>
            <a:r>
              <a:rPr lang="en-US" sz="2000" dirty="0">
                <a:latin typeface="Helvetica Neue" charset="0"/>
                <a:ea typeface="Helvetica Neue" charset="0"/>
                <a:cs typeface="Helvetica Neue" charset="0"/>
              </a:rPr>
              <a:t>Cover cropping for pollinators and beneficial insects</a:t>
            </a:r>
            <a:r>
              <a:rPr lang="en-US" sz="2000" dirty="0" smtClean="0">
                <a:latin typeface="Helvetica Neue" charset="0"/>
                <a:ea typeface="Helvetica Neue" charset="0"/>
                <a:cs typeface="Helvetica Neue" charset="0"/>
              </a:rPr>
              <a:t>”</a:t>
            </a:r>
          </a:p>
          <a:p>
            <a:pPr lvl="1">
              <a:lnSpc>
                <a:spcPct val="100000"/>
              </a:lnSpc>
              <a:spcBef>
                <a:spcPts val="0"/>
              </a:spcBef>
            </a:pPr>
            <a:r>
              <a:rPr lang="en-US" sz="2000" dirty="0" smtClean="0">
                <a:latin typeface="Helvetica Neue" charset="0"/>
                <a:ea typeface="Helvetica Neue" charset="0"/>
                <a:cs typeface="Helvetica Neue" charset="0"/>
              </a:rPr>
              <a:t>“</a:t>
            </a:r>
            <a:r>
              <a:rPr lang="en-US" sz="2000" dirty="0">
                <a:latin typeface="Helvetica Neue" charset="0"/>
                <a:ea typeface="Helvetica Neue" charset="0"/>
                <a:cs typeface="Helvetica Neue" charset="0"/>
              </a:rPr>
              <a:t>Cover crops for sustainable crop rotations</a:t>
            </a:r>
            <a:r>
              <a:rPr lang="en-US" sz="2000" dirty="0" smtClean="0">
                <a:latin typeface="Helvetica Neue" charset="0"/>
                <a:ea typeface="Helvetica Neue" charset="0"/>
                <a:cs typeface="Helvetica Neue" charset="0"/>
              </a:rPr>
              <a:t>”</a:t>
            </a:r>
            <a:endParaRPr lang="en-US" sz="2000" dirty="0">
              <a:latin typeface="Helvetica Neue" charset="0"/>
              <a:ea typeface="Helvetica Neue" charset="0"/>
              <a:cs typeface="Helvetica Neue"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1521" y="4180987"/>
            <a:ext cx="1953609" cy="24003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04431" y="4180987"/>
            <a:ext cx="2066925" cy="24003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50657" y="4180987"/>
            <a:ext cx="1854778" cy="24003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0" name="Rectangle 9"/>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0228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charset="0"/>
                <a:ea typeface="Helvetica" charset="0"/>
                <a:cs typeface="Helvetica" charset="0"/>
              </a:rPr>
              <a:t>Objectives</a:t>
            </a:r>
            <a:endParaRPr lang="en-US" dirty="0">
              <a:latin typeface="Helvetica" charset="0"/>
              <a:ea typeface="Helvetica" charset="0"/>
              <a:cs typeface="Helvetica" charset="0"/>
            </a:endParaRPr>
          </a:p>
        </p:txBody>
      </p:sp>
      <p:sp>
        <p:nvSpPr>
          <p:cNvPr id="3" name="Content Placeholder 2"/>
          <p:cNvSpPr>
            <a:spLocks noGrp="1"/>
          </p:cNvSpPr>
          <p:nvPr>
            <p:ph idx="1"/>
          </p:nvPr>
        </p:nvSpPr>
        <p:spPr/>
        <p:txBody>
          <a:bodyPr/>
          <a:lstStyle/>
          <a:p>
            <a:r>
              <a:rPr lang="en-US" dirty="0" smtClean="0">
                <a:latin typeface="Helvetica Neue" charset="0"/>
                <a:ea typeface="Helvetica Neue" charset="0"/>
                <a:cs typeface="Helvetica Neue" charset="0"/>
              </a:rPr>
              <a:t>Define cover crops and introduce common species</a:t>
            </a:r>
          </a:p>
          <a:p>
            <a:r>
              <a:rPr lang="en-US" dirty="0" smtClean="0">
                <a:latin typeface="Helvetica Neue" charset="0"/>
                <a:ea typeface="Helvetica Neue" charset="0"/>
                <a:cs typeface="Helvetica Neue" charset="0"/>
              </a:rPr>
              <a:t>Explore trends in cover crop adoption and impacts</a:t>
            </a:r>
          </a:p>
          <a:p>
            <a:r>
              <a:rPr lang="en-US" dirty="0" smtClean="0">
                <a:latin typeface="Helvetica Neue" charset="0"/>
                <a:ea typeface="Helvetica Neue" charset="0"/>
                <a:cs typeface="Helvetica Neue" charset="0"/>
              </a:rPr>
              <a:t>Discuss planting and equipment</a:t>
            </a:r>
          </a:p>
          <a:p>
            <a:r>
              <a:rPr lang="en-US" dirty="0" smtClean="0">
                <a:latin typeface="Helvetica Neue" charset="0"/>
                <a:ea typeface="Helvetica Neue" charset="0"/>
                <a:cs typeface="Helvetica Neue" charset="0"/>
              </a:rPr>
              <a:t>Meet cover crop innovators</a:t>
            </a:r>
          </a:p>
          <a:p>
            <a:r>
              <a:rPr lang="en-US" dirty="0" smtClean="0">
                <a:latin typeface="Helvetica Neue" charset="0"/>
                <a:ea typeface="Helvetica Neue" charset="0"/>
                <a:cs typeface="Helvetica Neue" charset="0"/>
              </a:rPr>
              <a:t>Resources on cover crops</a:t>
            </a:r>
          </a:p>
          <a:p>
            <a:r>
              <a:rPr lang="en-US" dirty="0" smtClean="0">
                <a:latin typeface="Helvetica Neue" charset="0"/>
                <a:ea typeface="Helvetica Neue" charset="0"/>
                <a:cs typeface="Helvetica Neue" charset="0"/>
              </a:rPr>
              <a:t>Explore different scenarios</a:t>
            </a:r>
          </a:p>
          <a:p>
            <a:r>
              <a:rPr lang="en-US" dirty="0" smtClean="0">
                <a:latin typeface="Helvetica Neue" charset="0"/>
                <a:ea typeface="Helvetica Neue" charset="0"/>
                <a:cs typeface="Helvetica Neue" charset="0"/>
              </a:rPr>
              <a:t>Questions?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34429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98696"/>
            <a:ext cx="7886700" cy="1325563"/>
          </a:xfrm>
        </p:spPr>
        <p:txBody>
          <a:bodyPr>
            <a:normAutofit/>
          </a:bodyPr>
          <a:lstStyle/>
          <a:p>
            <a:r>
              <a:rPr lang="en-US" sz="4000" dirty="0" smtClean="0">
                <a:latin typeface="Helvetica" charset="0"/>
                <a:ea typeface="Helvetica" charset="0"/>
                <a:cs typeface="Helvetica" charset="0"/>
              </a:rPr>
              <a:t>Informational Resources (cont’d)</a:t>
            </a:r>
            <a:endParaRPr lang="en-US" sz="4000" dirty="0">
              <a:latin typeface="Helvetica" charset="0"/>
              <a:ea typeface="Helvetica" charset="0"/>
              <a:cs typeface="Helvetica"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50896" y="2696751"/>
            <a:ext cx="2678779" cy="2678779"/>
          </a:xfrm>
          <a:prstGeom prst="rect">
            <a:avLst/>
          </a:prstGeom>
        </p:spPr>
      </p:pic>
      <p:sp>
        <p:nvSpPr>
          <p:cNvPr id="3" name="Content Placeholder 2"/>
          <p:cNvSpPr>
            <a:spLocks noGrp="1"/>
          </p:cNvSpPr>
          <p:nvPr>
            <p:ph idx="1"/>
          </p:nvPr>
        </p:nvSpPr>
        <p:spPr>
          <a:xfrm>
            <a:off x="628650" y="1683212"/>
            <a:ext cx="7886700" cy="4468831"/>
          </a:xfrm>
        </p:spPr>
        <p:txBody>
          <a:bodyPr>
            <a:normAutofit fontScale="92500" lnSpcReduction="10000"/>
          </a:bodyPr>
          <a:lstStyle/>
          <a:p>
            <a:pPr>
              <a:lnSpc>
                <a:spcPct val="100000"/>
              </a:lnSpc>
              <a:spcBef>
                <a:spcPts val="0"/>
              </a:spcBef>
            </a:pPr>
            <a:r>
              <a:rPr lang="en-US" dirty="0">
                <a:latin typeface="Helvetica Neue" charset="0"/>
                <a:ea typeface="Helvetica Neue" charset="0"/>
                <a:cs typeface="Helvetica Neue" charset="0"/>
              </a:rPr>
              <a:t>NRCS Soil Health</a:t>
            </a:r>
          </a:p>
          <a:p>
            <a:pPr lvl="1">
              <a:lnSpc>
                <a:spcPct val="100000"/>
              </a:lnSpc>
              <a:spcBef>
                <a:spcPts val="0"/>
              </a:spcBef>
            </a:pPr>
            <a:r>
              <a:rPr lang="en-US" dirty="0">
                <a:latin typeface="Helvetica Neue" charset="0"/>
                <a:ea typeface="Helvetica Neue" charset="0"/>
                <a:cs typeface="Helvetica Neue" charset="0"/>
                <a:hlinkClick r:id="rId4"/>
              </a:rPr>
              <a:t>http://www.nrcs.usda.gov/wps/portal/nrcs/main/national/soils/health/</a:t>
            </a:r>
            <a:r>
              <a:rPr lang="en-US" dirty="0">
                <a:latin typeface="Helvetica Neue" charset="0"/>
                <a:ea typeface="Helvetica Neue" charset="0"/>
                <a:cs typeface="Helvetica Neue" charset="0"/>
              </a:rPr>
              <a:t>  </a:t>
            </a:r>
          </a:p>
          <a:p>
            <a:pPr lvl="1">
              <a:lnSpc>
                <a:spcPct val="100000"/>
              </a:lnSpc>
              <a:spcBef>
                <a:spcPts val="0"/>
              </a:spcBef>
            </a:pPr>
            <a:r>
              <a:rPr lang="en-US" dirty="0">
                <a:latin typeface="Helvetica Neue" charset="0"/>
                <a:ea typeface="Helvetica Neue" charset="0"/>
                <a:cs typeface="Helvetica Neue" charset="0"/>
              </a:rPr>
              <a:t>Several fact sheets and videos available</a:t>
            </a:r>
          </a:p>
          <a:p>
            <a:r>
              <a:rPr lang="en-US" dirty="0">
                <a:latin typeface="Helvetica Neue" charset="0"/>
                <a:ea typeface="Helvetica Neue" charset="0"/>
                <a:cs typeface="Helvetica Neue" charset="0"/>
              </a:rPr>
              <a:t>Soil Health Institute</a:t>
            </a:r>
          </a:p>
          <a:p>
            <a:pPr lvl="1"/>
            <a:r>
              <a:rPr lang="en-US" dirty="0">
                <a:latin typeface="Helvetica Neue" charset="0"/>
                <a:ea typeface="Helvetica Neue" charset="0"/>
                <a:cs typeface="Helvetica Neue" charset="0"/>
                <a:hlinkClick r:id="rId5"/>
              </a:rPr>
              <a:t>http://soilhealthinstitute.org/</a:t>
            </a:r>
            <a:r>
              <a:rPr lang="en-US" dirty="0">
                <a:latin typeface="Helvetica Neue" charset="0"/>
                <a:ea typeface="Helvetica Neue" charset="0"/>
                <a:cs typeface="Helvetica Neue" charset="0"/>
              </a:rPr>
              <a:t> </a:t>
            </a:r>
          </a:p>
          <a:p>
            <a:r>
              <a:rPr lang="en-US" dirty="0">
                <a:latin typeface="Helvetica Neue" charset="0"/>
                <a:ea typeface="Helvetica Neue" charset="0"/>
                <a:cs typeface="Helvetica Neue" charset="0"/>
              </a:rPr>
              <a:t>Soil Health Partnership</a:t>
            </a:r>
          </a:p>
          <a:p>
            <a:pPr lvl="1"/>
            <a:r>
              <a:rPr lang="en-US" dirty="0">
                <a:latin typeface="Helvetica Neue" charset="0"/>
                <a:ea typeface="Helvetica Neue" charset="0"/>
                <a:cs typeface="Helvetica Neue" charset="0"/>
                <a:hlinkClick r:id="rId6"/>
              </a:rPr>
              <a:t>http://soilhealthpartnership.org/</a:t>
            </a:r>
            <a:endParaRPr lang="en-US" dirty="0">
              <a:latin typeface="Helvetica Neue" charset="0"/>
              <a:ea typeface="Helvetica Neue" charset="0"/>
              <a:cs typeface="Helvetica Neue" charset="0"/>
            </a:endParaRPr>
          </a:p>
          <a:p>
            <a:r>
              <a:rPr lang="en-US" dirty="0">
                <a:latin typeface="Helvetica Neue" charset="0"/>
                <a:ea typeface="Helvetica Neue" charset="0"/>
                <a:cs typeface="Helvetica Neue" charset="0"/>
              </a:rPr>
              <a:t>Regional Cover Crop </a:t>
            </a:r>
            <a:r>
              <a:rPr lang="en-US" dirty="0" smtClean="0">
                <a:latin typeface="Helvetica Neue" charset="0"/>
                <a:ea typeface="Helvetica Neue" charset="0"/>
                <a:cs typeface="Helvetica Neue" charset="0"/>
              </a:rPr>
              <a:t>Councils</a:t>
            </a:r>
          </a:p>
          <a:p>
            <a:pPr lvl="1"/>
            <a:r>
              <a:rPr lang="en-US" dirty="0" smtClean="0">
                <a:latin typeface="Helvetica Neue" charset="0"/>
                <a:ea typeface="Helvetica Neue" charset="0"/>
                <a:cs typeface="Helvetica Neue" charset="0"/>
              </a:rPr>
              <a:t>Midwest Cover Crop Council:</a:t>
            </a:r>
            <a:endParaRPr lang="en-US" dirty="0">
              <a:latin typeface="Helvetica Neue" charset="0"/>
              <a:ea typeface="Helvetica Neue" charset="0"/>
              <a:cs typeface="Helvetica Neue" charset="0"/>
            </a:endParaRPr>
          </a:p>
          <a:p>
            <a:pPr lvl="2"/>
            <a:r>
              <a:rPr lang="en-US" dirty="0" smtClean="0">
                <a:latin typeface="Helvetica Neue" charset="0"/>
                <a:ea typeface="Helvetica Neue" charset="0"/>
                <a:cs typeface="Helvetica Neue" charset="0"/>
                <a:hlinkClick r:id="rId7"/>
              </a:rPr>
              <a:t>http</a:t>
            </a:r>
            <a:r>
              <a:rPr lang="en-US" dirty="0">
                <a:latin typeface="Helvetica Neue" charset="0"/>
                <a:ea typeface="Helvetica Neue" charset="0"/>
                <a:cs typeface="Helvetica Neue" charset="0"/>
                <a:hlinkClick r:id="rId7"/>
              </a:rPr>
              <a:t>://mccc.msu.edu/</a:t>
            </a:r>
            <a:r>
              <a:rPr lang="en-US" dirty="0">
                <a:latin typeface="Helvetica Neue" charset="0"/>
                <a:ea typeface="Helvetica Neue" charset="0"/>
                <a:cs typeface="Helvetica Neue" charset="0"/>
              </a:rPr>
              <a:t> </a:t>
            </a:r>
          </a:p>
          <a:p>
            <a:pPr lvl="1"/>
            <a:r>
              <a:rPr lang="en-US" dirty="0" smtClean="0">
                <a:latin typeface="Helvetica Neue" charset="0"/>
                <a:ea typeface="Helvetica Neue" charset="0"/>
                <a:cs typeface="Helvetica Neue" charset="0"/>
              </a:rPr>
              <a:t>Councils also starting in the South and Northwest</a:t>
            </a:r>
            <a:endParaRPr lang="en-US" dirty="0">
              <a:latin typeface="Helvetica Neue" charset="0"/>
              <a:ea typeface="Helvetica Neue" charset="0"/>
              <a:cs typeface="Helvetica Neue"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8" name="Rectangle 7"/>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0268" y="6152044"/>
            <a:ext cx="7358743" cy="584775"/>
          </a:xfrm>
          <a:prstGeom prst="rect">
            <a:avLst/>
          </a:prstGeom>
          <a:noFill/>
        </p:spPr>
        <p:txBody>
          <a:bodyPr wrap="square" rtlCol="0">
            <a:spAutoFit/>
          </a:bodyPr>
          <a:lstStyle/>
          <a:p>
            <a:pPr algn="ctr"/>
            <a:r>
              <a:rPr lang="en-US" sz="1600" dirty="0" smtClean="0">
                <a:latin typeface="Helvetica Neue" charset="0"/>
                <a:ea typeface="Helvetica Neue" charset="0"/>
                <a:cs typeface="Helvetica Neue" charset="0"/>
              </a:rPr>
              <a:t>”Unlock the Secrets in the Soil” and other soil health graphics available through </a:t>
            </a:r>
            <a:r>
              <a:rPr lang="en-US" sz="1600" smtClean="0">
                <a:latin typeface="Helvetica Neue" charset="0"/>
                <a:ea typeface="Helvetica Neue" charset="0"/>
                <a:cs typeface="Helvetica Neue" charset="0"/>
              </a:rPr>
              <a:t>NRCS Soil Health online</a:t>
            </a:r>
            <a:endParaRPr lang="en-US" sz="1600">
              <a:latin typeface="Helvetica Neue" charset="0"/>
              <a:ea typeface="Helvetica Neue" charset="0"/>
              <a:cs typeface="Helvetica Neue" charset="0"/>
            </a:endParaRPr>
          </a:p>
        </p:txBody>
      </p:sp>
    </p:spTree>
    <p:extLst>
      <p:ext uri="{BB962C8B-B14F-4D97-AF65-F5344CB8AC3E}">
        <p14:creationId xmlns:p14="http://schemas.microsoft.com/office/powerpoint/2010/main" val="13266291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062"/>
            <a:ext cx="7886700" cy="1325563"/>
          </a:xfrm>
        </p:spPr>
        <p:txBody>
          <a:bodyPr/>
          <a:lstStyle/>
          <a:p>
            <a:r>
              <a:rPr lang="en-US" dirty="0" smtClean="0">
                <a:latin typeface="Helvetica" charset="0"/>
                <a:ea typeface="Helvetica" charset="0"/>
                <a:cs typeface="Helvetica" charset="0"/>
              </a:rPr>
              <a:t>Resources for funding</a:t>
            </a:r>
            <a:endParaRPr lang="en-US" dirty="0">
              <a:latin typeface="Helvetica" charset="0"/>
              <a:ea typeface="Helvetica" charset="0"/>
              <a:cs typeface="Helvetica" charset="0"/>
            </a:endParaRPr>
          </a:p>
        </p:txBody>
      </p:sp>
      <p:sp>
        <p:nvSpPr>
          <p:cNvPr id="3" name="Content Placeholder 2"/>
          <p:cNvSpPr>
            <a:spLocks noGrp="1"/>
          </p:cNvSpPr>
          <p:nvPr>
            <p:ph idx="1"/>
          </p:nvPr>
        </p:nvSpPr>
        <p:spPr/>
        <p:txBody>
          <a:bodyPr>
            <a:normAutofit/>
          </a:bodyPr>
          <a:lstStyle/>
          <a:p>
            <a:pPr>
              <a:lnSpc>
                <a:spcPct val="100000"/>
              </a:lnSpc>
              <a:spcBef>
                <a:spcPts val="0"/>
              </a:spcBef>
            </a:pPr>
            <a:r>
              <a:rPr lang="en-US" dirty="0" smtClean="0">
                <a:latin typeface="Helvetica Neue" charset="0"/>
                <a:ea typeface="Helvetica Neue" charset="0"/>
                <a:cs typeface="Helvetica Neue" charset="0"/>
              </a:rPr>
              <a:t>NRCS Environmental Quality Incentives Program</a:t>
            </a:r>
          </a:p>
          <a:p>
            <a:pPr>
              <a:lnSpc>
                <a:spcPct val="100000"/>
              </a:lnSpc>
              <a:spcBef>
                <a:spcPts val="0"/>
              </a:spcBef>
            </a:pPr>
            <a:r>
              <a:rPr lang="en-US" dirty="0" smtClean="0">
                <a:latin typeface="Helvetica Neue" charset="0"/>
                <a:ea typeface="Helvetica Neue" charset="0"/>
                <a:cs typeface="Helvetica Neue" charset="0"/>
              </a:rPr>
              <a:t>NRCS Conservation Stewardship Program</a:t>
            </a:r>
          </a:p>
          <a:p>
            <a:pPr>
              <a:lnSpc>
                <a:spcPct val="100000"/>
              </a:lnSpc>
              <a:spcBef>
                <a:spcPts val="0"/>
              </a:spcBef>
            </a:pPr>
            <a:r>
              <a:rPr lang="en-US" dirty="0" smtClean="0">
                <a:latin typeface="Helvetica Neue" charset="0"/>
                <a:ea typeface="Helvetica Neue" charset="0"/>
                <a:cs typeface="Helvetica Neue" charset="0"/>
              </a:rPr>
              <a:t>SARE Program Farmer Rancher grants</a:t>
            </a:r>
          </a:p>
          <a:p>
            <a:pPr>
              <a:lnSpc>
                <a:spcPct val="100000"/>
              </a:lnSpc>
              <a:spcBef>
                <a:spcPts val="0"/>
              </a:spcBef>
            </a:pPr>
            <a:r>
              <a:rPr lang="en-US" dirty="0" smtClean="0">
                <a:latin typeface="Helvetica Neue" charset="0"/>
                <a:ea typeface="Helvetica Neue" charset="0"/>
                <a:cs typeface="Helvetica Neue" charset="0"/>
              </a:rPr>
              <a:t>State cost-share programs</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6208" y="5540155"/>
            <a:ext cx="2923082" cy="127361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23378" y="5526180"/>
            <a:ext cx="1566940" cy="1293989"/>
          </a:xfrm>
          <a:prstGeom prst="rect">
            <a:avLst/>
          </a:prstGeom>
        </p:spPr>
      </p:pic>
      <p:sp>
        <p:nvSpPr>
          <p:cNvPr id="8" name="Rectangle 7"/>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115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31915"/>
            <a:ext cx="7886700" cy="994172"/>
          </a:xfrm>
        </p:spPr>
        <p:txBody>
          <a:bodyPr>
            <a:normAutofit/>
          </a:bodyPr>
          <a:lstStyle/>
          <a:p>
            <a:pPr algn="ctr"/>
            <a:r>
              <a:rPr lang="en-US" sz="3600" dirty="0" smtClean="0">
                <a:latin typeface="Helvetica" charset="0"/>
                <a:ea typeface="Helvetica" charset="0"/>
                <a:cs typeface="Helvetica" charset="0"/>
              </a:rPr>
              <a:t>How to get started with cover crops</a:t>
            </a:r>
            <a:endParaRPr lang="en-US" sz="3600" dirty="0">
              <a:latin typeface="Helvetica" charset="0"/>
              <a:ea typeface="Helvetica" charset="0"/>
              <a:cs typeface="Helvetica"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6" name="Rectangle 5"/>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256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93487"/>
            <a:ext cx="7886700" cy="1325563"/>
          </a:xfrm>
        </p:spPr>
        <p:txBody>
          <a:bodyPr>
            <a:normAutofit/>
          </a:bodyPr>
          <a:lstStyle/>
          <a:p>
            <a:pPr algn="ctr"/>
            <a:r>
              <a:rPr lang="en-US" sz="4000" dirty="0" smtClean="0">
                <a:latin typeface="Helvetica" charset="0"/>
                <a:ea typeface="Helvetica" charset="0"/>
                <a:cs typeface="Helvetica" charset="0"/>
              </a:rPr>
              <a:t>Do you grow soybeans?</a:t>
            </a:r>
            <a:br>
              <a:rPr lang="en-US" sz="4000" dirty="0" smtClean="0">
                <a:latin typeface="Helvetica" charset="0"/>
                <a:ea typeface="Helvetica" charset="0"/>
                <a:cs typeface="Helvetica" charset="0"/>
              </a:rPr>
            </a:br>
            <a:r>
              <a:rPr lang="en-US" sz="2100" dirty="0">
                <a:solidFill>
                  <a:schemeClr val="accent6"/>
                </a:solidFill>
                <a:latin typeface="Helvetica" charset="0"/>
                <a:ea typeface="Helvetica" charset="0"/>
                <a:cs typeface="Helvetica" charset="0"/>
              </a:rPr>
              <a:t>Try planting cereal rye over the winter.</a:t>
            </a:r>
            <a:endParaRPr lang="en-US" sz="4050" dirty="0">
              <a:solidFill>
                <a:schemeClr val="accent6"/>
              </a:solidFill>
              <a:latin typeface="Helvetica" charset="0"/>
              <a:ea typeface="Helvetica" charset="0"/>
              <a:cs typeface="Helvetica" charset="0"/>
            </a:endParaRPr>
          </a:p>
        </p:txBody>
      </p:sp>
      <p:sp>
        <p:nvSpPr>
          <p:cNvPr id="11" name="Content Placeholder 10"/>
          <p:cNvSpPr>
            <a:spLocks noGrp="1"/>
          </p:cNvSpPr>
          <p:nvPr>
            <p:ph idx="1"/>
          </p:nvPr>
        </p:nvSpPr>
        <p:spPr>
          <a:xfrm>
            <a:off x="628650" y="2027702"/>
            <a:ext cx="4096941" cy="3496281"/>
          </a:xfrm>
        </p:spPr>
        <p:txBody>
          <a:bodyPr>
            <a:noAutofit/>
          </a:bodyPr>
          <a:lstStyle/>
          <a:p>
            <a:pPr marL="0" indent="0">
              <a:buNone/>
            </a:pPr>
            <a:r>
              <a:rPr lang="en-US" sz="2000" dirty="0" smtClean="0">
                <a:latin typeface="Helvetica Neue" charset="0"/>
                <a:ea typeface="Helvetica Neue" charset="0"/>
                <a:cs typeface="Helvetica Neue" charset="0"/>
              </a:rPr>
              <a:t>What producers say:</a:t>
            </a:r>
          </a:p>
          <a:p>
            <a:r>
              <a:rPr lang="en-US" sz="2000" dirty="0" smtClean="0">
                <a:latin typeface="Helvetica Neue" charset="0"/>
                <a:ea typeface="Helvetica Neue" charset="0"/>
                <a:cs typeface="Helvetica Neue" charset="0"/>
              </a:rPr>
              <a:t>32</a:t>
            </a:r>
            <a:r>
              <a:rPr lang="en-US" sz="2000" dirty="0">
                <a:latin typeface="Helvetica Neue" charset="0"/>
                <a:ea typeface="Helvetica Neue" charset="0"/>
                <a:cs typeface="Helvetica Neue" charset="0"/>
              </a:rPr>
              <a:t>%: cereal rye helped manage broadleaf weeds in soybeans</a:t>
            </a:r>
          </a:p>
          <a:p>
            <a:r>
              <a:rPr lang="en-US" sz="2000" dirty="0">
                <a:latin typeface="Helvetica Neue" charset="0"/>
                <a:ea typeface="Helvetica Neue" charset="0"/>
                <a:cs typeface="Helvetica Neue" charset="0"/>
              </a:rPr>
              <a:t>26%: cereal rye helped control herbicide resistant weeds in soybeans</a:t>
            </a:r>
          </a:p>
          <a:p>
            <a:r>
              <a:rPr lang="en-US" sz="2000" dirty="0">
                <a:latin typeface="Helvetica Neue" charset="0"/>
                <a:ea typeface="Helvetica Neue" charset="0"/>
                <a:cs typeface="Helvetica Neue" charset="0"/>
              </a:rPr>
              <a:t>Only 18% of respondents saw no impact on weed management</a:t>
            </a:r>
          </a:p>
          <a:p>
            <a:r>
              <a:rPr lang="en-US" sz="2000" dirty="0">
                <a:latin typeface="Helvetica Neue" charset="0"/>
                <a:ea typeface="Helvetica Neue" charset="0"/>
                <a:cs typeface="Helvetica Neue" charset="0"/>
              </a:rPr>
              <a:t>52%: soybean yields increased when planted after cereal rye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5591" y="2226469"/>
            <a:ext cx="4073783" cy="273486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9" name="Picture 8"/>
          <p:cNvPicPr>
            <a:picLocks noChangeAspect="1"/>
          </p:cNvPicPr>
          <p:nvPr/>
        </p:nvPicPr>
        <p:blipFill>
          <a:blip r:embed="rId5"/>
          <a:stretch>
            <a:fillRect/>
          </a:stretch>
        </p:blipFill>
        <p:spPr>
          <a:xfrm>
            <a:off x="0" y="6110514"/>
            <a:ext cx="2189896" cy="76089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3" name="Rectangle 12"/>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247329" y="4961335"/>
            <a:ext cx="3024995" cy="461665"/>
          </a:xfrm>
          <a:prstGeom prst="rect">
            <a:avLst/>
          </a:prstGeom>
        </p:spPr>
        <p:txBody>
          <a:bodyPr wrap="none">
            <a:spAutoFit/>
          </a:bodyPr>
          <a:lstStyle/>
          <a:p>
            <a:pPr algn="ctr">
              <a:defRPr/>
            </a:pPr>
            <a:r>
              <a:rPr lang="en-US" sz="1200" dirty="0">
                <a:latin typeface="Helvetica Neue" charset="0"/>
                <a:ea typeface="Helvetica Neue" charset="0"/>
                <a:cs typeface="Helvetica Neue" charset="0"/>
              </a:rPr>
              <a:t>Photo</a:t>
            </a:r>
            <a:r>
              <a:rPr lang="en-US" sz="1200" dirty="0" smtClean="0">
                <a:latin typeface="Helvetica Neue" charset="0"/>
                <a:ea typeface="Helvetica Neue" charset="0"/>
                <a:cs typeface="Helvetica Neue" charset="0"/>
              </a:rPr>
              <a:t>: Dave Chance in Boone County, IN</a:t>
            </a:r>
          </a:p>
          <a:p>
            <a:pPr algn="ctr">
              <a:defRPr/>
            </a:pPr>
            <a:r>
              <a:rPr lang="en-US" sz="1200" dirty="0" smtClean="0">
                <a:latin typeface="Helvetica Neue" charset="0"/>
                <a:ea typeface="Helvetica Neue" charset="0"/>
                <a:cs typeface="Helvetica Neue" charset="0"/>
              </a:rPr>
              <a:t>Hosted by </a:t>
            </a:r>
            <a:r>
              <a:rPr lang="en-US" sz="1200" u="sng" dirty="0" smtClean="0">
                <a:latin typeface="Helvetica Neue" charset="0"/>
                <a:ea typeface="Helvetica Neue" charset="0"/>
                <a:cs typeface="Helvetica Neue" charset="0"/>
                <a:hlinkClick r:id="rId7"/>
              </a:rPr>
              <a:t>www.plantcovercrops.com</a:t>
            </a:r>
            <a:r>
              <a:rPr lang="en-US" sz="1200" u="sng" dirty="0" smtClean="0">
                <a:latin typeface="Helvetica Neue" charset="0"/>
                <a:ea typeface="Helvetica Neue" charset="0"/>
                <a:cs typeface="Helvetica Neue" charset="0"/>
              </a:rPr>
              <a:t> </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8803277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062"/>
            <a:ext cx="7886700" cy="1325563"/>
          </a:xfrm>
        </p:spPr>
        <p:txBody>
          <a:bodyPr/>
          <a:lstStyle/>
          <a:p>
            <a:pPr algn="ctr"/>
            <a:r>
              <a:rPr lang="en-US" dirty="0" smtClean="0">
                <a:latin typeface="Helvetica" charset="0"/>
                <a:ea typeface="Helvetica" charset="0"/>
                <a:cs typeface="Helvetica" charset="0"/>
              </a:rPr>
              <a:t>Do you grow vegetables?</a:t>
            </a:r>
            <a:endParaRPr lang="en-US" sz="2100" dirty="0">
              <a:latin typeface="Helvetica" charset="0"/>
              <a:ea typeface="Helvetica" charset="0"/>
              <a:cs typeface="Helvetica" charset="0"/>
            </a:endParaRPr>
          </a:p>
        </p:txBody>
      </p:sp>
      <p:sp>
        <p:nvSpPr>
          <p:cNvPr id="3" name="Content Placeholder 2"/>
          <p:cNvSpPr>
            <a:spLocks noGrp="1"/>
          </p:cNvSpPr>
          <p:nvPr>
            <p:ph idx="1"/>
          </p:nvPr>
        </p:nvSpPr>
        <p:spPr/>
        <p:txBody>
          <a:bodyPr/>
          <a:lstStyle/>
          <a:p>
            <a:r>
              <a:rPr lang="en-US" dirty="0" smtClean="0">
                <a:latin typeface="Helvetica Neue" charset="0"/>
                <a:ea typeface="Helvetica Neue" charset="0"/>
                <a:cs typeface="Helvetica Neue" charset="0"/>
              </a:rPr>
              <a:t>Do you have a 3-8 week summer fallow period?</a:t>
            </a:r>
          </a:p>
          <a:p>
            <a:pPr lvl="1"/>
            <a:r>
              <a:rPr lang="en-US" dirty="0" smtClean="0">
                <a:solidFill>
                  <a:schemeClr val="accent6"/>
                </a:solidFill>
                <a:latin typeface="Helvetica Neue" charset="0"/>
                <a:ea typeface="Helvetica Neue" charset="0"/>
                <a:cs typeface="Helvetica Neue" charset="0"/>
              </a:rPr>
              <a:t>Try planting </a:t>
            </a:r>
            <a:r>
              <a:rPr lang="en-US" smtClean="0">
                <a:solidFill>
                  <a:schemeClr val="accent6"/>
                </a:solidFill>
                <a:latin typeface="Helvetica Neue" charset="0"/>
                <a:ea typeface="Helvetica Neue" charset="0"/>
                <a:cs typeface="Helvetica Neue" charset="0"/>
              </a:rPr>
              <a:t>a fast-growing summer </a:t>
            </a:r>
            <a:r>
              <a:rPr lang="en-US" dirty="0" smtClean="0">
                <a:solidFill>
                  <a:schemeClr val="accent6"/>
                </a:solidFill>
                <a:latin typeface="Helvetica Neue" charset="0"/>
                <a:ea typeface="Helvetica Neue" charset="0"/>
                <a:cs typeface="Helvetica Neue" charset="0"/>
              </a:rPr>
              <a:t>annual like buckwheat or sorghum-</a:t>
            </a:r>
            <a:r>
              <a:rPr lang="en-US" dirty="0" err="1" smtClean="0">
                <a:solidFill>
                  <a:schemeClr val="accent6"/>
                </a:solidFill>
                <a:latin typeface="Helvetica Neue" charset="0"/>
                <a:ea typeface="Helvetica Neue" charset="0"/>
                <a:cs typeface="Helvetica Neue" charset="0"/>
              </a:rPr>
              <a:t>sudangrass</a:t>
            </a:r>
            <a:r>
              <a:rPr lang="en-US" dirty="0" smtClean="0">
                <a:solidFill>
                  <a:schemeClr val="accent6"/>
                </a:solidFill>
                <a:latin typeface="Helvetica Neue" charset="0"/>
                <a:ea typeface="Helvetica Neue" charset="0"/>
                <a:cs typeface="Helvetica Neue" charset="0"/>
              </a:rPr>
              <a:t>.</a:t>
            </a:r>
          </a:p>
          <a:p>
            <a:r>
              <a:rPr lang="en-US" dirty="0" smtClean="0">
                <a:latin typeface="Helvetica Neue" charset="0"/>
                <a:ea typeface="Helvetica Neue" charset="0"/>
                <a:cs typeface="Helvetica Neue" charset="0"/>
              </a:rPr>
              <a:t>Are you trying to manage weeds in your organic operation?</a:t>
            </a:r>
          </a:p>
          <a:p>
            <a:pPr lvl="1"/>
            <a:r>
              <a:rPr lang="en-US" dirty="0" smtClean="0">
                <a:solidFill>
                  <a:schemeClr val="accent6"/>
                </a:solidFill>
                <a:latin typeface="Helvetica Neue" charset="0"/>
                <a:ea typeface="Helvetica Neue" charset="0"/>
                <a:cs typeface="Helvetica Neue" charset="0"/>
              </a:rPr>
              <a:t>Try a living mulch of white clover paired with your sweet corn or tomato crops.</a:t>
            </a:r>
            <a:endParaRPr lang="en-US" dirty="0">
              <a:solidFill>
                <a:schemeClr val="accent6"/>
              </a:solidFill>
              <a:latin typeface="Helvetica Neue" charset="0"/>
              <a:ea typeface="Helvetica Neue" charset="0"/>
              <a:cs typeface="Helvetica Neue"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6" name="Rectangle 5"/>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7048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93487"/>
            <a:ext cx="7886700" cy="1325563"/>
          </a:xfrm>
        </p:spPr>
        <p:txBody>
          <a:bodyPr>
            <a:normAutofit fontScale="90000"/>
          </a:bodyPr>
          <a:lstStyle/>
          <a:p>
            <a:pPr algn="ctr">
              <a:lnSpc>
                <a:spcPct val="100000"/>
              </a:lnSpc>
            </a:pPr>
            <a:r>
              <a:rPr lang="en-US" sz="4000" dirty="0" smtClean="0">
                <a:latin typeface="Helvetica" charset="0"/>
                <a:ea typeface="Helvetica" charset="0"/>
                <a:cs typeface="Helvetica" charset="0"/>
              </a:rPr>
              <a:t>Do you grow nut trees or fruit crops?</a:t>
            </a:r>
            <a:r>
              <a:rPr lang="en-US" dirty="0" smtClean="0">
                <a:latin typeface="Helvetica" charset="0"/>
                <a:ea typeface="Helvetica" charset="0"/>
                <a:cs typeface="Helvetica" charset="0"/>
              </a:rPr>
              <a:t/>
            </a:r>
            <a:br>
              <a:rPr lang="en-US" dirty="0" smtClean="0">
                <a:latin typeface="Helvetica" charset="0"/>
                <a:ea typeface="Helvetica" charset="0"/>
                <a:cs typeface="Helvetica" charset="0"/>
              </a:rPr>
            </a:br>
            <a:r>
              <a:rPr lang="en-US" sz="2100" dirty="0" smtClean="0">
                <a:solidFill>
                  <a:schemeClr val="accent6"/>
                </a:solidFill>
                <a:latin typeface="Helvetica" charset="0"/>
                <a:ea typeface="Helvetica" charset="0"/>
                <a:cs typeface="Helvetica" charset="0"/>
              </a:rPr>
              <a:t>Try </a:t>
            </a:r>
            <a:r>
              <a:rPr lang="en-US" sz="2100" dirty="0">
                <a:solidFill>
                  <a:schemeClr val="accent6"/>
                </a:solidFill>
                <a:latin typeface="Helvetica" charset="0"/>
                <a:ea typeface="Helvetica" charset="0"/>
                <a:cs typeface="Helvetica" charset="0"/>
              </a:rPr>
              <a:t>a perennial or a reseeding annual.</a:t>
            </a:r>
            <a:endParaRPr lang="en-US" sz="2100" dirty="0">
              <a:latin typeface="Helvetica" charset="0"/>
              <a:ea typeface="Helvetica" charset="0"/>
              <a:cs typeface="Helvetica" charset="0"/>
            </a:endParaRPr>
          </a:p>
        </p:txBody>
      </p:sp>
      <p:sp>
        <p:nvSpPr>
          <p:cNvPr id="6" name="Content Placeholder 5"/>
          <p:cNvSpPr>
            <a:spLocks noGrp="1"/>
          </p:cNvSpPr>
          <p:nvPr>
            <p:ph idx="1"/>
          </p:nvPr>
        </p:nvSpPr>
        <p:spPr>
          <a:xfrm>
            <a:off x="628650" y="1931334"/>
            <a:ext cx="7886700" cy="4351338"/>
          </a:xfrm>
        </p:spPr>
        <p:txBody>
          <a:bodyPr/>
          <a:lstStyle/>
          <a:p>
            <a:r>
              <a:rPr lang="en-US" dirty="0" smtClean="0">
                <a:latin typeface="Helvetica Neue" charset="0"/>
                <a:ea typeface="Helvetica Neue" charset="0"/>
                <a:cs typeface="Helvetica Neue" charset="0"/>
              </a:rPr>
              <a:t>White clover included in a mixture with grasses</a:t>
            </a:r>
          </a:p>
          <a:p>
            <a:r>
              <a:rPr lang="en-US" dirty="0" err="1" smtClean="0">
                <a:latin typeface="Helvetica Neue" charset="0"/>
                <a:ea typeface="Helvetica Neue" charset="0"/>
                <a:cs typeface="Helvetica Neue" charset="0"/>
              </a:rPr>
              <a:t>Bromegrass</a:t>
            </a:r>
            <a:r>
              <a:rPr lang="en-US" dirty="0" smtClean="0">
                <a:latin typeface="Helvetica Neue" charset="0"/>
                <a:ea typeface="Helvetica Neue" charset="0"/>
                <a:cs typeface="Helvetica Neue" charset="0"/>
              </a:rPr>
              <a:t> or orchard grass on orchard floors.</a:t>
            </a:r>
          </a:p>
          <a:p>
            <a:r>
              <a:rPr lang="en-US" dirty="0" smtClean="0">
                <a:latin typeface="Helvetica Neue" charset="0"/>
                <a:ea typeface="Helvetica Neue" charset="0"/>
                <a:cs typeface="Helvetica Neue" charset="0"/>
              </a:rPr>
              <a:t>Crimson clover or an annual vetch for a reseeding annual crop that provides nitrogen.</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Rectangle 6"/>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0335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043581"/>
            <a:ext cx="7886700" cy="2963848"/>
          </a:xfrm>
        </p:spPr>
        <p:txBody>
          <a:bodyPr>
            <a:noAutofit/>
          </a:bodyPr>
          <a:lstStyle/>
          <a:p>
            <a:pPr marL="0" indent="0" algn="ctr">
              <a:buNone/>
            </a:pPr>
            <a:r>
              <a:rPr lang="en-US" sz="3600" dirty="0" smtClean="0">
                <a:latin typeface="Helvetica Neue" charset="0"/>
                <a:ea typeface="Helvetica Neue" charset="0"/>
                <a:cs typeface="Helvetica Neue" charset="0"/>
              </a:rPr>
              <a:t>From the farmers:</a:t>
            </a:r>
          </a:p>
          <a:p>
            <a:pPr marL="0" indent="0" algn="ctr">
              <a:buNone/>
            </a:pPr>
            <a:endParaRPr lang="en-US" sz="3600" dirty="0">
              <a:latin typeface="Helvetica Neue" charset="0"/>
              <a:ea typeface="Helvetica Neue" charset="0"/>
              <a:cs typeface="Helvetica Neue" charset="0"/>
            </a:endParaRPr>
          </a:p>
          <a:p>
            <a:pPr marL="0" indent="0" algn="ctr">
              <a:buNone/>
            </a:pPr>
            <a:r>
              <a:rPr lang="en-US" sz="3600" dirty="0">
                <a:latin typeface="Helvetica Neue" charset="0"/>
                <a:ea typeface="Helvetica Neue" charset="0"/>
                <a:cs typeface="Helvetica Neue" charset="0"/>
              </a:rPr>
              <a:t>“Soil health is key. Cover crops are better than steel</a:t>
            </a:r>
            <a:r>
              <a:rPr lang="en-US" sz="3600" dirty="0" smtClean="0">
                <a:latin typeface="Helvetica Neue" charset="0"/>
                <a:ea typeface="Helvetica Neue" charset="0"/>
                <a:cs typeface="Helvetica Neue" charset="0"/>
              </a:rPr>
              <a:t>.”</a:t>
            </a: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10" name="Picture 9"/>
          <p:cNvPicPr>
            <a:picLocks noChangeAspect="1"/>
          </p:cNvPicPr>
          <p:nvPr/>
        </p:nvPicPr>
        <p:blipFill>
          <a:blip r:embed="rId4"/>
          <a:stretch>
            <a:fillRect/>
          </a:stretch>
        </p:blipFill>
        <p:spPr>
          <a:xfrm>
            <a:off x="0" y="6110514"/>
            <a:ext cx="2189896" cy="76089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2" name="Rectangle 11"/>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9565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08637" y="1534314"/>
            <a:ext cx="4914895" cy="5046687"/>
          </a:xfrm>
          <a:prstGeom prst="rect">
            <a:avLst/>
          </a:prstGeom>
        </p:spPr>
      </p:pic>
      <p:sp>
        <p:nvSpPr>
          <p:cNvPr id="2" name="Title 1"/>
          <p:cNvSpPr>
            <a:spLocks noGrp="1"/>
          </p:cNvSpPr>
          <p:nvPr>
            <p:ph type="title"/>
          </p:nvPr>
        </p:nvSpPr>
        <p:spPr>
          <a:xfrm>
            <a:off x="622740" y="493487"/>
            <a:ext cx="7886700" cy="1325563"/>
          </a:xfrm>
        </p:spPr>
        <p:txBody>
          <a:bodyPr>
            <a:normAutofit/>
          </a:bodyPr>
          <a:lstStyle/>
          <a:p>
            <a:pPr algn="ctr"/>
            <a:r>
              <a:rPr lang="en-US" sz="4800" dirty="0" smtClean="0">
                <a:latin typeface="Helvetica" charset="0"/>
                <a:ea typeface="Helvetica" charset="0"/>
                <a:cs typeface="Helvetica" charset="0"/>
              </a:rPr>
              <a:t>Thank you!</a:t>
            </a:r>
            <a:endParaRPr lang="en-US" sz="4800" dirty="0">
              <a:latin typeface="Helvetica" charset="0"/>
              <a:ea typeface="Helvetica" charset="0"/>
              <a:cs typeface="Helvetica" charset="0"/>
            </a:endParaRPr>
          </a:p>
        </p:txBody>
      </p:sp>
      <p:sp>
        <p:nvSpPr>
          <p:cNvPr id="7" name="Rectangle 6"/>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4" name="TextBox 3"/>
          <p:cNvSpPr txBox="1"/>
          <p:nvPr/>
        </p:nvSpPr>
        <p:spPr>
          <a:xfrm>
            <a:off x="3515328" y="6581001"/>
            <a:ext cx="2101515"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Photo </a:t>
            </a:r>
            <a:r>
              <a:rPr lang="en-US" sz="1200" smtClean="0">
                <a:latin typeface="Helvetica Neue" charset="0"/>
                <a:ea typeface="Helvetica Neue" charset="0"/>
                <a:cs typeface="Helvetica Neue" charset="0"/>
              </a:rPr>
              <a:t>by Jason Vance</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016848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3226451" y="6488668"/>
            <a:ext cx="2682081" cy="369332"/>
          </a:xfrm>
          <a:prstGeom prst="rect">
            <a:avLst/>
          </a:prstGeom>
        </p:spPr>
        <p:txBody>
          <a:bodyPr wrap="none">
            <a:spAutoFit/>
          </a:bodyPr>
          <a:lstStyle/>
          <a:p>
            <a:pPr>
              <a:defRPr/>
            </a:pPr>
            <a:r>
              <a:rPr lang="en-US" dirty="0">
                <a:solidFill>
                  <a:schemeClr val="bg1"/>
                </a:solidFill>
                <a:latin typeface="Helvetica Neue" charset="0"/>
                <a:ea typeface="Helvetica Neue" charset="0"/>
                <a:cs typeface="Helvetica Neue" charset="0"/>
              </a:rPr>
              <a:t>Photo: Edwin </a:t>
            </a:r>
            <a:r>
              <a:rPr lang="en-US" dirty="0" err="1">
                <a:solidFill>
                  <a:schemeClr val="bg1"/>
                </a:solidFill>
                <a:latin typeface="Helvetica Neue" charset="0"/>
                <a:ea typeface="Helvetica Neue" charset="0"/>
                <a:cs typeface="Helvetica Neue" charset="0"/>
              </a:rPr>
              <a:t>Remsberg</a:t>
            </a:r>
            <a:endParaRPr lang="en-US" dirty="0">
              <a:solidFill>
                <a:schemeClr val="bg1"/>
              </a:solidFill>
              <a:latin typeface="Helvetica Neue" charset="0"/>
              <a:ea typeface="Helvetica Neue" charset="0"/>
              <a:cs typeface="Helvetica Neue" charset="0"/>
            </a:endParaRPr>
          </a:p>
        </p:txBody>
      </p:sp>
      <p:sp>
        <p:nvSpPr>
          <p:cNvPr id="8" name="Title 4"/>
          <p:cNvSpPr txBox="1">
            <a:spLocks/>
          </p:cNvSpPr>
          <p:nvPr/>
        </p:nvSpPr>
        <p:spPr>
          <a:xfrm>
            <a:off x="0" y="1965911"/>
            <a:ext cx="4240924"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effectLst/>
                <a:latin typeface="Helvetica" charset="0"/>
                <a:ea typeface="Helvetica" charset="0"/>
                <a:cs typeface="Helvetica" charset="0"/>
              </a:rPr>
              <a:t>Cover crop of </a:t>
            </a:r>
            <a:r>
              <a:rPr lang="en-US" sz="2800" smtClean="0">
                <a:solidFill>
                  <a:schemeClr val="bg1"/>
                </a:solidFill>
                <a:latin typeface="Helvetica" charset="0"/>
                <a:ea typeface="Helvetica" charset="0"/>
                <a:cs typeface="Helvetica" charset="0"/>
              </a:rPr>
              <a:t>annual ryegrass</a:t>
            </a:r>
            <a:endParaRPr lang="en-US" sz="2800" dirty="0">
              <a:solidFill>
                <a:schemeClr val="bg1"/>
              </a:solidFill>
              <a:effectLst/>
              <a:latin typeface="Helvetica" charset="0"/>
              <a:ea typeface="Helvetica" charset="0"/>
              <a:cs typeface="Helvetica" charset="0"/>
            </a:endParaRPr>
          </a:p>
        </p:txBody>
      </p:sp>
      <p:sp>
        <p:nvSpPr>
          <p:cNvPr id="7" name="Title 4"/>
          <p:cNvSpPr txBox="1">
            <a:spLocks/>
          </p:cNvSpPr>
          <p:nvPr/>
        </p:nvSpPr>
        <p:spPr>
          <a:xfrm>
            <a:off x="4903076" y="1753076"/>
            <a:ext cx="4240924"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solidFill>
                  <a:schemeClr val="bg1"/>
                </a:solidFill>
                <a:effectLst/>
                <a:latin typeface="Helvetica" charset="0"/>
                <a:ea typeface="Helvetica" charset="0"/>
                <a:cs typeface="Helvetica" charset="0"/>
              </a:rPr>
              <a:t>Bare soil in fallow</a:t>
            </a:r>
            <a:endParaRPr lang="en-US" sz="2800" dirty="0">
              <a:solidFill>
                <a:schemeClr val="bg1"/>
              </a:solidFill>
              <a:effectLst/>
              <a:latin typeface="Helvetica" charset="0"/>
              <a:ea typeface="Helvetica" charset="0"/>
              <a:cs typeface="Helvetica" charset="0"/>
            </a:endParaRPr>
          </a:p>
        </p:txBody>
      </p:sp>
      <p:sp>
        <p:nvSpPr>
          <p:cNvPr id="9" name="Title 4"/>
          <p:cNvSpPr txBox="1">
            <a:spLocks/>
          </p:cNvSpPr>
          <p:nvPr/>
        </p:nvSpPr>
        <p:spPr>
          <a:xfrm>
            <a:off x="628649" y="110501"/>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Helvetica" charset="0"/>
                <a:ea typeface="Helvetica" charset="0"/>
                <a:cs typeface="Helvetica" charset="0"/>
              </a:rPr>
              <a:t>What are cover crops?</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2004380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5" name="Title 4"/>
          <p:cNvSpPr>
            <a:spLocks noGrp="1"/>
          </p:cNvSpPr>
          <p:nvPr>
            <p:ph type="title"/>
          </p:nvPr>
        </p:nvSpPr>
        <p:spPr>
          <a:xfrm>
            <a:off x="628649" y="110501"/>
            <a:ext cx="7886700" cy="994172"/>
          </a:xfrm>
        </p:spPr>
        <p:txBody>
          <a:bodyPr/>
          <a:lstStyle/>
          <a:p>
            <a:pPr algn="ctr"/>
            <a:r>
              <a:rPr lang="en-US" dirty="0" smtClean="0">
                <a:effectLst/>
                <a:latin typeface="Helvetica" charset="0"/>
                <a:ea typeface="Helvetica" charset="0"/>
                <a:cs typeface="Helvetica" charset="0"/>
              </a:rPr>
              <a:t>Cereal rye</a:t>
            </a:r>
            <a:endParaRPr lang="en-US" dirty="0">
              <a:effectLst/>
              <a:latin typeface="Helvetica" charset="0"/>
              <a:ea typeface="Helvetica" charset="0"/>
              <a:cs typeface="Helvetica"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Rectangle 6"/>
          <p:cNvSpPr/>
          <p:nvPr/>
        </p:nvSpPr>
        <p:spPr>
          <a:xfrm>
            <a:off x="3230958" y="6488668"/>
            <a:ext cx="2682081" cy="369332"/>
          </a:xfrm>
          <a:prstGeom prst="rect">
            <a:avLst/>
          </a:prstGeom>
        </p:spPr>
        <p:txBody>
          <a:bodyPr wrap="none">
            <a:spAutoFit/>
          </a:bodyPr>
          <a:lstStyle/>
          <a:p>
            <a:pPr>
              <a:defRPr/>
            </a:pPr>
            <a:r>
              <a:rPr lang="en-US" dirty="0">
                <a:solidFill>
                  <a:schemeClr val="bg1"/>
                </a:solidFill>
                <a:latin typeface="Helvetica Neue" charset="0"/>
                <a:ea typeface="Helvetica Neue" charset="0"/>
                <a:cs typeface="Helvetica Neue" charset="0"/>
              </a:rPr>
              <a:t>Photo: Edwin </a:t>
            </a:r>
            <a:r>
              <a:rPr lang="en-US" dirty="0" err="1">
                <a:solidFill>
                  <a:schemeClr val="bg1"/>
                </a:solidFill>
                <a:latin typeface="Helvetica Neue" charset="0"/>
                <a:ea typeface="Helvetica Neue" charset="0"/>
                <a:cs typeface="Helvetica Neue" charset="0"/>
              </a:rPr>
              <a:t>Remsberg</a:t>
            </a:r>
            <a:endParaRPr lang="en-US"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57023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p:cNvSpPr txBox="1">
            <a:spLocks/>
          </p:cNvSpPr>
          <p:nvPr/>
        </p:nvSpPr>
        <p:spPr>
          <a:xfrm>
            <a:off x="628650" y="-29029"/>
            <a:ext cx="7886700"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effectLst/>
                <a:latin typeface="Helvetica" charset="0"/>
                <a:ea typeface="Helvetica" charset="0"/>
                <a:cs typeface="Helvetica" charset="0"/>
              </a:rPr>
              <a:t>Crimson clover</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8" name="Rectangle 7"/>
          <p:cNvSpPr/>
          <p:nvPr/>
        </p:nvSpPr>
        <p:spPr>
          <a:xfrm>
            <a:off x="3545917" y="6488668"/>
            <a:ext cx="2052165" cy="369332"/>
          </a:xfrm>
          <a:prstGeom prst="rect">
            <a:avLst/>
          </a:prstGeom>
        </p:spPr>
        <p:txBody>
          <a:bodyPr wrap="none">
            <a:spAutoFit/>
          </a:bodyPr>
          <a:lstStyle/>
          <a:p>
            <a:pPr>
              <a:defRPr/>
            </a:pPr>
            <a:r>
              <a:rPr lang="en-US" dirty="0" smtClean="0">
                <a:solidFill>
                  <a:schemeClr val="bg1"/>
                </a:solidFill>
                <a:latin typeface="Helvetica Neue" charset="0"/>
                <a:ea typeface="Helvetica Neue" charset="0"/>
                <a:cs typeface="Helvetica Neue" charset="0"/>
              </a:rPr>
              <a:t>Photo: Rob Myers</a:t>
            </a:r>
            <a:endParaRPr lang="en-US"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6517136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itle 4"/>
          <p:cNvSpPr txBox="1">
            <a:spLocks/>
          </p:cNvSpPr>
          <p:nvPr/>
        </p:nvSpPr>
        <p:spPr>
          <a:xfrm>
            <a:off x="628650" y="197586"/>
            <a:ext cx="7886700"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Helvetica" charset="0"/>
                <a:ea typeface="Helvetica" charset="0"/>
                <a:cs typeface="Helvetica" charset="0"/>
              </a:rPr>
              <a:t>Forage r</a:t>
            </a:r>
            <a:r>
              <a:rPr lang="en-US" dirty="0" smtClean="0">
                <a:solidFill>
                  <a:schemeClr val="bg1"/>
                </a:solidFill>
                <a:effectLst/>
                <a:latin typeface="Helvetica" charset="0"/>
                <a:ea typeface="Helvetica" charset="0"/>
                <a:cs typeface="Helvetica" charset="0"/>
              </a:rPr>
              <a:t>adish</a:t>
            </a:r>
            <a:endParaRPr lang="en-US" dirty="0">
              <a:solidFill>
                <a:schemeClr val="bg1"/>
              </a:solidFill>
              <a:effectLst/>
              <a:latin typeface="Helvetica" charset="0"/>
              <a:ea typeface="Helvetica" charset="0"/>
              <a:cs typeface="Helvetica"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Rectangle 6"/>
          <p:cNvSpPr/>
          <p:nvPr/>
        </p:nvSpPr>
        <p:spPr>
          <a:xfrm>
            <a:off x="3230958" y="6488668"/>
            <a:ext cx="2682081" cy="369332"/>
          </a:xfrm>
          <a:prstGeom prst="rect">
            <a:avLst/>
          </a:prstGeom>
        </p:spPr>
        <p:txBody>
          <a:bodyPr wrap="none">
            <a:spAutoFit/>
          </a:bodyPr>
          <a:lstStyle/>
          <a:p>
            <a:pPr>
              <a:defRPr/>
            </a:pPr>
            <a:r>
              <a:rPr lang="en-US" dirty="0">
                <a:solidFill>
                  <a:schemeClr val="bg1"/>
                </a:solidFill>
                <a:latin typeface="Helvetica Neue" charset="0"/>
                <a:ea typeface="Helvetica Neue" charset="0"/>
                <a:cs typeface="Helvetica Neue" charset="0"/>
              </a:rPr>
              <a:t>Photo: Edwin </a:t>
            </a:r>
            <a:r>
              <a:rPr lang="en-US" dirty="0" err="1">
                <a:solidFill>
                  <a:schemeClr val="bg1"/>
                </a:solidFill>
                <a:latin typeface="Helvetica Neue" charset="0"/>
                <a:ea typeface="Helvetica Neue" charset="0"/>
                <a:cs typeface="Helvetica Neue" charset="0"/>
              </a:rPr>
              <a:t>Remsberg</a:t>
            </a:r>
            <a:endParaRPr lang="en-US"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5103490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Title 4"/>
          <p:cNvSpPr txBox="1">
            <a:spLocks/>
          </p:cNvSpPr>
          <p:nvPr/>
        </p:nvSpPr>
        <p:spPr>
          <a:xfrm>
            <a:off x="628650" y="-29029"/>
            <a:ext cx="7886700"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effectLst/>
                <a:latin typeface="Helvetica" charset="0"/>
                <a:ea typeface="Helvetica" charset="0"/>
                <a:cs typeface="Helvetica" charset="0"/>
              </a:rPr>
              <a:t>Sorghum </a:t>
            </a:r>
            <a:r>
              <a:rPr lang="en-US" dirty="0" err="1" smtClean="0">
                <a:solidFill>
                  <a:schemeClr val="bg1"/>
                </a:solidFill>
                <a:effectLst/>
                <a:latin typeface="Helvetica" charset="0"/>
                <a:ea typeface="Helvetica" charset="0"/>
                <a:cs typeface="Helvetica" charset="0"/>
              </a:rPr>
              <a:t>Sudangrass</a:t>
            </a:r>
            <a:endParaRPr lang="en-US" dirty="0">
              <a:solidFill>
                <a:schemeClr val="bg1"/>
              </a:solidFill>
              <a:effectLst/>
              <a:latin typeface="Helvetica" charset="0"/>
              <a:ea typeface="Helvetica" charset="0"/>
              <a:cs typeface="Helvetica" charset="0"/>
            </a:endParaRPr>
          </a:p>
        </p:txBody>
      </p:sp>
      <p:sp>
        <p:nvSpPr>
          <p:cNvPr id="5" name="Rectangle 4"/>
          <p:cNvSpPr/>
          <p:nvPr/>
        </p:nvSpPr>
        <p:spPr>
          <a:xfrm>
            <a:off x="3230959" y="6488668"/>
            <a:ext cx="2682081" cy="369332"/>
          </a:xfrm>
          <a:prstGeom prst="rect">
            <a:avLst/>
          </a:prstGeom>
        </p:spPr>
        <p:txBody>
          <a:bodyPr wrap="none">
            <a:spAutoFit/>
          </a:bodyPr>
          <a:lstStyle/>
          <a:p>
            <a:pPr>
              <a:defRPr/>
            </a:pPr>
            <a:r>
              <a:rPr lang="en-US" dirty="0" smtClean="0">
                <a:solidFill>
                  <a:schemeClr val="bg1"/>
                </a:solidFill>
                <a:latin typeface="Helvetica Neue" charset="0"/>
                <a:ea typeface="Helvetica Neue" charset="0"/>
                <a:cs typeface="Helvetica Neue" charset="0"/>
              </a:rPr>
              <a:t>Photo: Edwin </a:t>
            </a:r>
            <a:r>
              <a:rPr lang="en-US" dirty="0" err="1" smtClean="0">
                <a:solidFill>
                  <a:schemeClr val="bg1"/>
                </a:solidFill>
                <a:latin typeface="Helvetica Neue" charset="0"/>
                <a:ea typeface="Helvetica Neue" charset="0"/>
                <a:cs typeface="Helvetica Neue" charset="0"/>
              </a:rPr>
              <a:t>Remsberg</a:t>
            </a:r>
            <a:endParaRPr lang="en-US" dirty="0">
              <a:solidFill>
                <a:schemeClr val="bg1"/>
              </a:solidFill>
              <a:latin typeface="Helvetica Neue" charset="0"/>
              <a:ea typeface="Helvetica Neue" charset="0"/>
              <a:cs typeface="Helvetica Neue"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Tree>
    <p:extLst>
      <p:ext uri="{BB962C8B-B14F-4D97-AF65-F5344CB8AC3E}">
        <p14:creationId xmlns:p14="http://schemas.microsoft.com/office/powerpoint/2010/main" val="1399418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itle 4"/>
          <p:cNvSpPr txBox="1">
            <a:spLocks/>
          </p:cNvSpPr>
          <p:nvPr/>
        </p:nvSpPr>
        <p:spPr>
          <a:xfrm>
            <a:off x="495753" y="0"/>
            <a:ext cx="8152493"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effectLst>
                  <a:glow rad="63500">
                    <a:schemeClr val="bg1">
                      <a:alpha val="20000"/>
                    </a:schemeClr>
                  </a:glow>
                </a:effectLst>
                <a:latin typeface="Helvetica" charset="0"/>
                <a:ea typeface="Helvetica" charset="0"/>
                <a:cs typeface="Helvetica" charset="0"/>
              </a:rPr>
              <a:t>Mixed radish, triticale, </a:t>
            </a:r>
            <a:r>
              <a:rPr lang="en-US" smtClean="0">
                <a:effectLst>
                  <a:glow rad="63500">
                    <a:schemeClr val="bg1">
                      <a:alpha val="20000"/>
                    </a:schemeClr>
                  </a:glow>
                </a:effectLst>
                <a:latin typeface="Helvetica" charset="0"/>
                <a:ea typeface="Helvetica" charset="0"/>
                <a:cs typeface="Helvetica" charset="0"/>
              </a:rPr>
              <a:t>and oats</a:t>
            </a:r>
            <a:endParaRPr lang="en-US" dirty="0">
              <a:effectLst>
                <a:glow rad="63500">
                  <a:schemeClr val="bg1">
                    <a:alpha val="20000"/>
                  </a:schemeClr>
                </a:glow>
              </a:effectLst>
              <a:latin typeface="Helvetica" charset="0"/>
              <a:ea typeface="Helvetica" charset="0"/>
              <a:cs typeface="Helvetica"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Rectangle 6"/>
          <p:cNvSpPr/>
          <p:nvPr/>
        </p:nvSpPr>
        <p:spPr>
          <a:xfrm>
            <a:off x="3230958" y="6488668"/>
            <a:ext cx="2682081" cy="369332"/>
          </a:xfrm>
          <a:prstGeom prst="rect">
            <a:avLst/>
          </a:prstGeom>
        </p:spPr>
        <p:txBody>
          <a:bodyPr wrap="none">
            <a:spAutoFit/>
          </a:bodyPr>
          <a:lstStyle/>
          <a:p>
            <a:pPr>
              <a:defRPr/>
            </a:pPr>
            <a:r>
              <a:rPr lang="en-US" dirty="0">
                <a:solidFill>
                  <a:schemeClr val="bg1"/>
                </a:solidFill>
                <a:latin typeface="Helvetica Neue" charset="0"/>
                <a:ea typeface="Helvetica Neue" charset="0"/>
                <a:cs typeface="Helvetica Neue" charset="0"/>
              </a:rPr>
              <a:t>Photo: Edwin </a:t>
            </a:r>
            <a:r>
              <a:rPr lang="en-US" dirty="0" err="1">
                <a:solidFill>
                  <a:schemeClr val="bg1"/>
                </a:solidFill>
                <a:latin typeface="Helvetica Neue" charset="0"/>
                <a:ea typeface="Helvetica Neue" charset="0"/>
                <a:cs typeface="Helvetica Neue" charset="0"/>
              </a:rPr>
              <a:t>Remsberg</a:t>
            </a:r>
            <a:endParaRPr lang="en-US"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289842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8358" y="2028587"/>
            <a:ext cx="7947283" cy="4132588"/>
          </a:xfrm>
          <a:prstGeom prst="rect">
            <a:avLst/>
          </a:prstGeom>
        </p:spPr>
      </p:pic>
      <p:sp>
        <p:nvSpPr>
          <p:cNvPr id="5" name="Content Placeholder 4"/>
          <p:cNvSpPr>
            <a:spLocks noGrp="1"/>
          </p:cNvSpPr>
          <p:nvPr>
            <p:ph idx="1"/>
          </p:nvPr>
        </p:nvSpPr>
        <p:spPr>
          <a:xfrm>
            <a:off x="628649" y="1480586"/>
            <a:ext cx="7886700" cy="727416"/>
          </a:xfrm>
        </p:spPr>
        <p:txBody>
          <a:bodyPr>
            <a:normAutofit fontScale="77500" lnSpcReduction="20000"/>
          </a:bodyPr>
          <a:lstStyle/>
          <a:p>
            <a:pPr algn="ctr"/>
            <a:r>
              <a:rPr lang="en-US" dirty="0" smtClean="0">
                <a:latin typeface="Helvetica Neue" charset="0"/>
                <a:ea typeface="Helvetica Neue" charset="0"/>
                <a:cs typeface="Helvetica Neue" charset="0"/>
              </a:rPr>
              <a:t>SARE/CTIC Cover Crop Survey 2016</a:t>
            </a:r>
          </a:p>
          <a:p>
            <a:pPr algn="ctr"/>
            <a:r>
              <a:rPr lang="en-US" dirty="0" smtClean="0">
                <a:latin typeface="Helvetica Neue" charset="0"/>
                <a:ea typeface="Helvetica Neue" charset="0"/>
                <a:cs typeface="Helvetica Neue" charset="0"/>
              </a:rPr>
              <a:t>Acres of cover crops per respondent</a:t>
            </a:r>
            <a:endParaRPr lang="en-US" dirty="0">
              <a:latin typeface="Helvetica Neue" charset="0"/>
              <a:ea typeface="Helvetica Neue" charset="0"/>
              <a:cs typeface="Helvetica Neue"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7" name="Picture 6"/>
          <p:cNvPicPr>
            <a:picLocks noChangeAspect="1"/>
          </p:cNvPicPr>
          <p:nvPr/>
        </p:nvPicPr>
        <p:blipFill>
          <a:blip r:embed="rId5"/>
          <a:stretch>
            <a:fillRect/>
          </a:stretch>
        </p:blipFill>
        <p:spPr>
          <a:xfrm>
            <a:off x="0" y="6110514"/>
            <a:ext cx="2189896" cy="76089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0" name="Title 1"/>
          <p:cNvSpPr>
            <a:spLocks noGrp="1"/>
          </p:cNvSpPr>
          <p:nvPr>
            <p:ph type="title"/>
          </p:nvPr>
        </p:nvSpPr>
        <p:spPr>
          <a:xfrm>
            <a:off x="628650" y="501605"/>
            <a:ext cx="7886700" cy="994172"/>
          </a:xfrm>
        </p:spPr>
        <p:txBody>
          <a:bodyPr/>
          <a:lstStyle/>
          <a:p>
            <a:pPr algn="ctr"/>
            <a:r>
              <a:rPr lang="en-US" dirty="0" smtClean="0">
                <a:latin typeface="Helvetica" charset="0"/>
                <a:ea typeface="Helvetica" charset="0"/>
                <a:cs typeface="Helvetica" charset="0"/>
              </a:rPr>
              <a:t>Trends</a:t>
            </a:r>
            <a:endParaRPr lang="en-US" dirty="0">
              <a:latin typeface="Helvetica" charset="0"/>
              <a:ea typeface="Helvetica" charset="0"/>
              <a:cs typeface="Helvetica" charset="0"/>
            </a:endParaRPr>
          </a:p>
        </p:txBody>
      </p:sp>
      <p:sp>
        <p:nvSpPr>
          <p:cNvPr id="11" name="Rectangle 10"/>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56993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466</TotalTime>
  <Words>2833</Words>
  <Application>Microsoft Office PowerPoint</Application>
  <PresentationFormat>On-screen Show (4:3)</PresentationFormat>
  <Paragraphs>267</Paragraphs>
  <Slides>27</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Helvetica</vt:lpstr>
      <vt:lpstr>Helvetica Neue</vt:lpstr>
      <vt:lpstr>Office Theme</vt:lpstr>
      <vt:lpstr>Cover Crops</vt:lpstr>
      <vt:lpstr>Objectives</vt:lpstr>
      <vt:lpstr>PowerPoint Presentation</vt:lpstr>
      <vt:lpstr>Cereal rye</vt:lpstr>
      <vt:lpstr>PowerPoint Presentation</vt:lpstr>
      <vt:lpstr>PowerPoint Presentation</vt:lpstr>
      <vt:lpstr>PowerPoint Presentation</vt:lpstr>
      <vt:lpstr>PowerPoint Presentation</vt:lpstr>
      <vt:lpstr>Trends</vt:lpstr>
      <vt:lpstr>Impacts</vt:lpstr>
      <vt:lpstr>PowerPoint Presentation</vt:lpstr>
      <vt:lpstr>Plant certain types of cover crops based on your goals</vt:lpstr>
      <vt:lpstr>PowerPoint Presentation</vt:lpstr>
      <vt:lpstr>Planting and equipment</vt:lpstr>
      <vt:lpstr>Timing of cover crop planting</vt:lpstr>
      <vt:lpstr>PowerPoint Presentation</vt:lpstr>
      <vt:lpstr>Cover crop champions and innovators</vt:lpstr>
      <vt:lpstr>Informational Resources </vt:lpstr>
      <vt:lpstr>Informational Resources (cont’d)</vt:lpstr>
      <vt:lpstr>Informational Resources (cont’d)</vt:lpstr>
      <vt:lpstr>Resources for funding</vt:lpstr>
      <vt:lpstr>How to get started with cover crops</vt:lpstr>
      <vt:lpstr>Do you grow soybeans? Try planting cereal rye over the winter.</vt:lpstr>
      <vt:lpstr>Do you grow vegetables?</vt:lpstr>
      <vt:lpstr>Do you grow nut trees or fruit crops? Try a perennial or a reseeding annual.</vt:lpstr>
      <vt:lpstr>PowerPoint Presentation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Crops</dc:title>
  <dc:creator>Sami Tellatin</dc:creator>
  <cp:lastModifiedBy>Andy Z</cp:lastModifiedBy>
  <cp:revision>44</cp:revision>
  <dcterms:created xsi:type="dcterms:W3CDTF">2016-10-26T23:39:29Z</dcterms:created>
  <dcterms:modified xsi:type="dcterms:W3CDTF">2017-03-13T16:04:21Z</dcterms:modified>
</cp:coreProperties>
</file>