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86" r:id="rId2"/>
    <p:sldId id="285" r:id="rId3"/>
    <p:sldId id="291" r:id="rId4"/>
    <p:sldId id="339" r:id="rId5"/>
    <p:sldId id="340" r:id="rId6"/>
    <p:sldId id="341" r:id="rId7"/>
    <p:sldId id="342" r:id="rId8"/>
    <p:sldId id="343" r:id="rId9"/>
    <p:sldId id="344" r:id="rId10"/>
    <p:sldId id="353" r:id="rId11"/>
    <p:sldId id="301" r:id="rId12"/>
    <p:sldId id="300" r:id="rId13"/>
    <p:sldId id="295" r:id="rId14"/>
    <p:sldId id="302" r:id="rId15"/>
    <p:sldId id="260" r:id="rId16"/>
    <p:sldId id="261" r:id="rId17"/>
    <p:sldId id="321" r:id="rId18"/>
    <p:sldId id="322" r:id="rId19"/>
    <p:sldId id="323" r:id="rId20"/>
    <p:sldId id="278" r:id="rId21"/>
    <p:sldId id="279" r:id="rId22"/>
    <p:sldId id="280" r:id="rId23"/>
    <p:sldId id="281" r:id="rId24"/>
    <p:sldId id="354" r:id="rId25"/>
    <p:sldId id="331" r:id="rId26"/>
    <p:sldId id="329" r:id="rId27"/>
    <p:sldId id="330" r:id="rId28"/>
    <p:sldId id="328" r:id="rId29"/>
    <p:sldId id="282" r:id="rId30"/>
    <p:sldId id="283" r:id="rId31"/>
    <p:sldId id="284" r:id="rId32"/>
    <p:sldId id="319" r:id="rId33"/>
    <p:sldId id="292" r:id="rId34"/>
    <p:sldId id="308" r:id="rId35"/>
    <p:sldId id="309" r:id="rId36"/>
    <p:sldId id="307" r:id="rId37"/>
    <p:sldId id="306" r:id="rId38"/>
    <p:sldId id="305" r:id="rId39"/>
    <p:sldId id="332" r:id="rId40"/>
    <p:sldId id="333" r:id="rId41"/>
    <p:sldId id="334" r:id="rId42"/>
    <p:sldId id="335" r:id="rId43"/>
    <p:sldId id="336" r:id="rId44"/>
    <p:sldId id="337" r:id="rId45"/>
    <p:sldId id="338" r:id="rId46"/>
    <p:sldId id="316" r:id="rId47"/>
    <p:sldId id="317" r:id="rId48"/>
    <p:sldId id="293" r:id="rId49"/>
    <p:sldId id="268" r:id="rId50"/>
    <p:sldId id="269" r:id="rId51"/>
    <p:sldId id="271" r:id="rId52"/>
    <p:sldId id="275" r:id="rId53"/>
    <p:sldId id="272" r:id="rId54"/>
    <p:sldId id="304" r:id="rId55"/>
    <p:sldId id="277" r:id="rId56"/>
    <p:sldId id="345" r:id="rId57"/>
    <p:sldId id="346" r:id="rId58"/>
    <p:sldId id="347" r:id="rId59"/>
    <p:sldId id="348" r:id="rId60"/>
    <p:sldId id="349" r:id="rId61"/>
    <p:sldId id="350" r:id="rId62"/>
    <p:sldId id="351" r:id="rId63"/>
    <p:sldId id="352" r:id="rId64"/>
    <p:sldId id="294" r:id="rId65"/>
    <p:sldId id="318" r:id="rId66"/>
    <p:sldId id="315"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172" autoAdjust="0"/>
  </p:normalViewPr>
  <p:slideViewPr>
    <p:cSldViewPr>
      <p:cViewPr>
        <p:scale>
          <a:sx n="97" d="100"/>
          <a:sy n="97" d="100"/>
        </p:scale>
        <p:origin x="-384" y="-72"/>
      </p:cViewPr>
      <p:guideLst>
        <p:guide orient="horz" pos="2160"/>
        <p:guide pos="2880"/>
      </p:guideLst>
    </p:cSldViewPr>
  </p:slideViewPr>
  <p:notesTextViewPr>
    <p:cViewPr>
      <p:scale>
        <a:sx n="1" d="1"/>
        <a:sy n="1" d="1"/>
      </p:scale>
      <p:origin x="0" y="0"/>
    </p:cViewPr>
  </p:notesTextViewPr>
  <p:sorterViewPr>
    <p:cViewPr>
      <p:scale>
        <a:sx n="100" d="100"/>
        <a:sy n="100" d="100"/>
      </p:scale>
      <p:origin x="0" y="390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18"/>
  <c:chart>
    <c:plotArea>
      <c:layout/>
      <c:barChart>
        <c:barDir val="col"/>
        <c:grouping val="clustered"/>
        <c:ser>
          <c:idx val="0"/>
          <c:order val="0"/>
          <c:tx>
            <c:strRef>
              <c:f>Sheet1!$B$1</c:f>
              <c:strCache>
                <c:ptCount val="1"/>
                <c:pt idx="0">
                  <c:v>2010</c:v>
                </c:pt>
              </c:strCache>
            </c:strRef>
          </c:tx>
          <c:cat>
            <c:strRef>
              <c:f>Sheet1!$A$2:$A$6</c:f>
              <c:strCache>
                <c:ptCount val="5"/>
                <c:pt idx="0">
                  <c:v>Cellulosic Biofuel</c:v>
                </c:pt>
                <c:pt idx="1">
                  <c:v>Biomass-Based Diesel</c:v>
                </c:pt>
                <c:pt idx="2">
                  <c:v>Advanced Biofuel</c:v>
                </c:pt>
                <c:pt idx="3">
                  <c:v>Renewable Fuel </c:v>
                </c:pt>
                <c:pt idx="4">
                  <c:v>Cellulosic Diesel </c:v>
                </c:pt>
              </c:strCache>
            </c:strRef>
          </c:cat>
          <c:val>
            <c:numRef>
              <c:f>Sheet1!$B$2:$B$6</c:f>
              <c:numCache>
                <c:formatCode>General</c:formatCode>
                <c:ptCount val="5"/>
                <c:pt idx="0">
                  <c:v>0</c:v>
                </c:pt>
                <c:pt idx="1">
                  <c:v>897</c:v>
                </c:pt>
                <c:pt idx="2">
                  <c:v>316</c:v>
                </c:pt>
                <c:pt idx="3">
                  <c:v>9838</c:v>
                </c:pt>
                <c:pt idx="4">
                  <c:v>0</c:v>
                </c:pt>
              </c:numCache>
            </c:numRef>
          </c:val>
        </c:ser>
        <c:ser>
          <c:idx val="1"/>
          <c:order val="1"/>
          <c:tx>
            <c:strRef>
              <c:f>Sheet1!$C$1</c:f>
              <c:strCache>
                <c:ptCount val="1"/>
                <c:pt idx="0">
                  <c:v>2011</c:v>
                </c:pt>
              </c:strCache>
            </c:strRef>
          </c:tx>
          <c:cat>
            <c:strRef>
              <c:f>Sheet1!$A$2:$A$6</c:f>
              <c:strCache>
                <c:ptCount val="5"/>
                <c:pt idx="0">
                  <c:v>Cellulosic Biofuel</c:v>
                </c:pt>
                <c:pt idx="1">
                  <c:v>Biomass-Based Diesel</c:v>
                </c:pt>
                <c:pt idx="2">
                  <c:v>Advanced Biofuel</c:v>
                </c:pt>
                <c:pt idx="3">
                  <c:v>Renewable Fuel </c:v>
                </c:pt>
                <c:pt idx="4">
                  <c:v>Cellulosic Diesel </c:v>
                </c:pt>
              </c:strCache>
            </c:strRef>
          </c:cat>
          <c:val>
            <c:numRef>
              <c:f>Sheet1!$C$2:$C$6</c:f>
              <c:numCache>
                <c:formatCode>General</c:formatCode>
                <c:ptCount val="5"/>
                <c:pt idx="0">
                  <c:v>0</c:v>
                </c:pt>
                <c:pt idx="1">
                  <c:v>1093</c:v>
                </c:pt>
                <c:pt idx="2">
                  <c:v>212</c:v>
                </c:pt>
                <c:pt idx="3">
                  <c:v>13586</c:v>
                </c:pt>
                <c:pt idx="4">
                  <c:v>0</c:v>
                </c:pt>
              </c:numCache>
            </c:numRef>
          </c:val>
        </c:ser>
        <c:ser>
          <c:idx val="2"/>
          <c:order val="2"/>
          <c:tx>
            <c:strRef>
              <c:f>Sheet1!$D$1</c:f>
              <c:strCache>
                <c:ptCount val="1"/>
                <c:pt idx="0">
                  <c:v>2012</c:v>
                </c:pt>
              </c:strCache>
            </c:strRef>
          </c:tx>
          <c:cat>
            <c:strRef>
              <c:f>Sheet1!$A$2:$A$6</c:f>
              <c:strCache>
                <c:ptCount val="5"/>
                <c:pt idx="0">
                  <c:v>Cellulosic Biofuel</c:v>
                </c:pt>
                <c:pt idx="1">
                  <c:v>Biomass-Based Diesel</c:v>
                </c:pt>
                <c:pt idx="2">
                  <c:v>Advanced Biofuel</c:v>
                </c:pt>
                <c:pt idx="3">
                  <c:v>Renewable Fuel </c:v>
                </c:pt>
                <c:pt idx="4">
                  <c:v>Cellulosic Diesel </c:v>
                </c:pt>
              </c:strCache>
            </c:strRef>
          </c:cat>
          <c:val>
            <c:numRef>
              <c:f>Sheet1!$D$2:$D$6</c:f>
              <c:numCache>
                <c:formatCode>General</c:formatCode>
                <c:ptCount val="5"/>
                <c:pt idx="0">
                  <c:v>0</c:v>
                </c:pt>
                <c:pt idx="1">
                  <c:v>897</c:v>
                </c:pt>
                <c:pt idx="2">
                  <c:v>316</c:v>
                </c:pt>
                <c:pt idx="3">
                  <c:v>9838</c:v>
                </c:pt>
                <c:pt idx="4">
                  <c:v>0</c:v>
                </c:pt>
              </c:numCache>
            </c:numRef>
          </c:val>
        </c:ser>
        <c:dLbls/>
        <c:axId val="109118976"/>
        <c:axId val="109120512"/>
      </c:barChart>
      <c:catAx>
        <c:axId val="109118976"/>
        <c:scaling>
          <c:orientation val="minMax"/>
        </c:scaling>
        <c:axPos val="b"/>
        <c:tickLblPos val="nextTo"/>
        <c:crossAx val="109120512"/>
        <c:crosses val="autoZero"/>
        <c:auto val="1"/>
        <c:lblAlgn val="ctr"/>
        <c:lblOffset val="100"/>
      </c:catAx>
      <c:valAx>
        <c:axId val="109120512"/>
        <c:scaling>
          <c:orientation val="minMax"/>
        </c:scaling>
        <c:axPos val="l"/>
        <c:majorGridlines/>
        <c:title>
          <c:tx>
            <c:rich>
              <a:bodyPr rot="-5400000" vert="horz"/>
              <a:lstStyle/>
              <a:p>
                <a:pPr>
                  <a:defRPr/>
                </a:pPr>
                <a:r>
                  <a:rPr lang="en-US" dirty="0" smtClean="0"/>
                  <a:t>Million Gallons Generated</a:t>
                </a:r>
                <a:endParaRPr lang="en-US" dirty="0"/>
              </a:p>
            </c:rich>
          </c:tx>
        </c:title>
        <c:numFmt formatCode="General" sourceLinked="1"/>
        <c:tickLblPos val="nextTo"/>
        <c:crossAx val="109118976"/>
        <c:crosses val="autoZero"/>
        <c:crossBetween val="between"/>
      </c:valAx>
    </c:plotArea>
    <c:legend>
      <c:legendPos val="r"/>
    </c:legend>
    <c:plotVisOnly val="1"/>
    <c:dispBlanksAs val="gap"/>
  </c:chart>
  <c:txPr>
    <a:bodyPr/>
    <a:lstStyle/>
    <a:p>
      <a:pPr>
        <a:defRPr sz="1800"/>
      </a:pPr>
      <a:endParaRPr lang="en-US"/>
    </a:p>
  </c:txPr>
  <c:externalData r:id="rId1"/>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EB75E1-1808-46EA-9E46-544227AD122E}" type="doc">
      <dgm:prSet loTypeId="urn:microsoft.com/office/officeart/2005/8/layout/chevron2" loCatId="list" qsTypeId="urn:microsoft.com/office/officeart/2005/8/quickstyle/3d1" qsCatId="3D" csTypeId="urn:microsoft.com/office/officeart/2005/8/colors/colorful5" csCatId="colorful" phldr="1"/>
      <dgm:spPr/>
      <dgm:t>
        <a:bodyPr/>
        <a:lstStyle/>
        <a:p>
          <a:endParaRPr lang="en-US"/>
        </a:p>
      </dgm:t>
    </dgm:pt>
    <dgm:pt modelId="{7058D3C3-8424-4D4B-AC86-8A6FFB35DF79}">
      <dgm:prSet phldrT="[Text]" custT="1"/>
      <dgm:spPr>
        <a:solidFill>
          <a:srgbClr val="FFC000"/>
        </a:solidFill>
      </dgm:spPr>
      <dgm:t>
        <a:bodyPr/>
        <a:lstStyle/>
        <a:p>
          <a:r>
            <a:rPr lang="en-US" sz="1400" b="1" baseline="0" dirty="0">
              <a:latin typeface="Lucida Sans"/>
            </a:rPr>
            <a:t>Climate</a:t>
          </a:r>
        </a:p>
      </dgm:t>
    </dgm:pt>
    <dgm:pt modelId="{9AA9BD4C-213B-44E3-86F2-F42C96710490}" type="parTrans" cxnId="{04CDD12C-642E-4623-9769-890B10D7547F}">
      <dgm:prSet/>
      <dgm:spPr/>
      <dgm:t>
        <a:bodyPr/>
        <a:lstStyle/>
        <a:p>
          <a:endParaRPr lang="en-US">
            <a:latin typeface="Minion" pitchFamily="18" charset="0"/>
          </a:endParaRPr>
        </a:p>
      </dgm:t>
    </dgm:pt>
    <dgm:pt modelId="{64F56233-35CB-4300-812B-8CE83186261C}" type="sibTrans" cxnId="{04CDD12C-642E-4623-9769-890B10D7547F}">
      <dgm:prSet/>
      <dgm:spPr/>
      <dgm:t>
        <a:bodyPr/>
        <a:lstStyle/>
        <a:p>
          <a:endParaRPr lang="en-US">
            <a:latin typeface="Minion" pitchFamily="18" charset="0"/>
          </a:endParaRPr>
        </a:p>
      </dgm:t>
    </dgm:pt>
    <dgm:pt modelId="{7BC11717-1E76-47B6-B55D-1CB90A7642CD}">
      <dgm:prSet phldrT="[Text]" custT="1"/>
      <dgm:spPr/>
      <dgm:t>
        <a:bodyPr/>
        <a:lstStyle/>
        <a:p>
          <a:r>
            <a:rPr lang="en-US" sz="1600" b="1" i="0" baseline="0" dirty="0">
              <a:latin typeface="Lucida Sans"/>
            </a:rPr>
            <a:t>Climate</a:t>
          </a:r>
          <a:r>
            <a:rPr lang="en-US" sz="1600" baseline="0" dirty="0">
              <a:latin typeface="Lucida Sans"/>
            </a:rPr>
            <a:t> describes how </a:t>
          </a:r>
          <a:r>
            <a:rPr lang="en-US" sz="1600" i="1" baseline="0" dirty="0" smtClean="0">
              <a:latin typeface="Lucida Sans"/>
            </a:rPr>
            <a:t>Weather</a:t>
          </a:r>
          <a:r>
            <a:rPr lang="en-US" sz="1600" baseline="0" dirty="0" smtClean="0">
              <a:latin typeface="Lucida Sans"/>
            </a:rPr>
            <a:t> </a:t>
          </a:r>
          <a:r>
            <a:rPr lang="en-US" sz="1600" baseline="0" dirty="0">
              <a:latin typeface="Lucida Sans"/>
            </a:rPr>
            <a:t>varies at a particular location over a longer period of time.   </a:t>
          </a:r>
        </a:p>
      </dgm:t>
    </dgm:pt>
    <dgm:pt modelId="{727D926E-4DF7-45BC-B5A9-FB3C9A483C2F}" type="parTrans" cxnId="{D7227F88-6940-4C5A-B047-0DD81D5BAA81}">
      <dgm:prSet/>
      <dgm:spPr/>
      <dgm:t>
        <a:bodyPr/>
        <a:lstStyle/>
        <a:p>
          <a:endParaRPr lang="en-US">
            <a:latin typeface="Minion" pitchFamily="18" charset="0"/>
          </a:endParaRPr>
        </a:p>
      </dgm:t>
    </dgm:pt>
    <dgm:pt modelId="{4337A38C-C936-4F3E-A4E4-95005511F0FE}" type="sibTrans" cxnId="{D7227F88-6940-4C5A-B047-0DD81D5BAA81}">
      <dgm:prSet/>
      <dgm:spPr/>
      <dgm:t>
        <a:bodyPr/>
        <a:lstStyle/>
        <a:p>
          <a:endParaRPr lang="en-US">
            <a:latin typeface="Minion" pitchFamily="18" charset="0"/>
          </a:endParaRPr>
        </a:p>
      </dgm:t>
    </dgm:pt>
    <dgm:pt modelId="{7703624D-FDDA-42D0-AA03-B8F998B21E34}">
      <dgm:prSet phldrT="[Text]" custT="1"/>
      <dgm:spPr/>
      <dgm:t>
        <a:bodyPr/>
        <a:lstStyle/>
        <a:p>
          <a:r>
            <a:rPr lang="en-US" sz="1400" b="1" baseline="0" dirty="0">
              <a:latin typeface="Lucida Sans"/>
            </a:rPr>
            <a:t>Climate Change</a:t>
          </a:r>
        </a:p>
      </dgm:t>
    </dgm:pt>
    <dgm:pt modelId="{F7A34A6E-E2E8-4432-8A03-5C9E49A261E7}" type="parTrans" cxnId="{9C7EEEF4-D8DC-4E56-B961-6EC560F9224E}">
      <dgm:prSet/>
      <dgm:spPr/>
      <dgm:t>
        <a:bodyPr/>
        <a:lstStyle/>
        <a:p>
          <a:endParaRPr lang="en-US">
            <a:latin typeface="Minion" pitchFamily="18" charset="0"/>
          </a:endParaRPr>
        </a:p>
      </dgm:t>
    </dgm:pt>
    <dgm:pt modelId="{A23067BC-ACC8-429D-97C3-9B2126249233}" type="sibTrans" cxnId="{9C7EEEF4-D8DC-4E56-B961-6EC560F9224E}">
      <dgm:prSet/>
      <dgm:spPr/>
      <dgm:t>
        <a:bodyPr/>
        <a:lstStyle/>
        <a:p>
          <a:endParaRPr lang="en-US">
            <a:latin typeface="Minion" pitchFamily="18" charset="0"/>
          </a:endParaRPr>
        </a:p>
      </dgm:t>
    </dgm:pt>
    <dgm:pt modelId="{3A12AD97-A69C-4509-9F86-795D2F424F33}">
      <dgm:prSet phldrT="[Text]" custT="1"/>
      <dgm:spPr/>
      <dgm:t>
        <a:bodyPr/>
        <a:lstStyle/>
        <a:p>
          <a:r>
            <a:rPr lang="en-US" sz="1600" b="1" baseline="0" dirty="0">
              <a:latin typeface="Lucida Sans"/>
            </a:rPr>
            <a:t>Climate Change</a:t>
          </a:r>
          <a:r>
            <a:rPr lang="en-US" sz="1600" baseline="0" dirty="0">
              <a:latin typeface="Lucida Sans"/>
            </a:rPr>
            <a:t> describes </a:t>
          </a:r>
          <a:r>
            <a:rPr lang="en-US" sz="1600" baseline="0" dirty="0" smtClean="0">
              <a:latin typeface="Lucida Sans"/>
            </a:rPr>
            <a:t>long-term (decades or longer) and </a:t>
          </a:r>
          <a:r>
            <a:rPr lang="en-US" sz="1600" baseline="0" dirty="0">
              <a:latin typeface="Lucida Sans"/>
            </a:rPr>
            <a:t>persistent </a:t>
          </a:r>
          <a:r>
            <a:rPr lang="en-US" sz="1600" baseline="0" dirty="0" smtClean="0">
              <a:latin typeface="Lucida Sans"/>
            </a:rPr>
            <a:t>changes </a:t>
          </a:r>
          <a:r>
            <a:rPr lang="en-US" sz="1600" baseline="0" dirty="0">
              <a:latin typeface="Lucida Sans"/>
            </a:rPr>
            <a:t>in Earth's </a:t>
          </a:r>
          <a:r>
            <a:rPr lang="en-US" sz="1600" i="1" baseline="0" dirty="0" smtClean="0">
              <a:latin typeface="Lucida Sans"/>
            </a:rPr>
            <a:t>Climate.</a:t>
          </a:r>
          <a:endParaRPr lang="en-US" sz="1600" baseline="0" dirty="0">
            <a:latin typeface="Lucida Sans"/>
          </a:endParaRPr>
        </a:p>
      </dgm:t>
    </dgm:pt>
    <dgm:pt modelId="{28E25C33-12ED-4573-8803-4DFA3B9955AD}" type="parTrans" cxnId="{C068E754-9758-436A-9275-0F2F82CCA28E}">
      <dgm:prSet/>
      <dgm:spPr/>
      <dgm:t>
        <a:bodyPr/>
        <a:lstStyle/>
        <a:p>
          <a:endParaRPr lang="en-US">
            <a:latin typeface="Minion" pitchFamily="18" charset="0"/>
          </a:endParaRPr>
        </a:p>
      </dgm:t>
    </dgm:pt>
    <dgm:pt modelId="{FD204543-418F-4E2E-969D-91F55C7517ED}" type="sibTrans" cxnId="{C068E754-9758-436A-9275-0F2F82CCA28E}">
      <dgm:prSet/>
      <dgm:spPr/>
      <dgm:t>
        <a:bodyPr/>
        <a:lstStyle/>
        <a:p>
          <a:endParaRPr lang="en-US">
            <a:latin typeface="Minion" pitchFamily="18" charset="0"/>
          </a:endParaRPr>
        </a:p>
      </dgm:t>
    </dgm:pt>
    <dgm:pt modelId="{0B6AD657-81A7-420B-B282-8C18F02B7582}">
      <dgm:prSet custT="1"/>
      <dgm:spPr/>
      <dgm:t>
        <a:bodyPr/>
        <a:lstStyle/>
        <a:p>
          <a:r>
            <a:rPr lang="en-US" sz="1400" b="1" baseline="0" dirty="0">
              <a:latin typeface="Lucida Sans"/>
            </a:rPr>
            <a:t>Climate Variability</a:t>
          </a:r>
        </a:p>
      </dgm:t>
    </dgm:pt>
    <dgm:pt modelId="{AE1CD199-AD22-45E4-9F9B-4C456D60C64F}" type="parTrans" cxnId="{5D5F3E59-055D-4312-BCB0-85901AEBDCC2}">
      <dgm:prSet/>
      <dgm:spPr/>
      <dgm:t>
        <a:bodyPr/>
        <a:lstStyle/>
        <a:p>
          <a:endParaRPr lang="en-US">
            <a:latin typeface="Minion" pitchFamily="18" charset="0"/>
          </a:endParaRPr>
        </a:p>
      </dgm:t>
    </dgm:pt>
    <dgm:pt modelId="{7C72DAF1-9911-485E-B720-534795B009C8}" type="sibTrans" cxnId="{5D5F3E59-055D-4312-BCB0-85901AEBDCC2}">
      <dgm:prSet/>
      <dgm:spPr/>
      <dgm:t>
        <a:bodyPr/>
        <a:lstStyle/>
        <a:p>
          <a:endParaRPr lang="en-US">
            <a:latin typeface="Minion" pitchFamily="18" charset="0"/>
          </a:endParaRPr>
        </a:p>
      </dgm:t>
    </dgm:pt>
    <dgm:pt modelId="{6AB94445-842D-4E74-8492-3498AED766C2}">
      <dgm:prSet custT="1"/>
      <dgm:spPr/>
      <dgm:t>
        <a:bodyPr/>
        <a:lstStyle/>
        <a:p>
          <a:r>
            <a:rPr lang="en-US" sz="1600" b="1" baseline="0" dirty="0">
              <a:latin typeface="Lucida Sans"/>
            </a:rPr>
            <a:t>Climate Variability</a:t>
          </a:r>
          <a:r>
            <a:rPr lang="en-US" sz="1600" baseline="0" dirty="0">
              <a:latin typeface="Lucida Sans"/>
            </a:rPr>
            <a:t> describes </a:t>
          </a:r>
          <a:r>
            <a:rPr lang="en-US" sz="1600" baseline="0" dirty="0" smtClean="0">
              <a:latin typeface="Lucida Sans"/>
            </a:rPr>
            <a:t>fluctuations in the </a:t>
          </a:r>
          <a:r>
            <a:rPr lang="en-US" sz="1600" i="1" baseline="0" dirty="0">
              <a:latin typeface="Lucida Sans"/>
            </a:rPr>
            <a:t>Climate</a:t>
          </a:r>
          <a:r>
            <a:rPr lang="en-US" sz="1600" baseline="0" dirty="0">
              <a:latin typeface="Lucida Sans"/>
            </a:rPr>
            <a:t> </a:t>
          </a:r>
          <a:r>
            <a:rPr lang="en-US" sz="1600" baseline="0" dirty="0" smtClean="0">
              <a:latin typeface="Lucida Sans"/>
            </a:rPr>
            <a:t>itself over </a:t>
          </a:r>
          <a:r>
            <a:rPr lang="en-US" sz="1600" baseline="0" dirty="0">
              <a:latin typeface="Lucida Sans"/>
            </a:rPr>
            <a:t>time. </a:t>
          </a:r>
          <a:r>
            <a:rPr lang="en-US" sz="1600" baseline="0" dirty="0" smtClean="0">
              <a:latin typeface="Lucida Sans"/>
            </a:rPr>
            <a:t> These </a:t>
          </a:r>
          <a:r>
            <a:rPr lang="en-US" sz="1600" baseline="0" dirty="0">
              <a:latin typeface="Lucida Sans"/>
            </a:rPr>
            <a:t>changes</a:t>
          </a:r>
          <a:r>
            <a:rPr lang="en-US" sz="1600" baseline="0" dirty="0" smtClean="0">
              <a:latin typeface="Lucida Sans"/>
            </a:rPr>
            <a:t> are usually natural </a:t>
          </a:r>
          <a:r>
            <a:rPr lang="en-US" sz="1600" baseline="0" dirty="0">
              <a:latin typeface="Lucida Sans"/>
            </a:rPr>
            <a:t>and </a:t>
          </a:r>
          <a:r>
            <a:rPr lang="en-US" sz="1600" baseline="0" dirty="0" smtClean="0">
              <a:latin typeface="Lucida Sans"/>
            </a:rPr>
            <a:t>brief.</a:t>
          </a:r>
          <a:endParaRPr lang="en-US" sz="1600" baseline="0" dirty="0">
            <a:latin typeface="Lucida Sans"/>
          </a:endParaRPr>
        </a:p>
      </dgm:t>
    </dgm:pt>
    <dgm:pt modelId="{88F0A36B-0525-4BFF-A50B-E6BEE7A9F763}" type="parTrans" cxnId="{F85358B5-3A8B-42B0-BC46-4079E047F3D9}">
      <dgm:prSet/>
      <dgm:spPr/>
      <dgm:t>
        <a:bodyPr/>
        <a:lstStyle/>
        <a:p>
          <a:endParaRPr lang="en-US">
            <a:latin typeface="Minion" pitchFamily="18" charset="0"/>
          </a:endParaRPr>
        </a:p>
      </dgm:t>
    </dgm:pt>
    <dgm:pt modelId="{123A9BDA-286E-4E2A-B1A4-B1200947A854}" type="sibTrans" cxnId="{F85358B5-3A8B-42B0-BC46-4079E047F3D9}">
      <dgm:prSet/>
      <dgm:spPr/>
      <dgm:t>
        <a:bodyPr/>
        <a:lstStyle/>
        <a:p>
          <a:endParaRPr lang="en-US">
            <a:latin typeface="Minion" pitchFamily="18" charset="0"/>
          </a:endParaRPr>
        </a:p>
      </dgm:t>
    </dgm:pt>
    <dgm:pt modelId="{FDB82541-94EB-450A-9C29-0B6686C63D1E}" type="pres">
      <dgm:prSet presAssocID="{1DEB75E1-1808-46EA-9E46-544227AD122E}" presName="linearFlow" presStyleCnt="0">
        <dgm:presLayoutVars>
          <dgm:dir/>
          <dgm:animLvl val="lvl"/>
          <dgm:resizeHandles val="exact"/>
        </dgm:presLayoutVars>
      </dgm:prSet>
      <dgm:spPr/>
      <dgm:t>
        <a:bodyPr/>
        <a:lstStyle/>
        <a:p>
          <a:endParaRPr lang="en-US"/>
        </a:p>
      </dgm:t>
    </dgm:pt>
    <dgm:pt modelId="{5E8F73C9-2BFF-4523-9691-A5B124DF0F54}" type="pres">
      <dgm:prSet presAssocID="{7058D3C3-8424-4D4B-AC86-8A6FFB35DF79}" presName="composite" presStyleCnt="0"/>
      <dgm:spPr/>
      <dgm:t>
        <a:bodyPr/>
        <a:lstStyle/>
        <a:p>
          <a:endParaRPr lang="en-US"/>
        </a:p>
      </dgm:t>
    </dgm:pt>
    <dgm:pt modelId="{2730402C-94EE-4A68-95ED-BC6669701BC4}" type="pres">
      <dgm:prSet presAssocID="{7058D3C3-8424-4D4B-AC86-8A6FFB35DF79}" presName="parentText" presStyleLbl="alignNode1" presStyleIdx="0" presStyleCnt="3">
        <dgm:presLayoutVars>
          <dgm:chMax val="1"/>
          <dgm:bulletEnabled val="1"/>
        </dgm:presLayoutVars>
      </dgm:prSet>
      <dgm:spPr/>
      <dgm:t>
        <a:bodyPr/>
        <a:lstStyle/>
        <a:p>
          <a:endParaRPr lang="en-US"/>
        </a:p>
      </dgm:t>
    </dgm:pt>
    <dgm:pt modelId="{4EFCB904-4E06-4EDC-860B-6BABDED4139B}" type="pres">
      <dgm:prSet presAssocID="{7058D3C3-8424-4D4B-AC86-8A6FFB35DF79}" presName="descendantText" presStyleLbl="alignAcc1" presStyleIdx="0" presStyleCnt="3">
        <dgm:presLayoutVars>
          <dgm:bulletEnabled val="1"/>
        </dgm:presLayoutVars>
      </dgm:prSet>
      <dgm:spPr/>
      <dgm:t>
        <a:bodyPr/>
        <a:lstStyle/>
        <a:p>
          <a:endParaRPr lang="en-US"/>
        </a:p>
      </dgm:t>
    </dgm:pt>
    <dgm:pt modelId="{6AA83914-AB97-4AEB-AF72-84DABA219D8A}" type="pres">
      <dgm:prSet presAssocID="{64F56233-35CB-4300-812B-8CE83186261C}" presName="sp" presStyleCnt="0"/>
      <dgm:spPr/>
      <dgm:t>
        <a:bodyPr/>
        <a:lstStyle/>
        <a:p>
          <a:endParaRPr lang="en-US"/>
        </a:p>
      </dgm:t>
    </dgm:pt>
    <dgm:pt modelId="{D26519D1-B539-43DD-98ED-ACEF69AEF553}" type="pres">
      <dgm:prSet presAssocID="{0B6AD657-81A7-420B-B282-8C18F02B7582}" presName="composite" presStyleCnt="0"/>
      <dgm:spPr/>
      <dgm:t>
        <a:bodyPr/>
        <a:lstStyle/>
        <a:p>
          <a:endParaRPr lang="en-US"/>
        </a:p>
      </dgm:t>
    </dgm:pt>
    <dgm:pt modelId="{0FDC2231-4B01-4266-97A6-50B6ED72B53B}" type="pres">
      <dgm:prSet presAssocID="{0B6AD657-81A7-420B-B282-8C18F02B7582}" presName="parentText" presStyleLbl="alignNode1" presStyleIdx="1" presStyleCnt="3">
        <dgm:presLayoutVars>
          <dgm:chMax val="1"/>
          <dgm:bulletEnabled val="1"/>
        </dgm:presLayoutVars>
      </dgm:prSet>
      <dgm:spPr/>
      <dgm:t>
        <a:bodyPr/>
        <a:lstStyle/>
        <a:p>
          <a:endParaRPr lang="en-US"/>
        </a:p>
      </dgm:t>
    </dgm:pt>
    <dgm:pt modelId="{D517C389-B368-421D-9AD5-91F4F7D68B09}" type="pres">
      <dgm:prSet presAssocID="{0B6AD657-81A7-420B-B282-8C18F02B7582}" presName="descendantText" presStyleLbl="alignAcc1" presStyleIdx="1" presStyleCnt="3">
        <dgm:presLayoutVars>
          <dgm:bulletEnabled val="1"/>
        </dgm:presLayoutVars>
      </dgm:prSet>
      <dgm:spPr/>
      <dgm:t>
        <a:bodyPr/>
        <a:lstStyle/>
        <a:p>
          <a:endParaRPr lang="en-US"/>
        </a:p>
      </dgm:t>
    </dgm:pt>
    <dgm:pt modelId="{F5F0F1D2-DF1B-45A7-A7B3-E5D5CAD3243A}" type="pres">
      <dgm:prSet presAssocID="{7C72DAF1-9911-485E-B720-534795B009C8}" presName="sp" presStyleCnt="0"/>
      <dgm:spPr/>
      <dgm:t>
        <a:bodyPr/>
        <a:lstStyle/>
        <a:p>
          <a:endParaRPr lang="en-US"/>
        </a:p>
      </dgm:t>
    </dgm:pt>
    <dgm:pt modelId="{7136CFE2-51E4-48A7-8812-94FDDBE98981}" type="pres">
      <dgm:prSet presAssocID="{7703624D-FDDA-42D0-AA03-B8F998B21E34}" presName="composite" presStyleCnt="0"/>
      <dgm:spPr/>
      <dgm:t>
        <a:bodyPr/>
        <a:lstStyle/>
        <a:p>
          <a:endParaRPr lang="en-US"/>
        </a:p>
      </dgm:t>
    </dgm:pt>
    <dgm:pt modelId="{92F3796F-AE74-4967-BCC3-2E104D506857}" type="pres">
      <dgm:prSet presAssocID="{7703624D-FDDA-42D0-AA03-B8F998B21E34}" presName="parentText" presStyleLbl="alignNode1" presStyleIdx="2" presStyleCnt="3">
        <dgm:presLayoutVars>
          <dgm:chMax val="1"/>
          <dgm:bulletEnabled val="1"/>
        </dgm:presLayoutVars>
      </dgm:prSet>
      <dgm:spPr/>
      <dgm:t>
        <a:bodyPr/>
        <a:lstStyle/>
        <a:p>
          <a:endParaRPr lang="en-US"/>
        </a:p>
      </dgm:t>
    </dgm:pt>
    <dgm:pt modelId="{7B19C825-F09E-4C42-A4E8-155B93447237}" type="pres">
      <dgm:prSet presAssocID="{7703624D-FDDA-42D0-AA03-B8F998B21E34}" presName="descendantText" presStyleLbl="alignAcc1" presStyleIdx="2" presStyleCnt="3">
        <dgm:presLayoutVars>
          <dgm:bulletEnabled val="1"/>
        </dgm:presLayoutVars>
      </dgm:prSet>
      <dgm:spPr/>
      <dgm:t>
        <a:bodyPr/>
        <a:lstStyle/>
        <a:p>
          <a:endParaRPr lang="en-US"/>
        </a:p>
      </dgm:t>
    </dgm:pt>
  </dgm:ptLst>
  <dgm:cxnLst>
    <dgm:cxn modelId="{9C7EEEF4-D8DC-4E56-B961-6EC560F9224E}" srcId="{1DEB75E1-1808-46EA-9E46-544227AD122E}" destId="{7703624D-FDDA-42D0-AA03-B8F998B21E34}" srcOrd="2" destOrd="0" parTransId="{F7A34A6E-E2E8-4432-8A03-5C9E49A261E7}" sibTransId="{A23067BC-ACC8-429D-97C3-9B2126249233}"/>
    <dgm:cxn modelId="{04CDD12C-642E-4623-9769-890B10D7547F}" srcId="{1DEB75E1-1808-46EA-9E46-544227AD122E}" destId="{7058D3C3-8424-4D4B-AC86-8A6FFB35DF79}" srcOrd="0" destOrd="0" parTransId="{9AA9BD4C-213B-44E3-86F2-F42C96710490}" sibTransId="{64F56233-35CB-4300-812B-8CE83186261C}"/>
    <dgm:cxn modelId="{D7227F88-6940-4C5A-B047-0DD81D5BAA81}" srcId="{7058D3C3-8424-4D4B-AC86-8A6FFB35DF79}" destId="{7BC11717-1E76-47B6-B55D-1CB90A7642CD}" srcOrd="0" destOrd="0" parTransId="{727D926E-4DF7-45BC-B5A9-FB3C9A483C2F}" sibTransId="{4337A38C-C936-4F3E-A4E4-95005511F0FE}"/>
    <dgm:cxn modelId="{5D5F3E59-055D-4312-BCB0-85901AEBDCC2}" srcId="{1DEB75E1-1808-46EA-9E46-544227AD122E}" destId="{0B6AD657-81A7-420B-B282-8C18F02B7582}" srcOrd="1" destOrd="0" parTransId="{AE1CD199-AD22-45E4-9F9B-4C456D60C64F}" sibTransId="{7C72DAF1-9911-485E-B720-534795B009C8}"/>
    <dgm:cxn modelId="{BC3F6968-D598-4C3A-A42B-64CA2D625D7B}" type="presOf" srcId="{3A12AD97-A69C-4509-9F86-795D2F424F33}" destId="{7B19C825-F09E-4C42-A4E8-155B93447237}" srcOrd="0" destOrd="0" presId="urn:microsoft.com/office/officeart/2005/8/layout/chevron2"/>
    <dgm:cxn modelId="{CF3F2B92-41AE-4382-9B1F-560854FF0114}" type="presOf" srcId="{6AB94445-842D-4E74-8492-3498AED766C2}" destId="{D517C389-B368-421D-9AD5-91F4F7D68B09}" srcOrd="0" destOrd="0" presId="urn:microsoft.com/office/officeart/2005/8/layout/chevron2"/>
    <dgm:cxn modelId="{4C96B787-D319-419F-8E0D-CB225DFB652D}" type="presOf" srcId="{0B6AD657-81A7-420B-B282-8C18F02B7582}" destId="{0FDC2231-4B01-4266-97A6-50B6ED72B53B}" srcOrd="0" destOrd="0" presId="urn:microsoft.com/office/officeart/2005/8/layout/chevron2"/>
    <dgm:cxn modelId="{E7BCAAB4-44B1-4341-A94F-2B23DE96A141}" type="presOf" srcId="{7058D3C3-8424-4D4B-AC86-8A6FFB35DF79}" destId="{2730402C-94EE-4A68-95ED-BC6669701BC4}" srcOrd="0" destOrd="0" presId="urn:microsoft.com/office/officeart/2005/8/layout/chevron2"/>
    <dgm:cxn modelId="{7086CB65-5E93-4482-AEB1-1FCF77D88928}" type="presOf" srcId="{1DEB75E1-1808-46EA-9E46-544227AD122E}" destId="{FDB82541-94EB-450A-9C29-0B6686C63D1E}" srcOrd="0" destOrd="0" presId="urn:microsoft.com/office/officeart/2005/8/layout/chevron2"/>
    <dgm:cxn modelId="{C068E754-9758-436A-9275-0F2F82CCA28E}" srcId="{7703624D-FDDA-42D0-AA03-B8F998B21E34}" destId="{3A12AD97-A69C-4509-9F86-795D2F424F33}" srcOrd="0" destOrd="0" parTransId="{28E25C33-12ED-4573-8803-4DFA3B9955AD}" sibTransId="{FD204543-418F-4E2E-969D-91F55C7517ED}"/>
    <dgm:cxn modelId="{3D5AB5AB-5C09-4154-B488-D02DA8B1A3D0}" type="presOf" srcId="{7703624D-FDDA-42D0-AA03-B8F998B21E34}" destId="{92F3796F-AE74-4967-BCC3-2E104D506857}" srcOrd="0" destOrd="0" presId="urn:microsoft.com/office/officeart/2005/8/layout/chevron2"/>
    <dgm:cxn modelId="{DE5597A8-2115-48CC-BE59-64F7B025AA52}" type="presOf" srcId="{7BC11717-1E76-47B6-B55D-1CB90A7642CD}" destId="{4EFCB904-4E06-4EDC-860B-6BABDED4139B}" srcOrd="0" destOrd="0" presId="urn:microsoft.com/office/officeart/2005/8/layout/chevron2"/>
    <dgm:cxn modelId="{F85358B5-3A8B-42B0-BC46-4079E047F3D9}" srcId="{0B6AD657-81A7-420B-B282-8C18F02B7582}" destId="{6AB94445-842D-4E74-8492-3498AED766C2}" srcOrd="0" destOrd="0" parTransId="{88F0A36B-0525-4BFF-A50B-E6BEE7A9F763}" sibTransId="{123A9BDA-286E-4E2A-B1A4-B1200947A854}"/>
    <dgm:cxn modelId="{903F8C44-B5AE-4EB3-9EFC-17F39FDE25B9}" type="presParOf" srcId="{FDB82541-94EB-450A-9C29-0B6686C63D1E}" destId="{5E8F73C9-2BFF-4523-9691-A5B124DF0F54}" srcOrd="0" destOrd="0" presId="urn:microsoft.com/office/officeart/2005/8/layout/chevron2"/>
    <dgm:cxn modelId="{56279B0C-895B-49CF-B9B2-959269154CB6}" type="presParOf" srcId="{5E8F73C9-2BFF-4523-9691-A5B124DF0F54}" destId="{2730402C-94EE-4A68-95ED-BC6669701BC4}" srcOrd="0" destOrd="0" presId="urn:microsoft.com/office/officeart/2005/8/layout/chevron2"/>
    <dgm:cxn modelId="{66FE8C8F-A801-4CC2-9B6D-5017E45025CE}" type="presParOf" srcId="{5E8F73C9-2BFF-4523-9691-A5B124DF0F54}" destId="{4EFCB904-4E06-4EDC-860B-6BABDED4139B}" srcOrd="1" destOrd="0" presId="urn:microsoft.com/office/officeart/2005/8/layout/chevron2"/>
    <dgm:cxn modelId="{FCC985EA-1349-440F-94D1-D4A331558823}" type="presParOf" srcId="{FDB82541-94EB-450A-9C29-0B6686C63D1E}" destId="{6AA83914-AB97-4AEB-AF72-84DABA219D8A}" srcOrd="1" destOrd="0" presId="urn:microsoft.com/office/officeart/2005/8/layout/chevron2"/>
    <dgm:cxn modelId="{7587295D-59C9-44CD-8667-97F4BAE6A7B4}" type="presParOf" srcId="{FDB82541-94EB-450A-9C29-0B6686C63D1E}" destId="{D26519D1-B539-43DD-98ED-ACEF69AEF553}" srcOrd="2" destOrd="0" presId="urn:microsoft.com/office/officeart/2005/8/layout/chevron2"/>
    <dgm:cxn modelId="{2D0351FD-7C5F-4F32-9F30-0A3463B388C5}" type="presParOf" srcId="{D26519D1-B539-43DD-98ED-ACEF69AEF553}" destId="{0FDC2231-4B01-4266-97A6-50B6ED72B53B}" srcOrd="0" destOrd="0" presId="urn:microsoft.com/office/officeart/2005/8/layout/chevron2"/>
    <dgm:cxn modelId="{B5771C9A-FD42-4A34-A509-1C575219D3A9}" type="presParOf" srcId="{D26519D1-B539-43DD-98ED-ACEF69AEF553}" destId="{D517C389-B368-421D-9AD5-91F4F7D68B09}" srcOrd="1" destOrd="0" presId="urn:microsoft.com/office/officeart/2005/8/layout/chevron2"/>
    <dgm:cxn modelId="{081180D5-0541-4DA4-A353-C34C41B6C853}" type="presParOf" srcId="{FDB82541-94EB-450A-9C29-0B6686C63D1E}" destId="{F5F0F1D2-DF1B-45A7-A7B3-E5D5CAD3243A}" srcOrd="3" destOrd="0" presId="urn:microsoft.com/office/officeart/2005/8/layout/chevron2"/>
    <dgm:cxn modelId="{32845045-237A-4902-B478-308404CD3A70}" type="presParOf" srcId="{FDB82541-94EB-450A-9C29-0B6686C63D1E}" destId="{7136CFE2-51E4-48A7-8812-94FDDBE98981}" srcOrd="4" destOrd="0" presId="urn:microsoft.com/office/officeart/2005/8/layout/chevron2"/>
    <dgm:cxn modelId="{167539C2-6768-4A35-91DC-94EDC7D90FE1}" type="presParOf" srcId="{7136CFE2-51E4-48A7-8812-94FDDBE98981}" destId="{92F3796F-AE74-4967-BCC3-2E104D506857}" srcOrd="0" destOrd="0" presId="urn:microsoft.com/office/officeart/2005/8/layout/chevron2"/>
    <dgm:cxn modelId="{2DB3D244-AF98-4AB2-89A3-A82737E9EA53}" type="presParOf" srcId="{7136CFE2-51E4-48A7-8812-94FDDBE98981}" destId="{7B19C825-F09E-4C42-A4E8-155B93447237}"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730402C-94EE-4A68-95ED-BC6669701BC4}">
      <dsp:nvSpPr>
        <dsp:cNvPr id="0" name=""/>
        <dsp:cNvSpPr/>
      </dsp:nvSpPr>
      <dsp:spPr>
        <a:xfrm rot="5400000">
          <a:off x="-240117" y="242189"/>
          <a:ext cx="1600781" cy="1120547"/>
        </a:xfrm>
        <a:prstGeom prst="chevron">
          <a:avLst/>
        </a:prstGeom>
        <a:solidFill>
          <a:srgbClr val="FFC000"/>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baseline="0" dirty="0">
              <a:latin typeface="Lucida Sans"/>
            </a:rPr>
            <a:t>Climate</a:t>
          </a:r>
        </a:p>
      </dsp:txBody>
      <dsp:txXfrm rot="5400000">
        <a:off x="-240117" y="242189"/>
        <a:ext cx="1600781" cy="1120547"/>
      </dsp:txXfrm>
    </dsp:sp>
    <dsp:sp modelId="{4EFCB904-4E06-4EDC-860B-6BABDED4139B}">
      <dsp:nvSpPr>
        <dsp:cNvPr id="0" name=""/>
        <dsp:cNvSpPr/>
      </dsp:nvSpPr>
      <dsp:spPr>
        <a:xfrm rot="5400000">
          <a:off x="3202319" y="-2079700"/>
          <a:ext cx="1040508" cy="5204052"/>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i="0" kern="1200" baseline="0" dirty="0">
              <a:latin typeface="Lucida Sans"/>
            </a:rPr>
            <a:t>Climate</a:t>
          </a:r>
          <a:r>
            <a:rPr lang="en-US" sz="1600" kern="1200" baseline="0" dirty="0">
              <a:latin typeface="Lucida Sans"/>
            </a:rPr>
            <a:t> describes how </a:t>
          </a:r>
          <a:r>
            <a:rPr lang="en-US" sz="1600" i="1" kern="1200" baseline="0" dirty="0" smtClean="0">
              <a:latin typeface="Lucida Sans"/>
            </a:rPr>
            <a:t>Weather</a:t>
          </a:r>
          <a:r>
            <a:rPr lang="en-US" sz="1600" kern="1200" baseline="0" dirty="0" smtClean="0">
              <a:latin typeface="Lucida Sans"/>
            </a:rPr>
            <a:t> </a:t>
          </a:r>
          <a:r>
            <a:rPr lang="en-US" sz="1600" kern="1200" baseline="0" dirty="0">
              <a:latin typeface="Lucida Sans"/>
            </a:rPr>
            <a:t>varies at a particular location over a longer period of time.   </a:t>
          </a:r>
        </a:p>
      </dsp:txBody>
      <dsp:txXfrm rot="5400000">
        <a:off x="3202319" y="-2079700"/>
        <a:ext cx="1040508" cy="5204052"/>
      </dsp:txXfrm>
    </dsp:sp>
    <dsp:sp modelId="{0FDC2231-4B01-4266-97A6-50B6ED72B53B}">
      <dsp:nvSpPr>
        <dsp:cNvPr id="0" name=""/>
        <dsp:cNvSpPr/>
      </dsp:nvSpPr>
      <dsp:spPr>
        <a:xfrm rot="5400000">
          <a:off x="-240117" y="1648891"/>
          <a:ext cx="1600781" cy="1120547"/>
        </a:xfrm>
        <a:prstGeom prst="chevron">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w="9525" cap="flat" cmpd="sng" algn="ctr">
          <a:solidFill>
            <a:schemeClr val="accent5">
              <a:hueOff val="-4966938"/>
              <a:satOff val="19906"/>
              <a:lumOff val="4314"/>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baseline="0" dirty="0">
              <a:latin typeface="Lucida Sans"/>
            </a:rPr>
            <a:t>Climate Variability</a:t>
          </a:r>
        </a:p>
      </dsp:txBody>
      <dsp:txXfrm rot="5400000">
        <a:off x="-240117" y="1648891"/>
        <a:ext cx="1600781" cy="1120547"/>
      </dsp:txXfrm>
    </dsp:sp>
    <dsp:sp modelId="{D517C389-B368-421D-9AD5-91F4F7D68B09}">
      <dsp:nvSpPr>
        <dsp:cNvPr id="0" name=""/>
        <dsp:cNvSpPr/>
      </dsp:nvSpPr>
      <dsp:spPr>
        <a:xfrm rot="5400000">
          <a:off x="3202319" y="-672998"/>
          <a:ext cx="1040508" cy="5204052"/>
        </a:xfrm>
        <a:prstGeom prst="round2SameRect">
          <a:avLst/>
        </a:prstGeom>
        <a:solidFill>
          <a:schemeClr val="lt1">
            <a:alpha val="90000"/>
            <a:hueOff val="0"/>
            <a:satOff val="0"/>
            <a:lumOff val="0"/>
            <a:alphaOff val="0"/>
          </a:schemeClr>
        </a:solidFill>
        <a:ln w="9525" cap="flat" cmpd="sng" algn="ctr">
          <a:solidFill>
            <a:schemeClr val="accent5">
              <a:hueOff val="-4966938"/>
              <a:satOff val="19906"/>
              <a:lumOff val="4314"/>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baseline="0" dirty="0">
              <a:latin typeface="Lucida Sans"/>
            </a:rPr>
            <a:t>Climate Variability</a:t>
          </a:r>
          <a:r>
            <a:rPr lang="en-US" sz="1600" kern="1200" baseline="0" dirty="0">
              <a:latin typeface="Lucida Sans"/>
            </a:rPr>
            <a:t> describes </a:t>
          </a:r>
          <a:r>
            <a:rPr lang="en-US" sz="1600" kern="1200" baseline="0" dirty="0" smtClean="0">
              <a:latin typeface="Lucida Sans"/>
            </a:rPr>
            <a:t>fluctuations in the </a:t>
          </a:r>
          <a:r>
            <a:rPr lang="en-US" sz="1600" i="1" kern="1200" baseline="0" dirty="0">
              <a:latin typeface="Lucida Sans"/>
            </a:rPr>
            <a:t>Climate</a:t>
          </a:r>
          <a:r>
            <a:rPr lang="en-US" sz="1600" kern="1200" baseline="0" dirty="0">
              <a:latin typeface="Lucida Sans"/>
            </a:rPr>
            <a:t> </a:t>
          </a:r>
          <a:r>
            <a:rPr lang="en-US" sz="1600" kern="1200" baseline="0" dirty="0" smtClean="0">
              <a:latin typeface="Lucida Sans"/>
            </a:rPr>
            <a:t>itself over </a:t>
          </a:r>
          <a:r>
            <a:rPr lang="en-US" sz="1600" kern="1200" baseline="0" dirty="0">
              <a:latin typeface="Lucida Sans"/>
            </a:rPr>
            <a:t>time. </a:t>
          </a:r>
          <a:r>
            <a:rPr lang="en-US" sz="1600" kern="1200" baseline="0" dirty="0" smtClean="0">
              <a:latin typeface="Lucida Sans"/>
            </a:rPr>
            <a:t> These </a:t>
          </a:r>
          <a:r>
            <a:rPr lang="en-US" sz="1600" kern="1200" baseline="0" dirty="0">
              <a:latin typeface="Lucida Sans"/>
            </a:rPr>
            <a:t>changes</a:t>
          </a:r>
          <a:r>
            <a:rPr lang="en-US" sz="1600" kern="1200" baseline="0" dirty="0" smtClean="0">
              <a:latin typeface="Lucida Sans"/>
            </a:rPr>
            <a:t> are usually natural </a:t>
          </a:r>
          <a:r>
            <a:rPr lang="en-US" sz="1600" kern="1200" baseline="0" dirty="0">
              <a:latin typeface="Lucida Sans"/>
            </a:rPr>
            <a:t>and </a:t>
          </a:r>
          <a:r>
            <a:rPr lang="en-US" sz="1600" kern="1200" baseline="0" dirty="0" smtClean="0">
              <a:latin typeface="Lucida Sans"/>
            </a:rPr>
            <a:t>brief.</a:t>
          </a:r>
          <a:endParaRPr lang="en-US" sz="1600" kern="1200" baseline="0" dirty="0">
            <a:latin typeface="Lucida Sans"/>
          </a:endParaRPr>
        </a:p>
      </dsp:txBody>
      <dsp:txXfrm rot="5400000">
        <a:off x="3202319" y="-672998"/>
        <a:ext cx="1040508" cy="5204052"/>
      </dsp:txXfrm>
    </dsp:sp>
    <dsp:sp modelId="{92F3796F-AE74-4967-BCC3-2E104D506857}">
      <dsp:nvSpPr>
        <dsp:cNvPr id="0" name=""/>
        <dsp:cNvSpPr/>
      </dsp:nvSpPr>
      <dsp:spPr>
        <a:xfrm rot="5400000">
          <a:off x="-240117" y="3055593"/>
          <a:ext cx="1600781" cy="1120547"/>
        </a:xfrm>
        <a:prstGeom prst="chevr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baseline="0" dirty="0">
              <a:latin typeface="Lucida Sans"/>
            </a:rPr>
            <a:t>Climate Change</a:t>
          </a:r>
        </a:p>
      </dsp:txBody>
      <dsp:txXfrm rot="5400000">
        <a:off x="-240117" y="3055593"/>
        <a:ext cx="1600781" cy="1120547"/>
      </dsp:txXfrm>
    </dsp:sp>
    <dsp:sp modelId="{7B19C825-F09E-4C42-A4E8-155B93447237}">
      <dsp:nvSpPr>
        <dsp:cNvPr id="0" name=""/>
        <dsp:cNvSpPr/>
      </dsp:nvSpPr>
      <dsp:spPr>
        <a:xfrm rot="5400000">
          <a:off x="3202319" y="733704"/>
          <a:ext cx="1040508" cy="5204052"/>
        </a:xfrm>
        <a:prstGeom prst="round2SameRect">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baseline="0" dirty="0">
              <a:latin typeface="Lucida Sans"/>
            </a:rPr>
            <a:t>Climate Change</a:t>
          </a:r>
          <a:r>
            <a:rPr lang="en-US" sz="1600" kern="1200" baseline="0" dirty="0">
              <a:latin typeface="Lucida Sans"/>
            </a:rPr>
            <a:t> describes </a:t>
          </a:r>
          <a:r>
            <a:rPr lang="en-US" sz="1600" kern="1200" baseline="0" dirty="0" smtClean="0">
              <a:latin typeface="Lucida Sans"/>
            </a:rPr>
            <a:t>long-term (decades or longer) and </a:t>
          </a:r>
          <a:r>
            <a:rPr lang="en-US" sz="1600" kern="1200" baseline="0" dirty="0">
              <a:latin typeface="Lucida Sans"/>
            </a:rPr>
            <a:t>persistent </a:t>
          </a:r>
          <a:r>
            <a:rPr lang="en-US" sz="1600" kern="1200" baseline="0" dirty="0" smtClean="0">
              <a:latin typeface="Lucida Sans"/>
            </a:rPr>
            <a:t>changes </a:t>
          </a:r>
          <a:r>
            <a:rPr lang="en-US" sz="1600" kern="1200" baseline="0" dirty="0">
              <a:latin typeface="Lucida Sans"/>
            </a:rPr>
            <a:t>in Earth's </a:t>
          </a:r>
          <a:r>
            <a:rPr lang="en-US" sz="1600" i="1" kern="1200" baseline="0" dirty="0" smtClean="0">
              <a:latin typeface="Lucida Sans"/>
            </a:rPr>
            <a:t>Climate.</a:t>
          </a:r>
          <a:endParaRPr lang="en-US" sz="1600" kern="1200" baseline="0" dirty="0">
            <a:latin typeface="Lucida Sans"/>
          </a:endParaRPr>
        </a:p>
      </dsp:txBody>
      <dsp:txXfrm rot="5400000">
        <a:off x="3202319" y="733704"/>
        <a:ext cx="1040508" cy="520405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B918C4-9B09-904D-8CCC-CEA023103AB4}" type="datetimeFigureOut">
              <a:rPr lang="en-US" smtClean="0"/>
              <a:pPr/>
              <a:t>12/3/2012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37AA53-F5C2-CF43-86A5-B230DFF9D9F0}" type="slidenum">
              <a:rPr lang="en-US" smtClean="0"/>
              <a:pPr/>
              <a:t>‹#›</a:t>
            </a:fld>
            <a:endParaRPr lang="en-US"/>
          </a:p>
        </p:txBody>
      </p:sp>
    </p:spTree>
    <p:extLst>
      <p:ext uri="{BB962C8B-B14F-4D97-AF65-F5344CB8AC3E}">
        <p14:creationId xmlns:p14="http://schemas.microsoft.com/office/powerpoint/2010/main" xmlns="" val="2848509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Recent needs assessment</a:t>
            </a:r>
            <a:r>
              <a:rPr lang="en-US" baseline="0" dirty="0" smtClean="0"/>
              <a:t> conducted in 2012 by U of </a:t>
            </a:r>
            <a:r>
              <a:rPr lang="en-US" baseline="0" dirty="0" err="1" smtClean="0"/>
              <a:t>Wi</a:t>
            </a:r>
            <a:r>
              <a:rPr lang="en-US" baseline="0" dirty="0" smtClean="0"/>
              <a:t> in Mi, Ohio, </a:t>
            </a:r>
            <a:r>
              <a:rPr lang="en-US" baseline="0" dirty="0" err="1" smtClean="0"/>
              <a:t>Wi</a:t>
            </a:r>
            <a:r>
              <a:rPr lang="en-US" baseline="0" dirty="0" smtClean="0"/>
              <a:t>, suggests Ext and Sea Grant educators have low confidence in their ability to teach about climate change.  Great Lakes Regional Program has developed a list of 10 core competencies for Extension and other outreach professionals.  </a:t>
            </a:r>
            <a:endParaRPr lang="en-US" dirty="0"/>
          </a:p>
        </p:txBody>
      </p:sp>
      <p:sp>
        <p:nvSpPr>
          <p:cNvPr id="4" name="Slide Number Placeholder 3"/>
          <p:cNvSpPr>
            <a:spLocks noGrp="1"/>
          </p:cNvSpPr>
          <p:nvPr>
            <p:ph type="sldNum" sz="quarter" idx="10"/>
          </p:nvPr>
        </p:nvSpPr>
        <p:spPr/>
        <p:txBody>
          <a:bodyPr/>
          <a:lstStyle/>
          <a:p>
            <a:fld id="{8EABB810-A14A-4F57-812A-C50D44F87085}" type="slidenum">
              <a:rPr lang="en-US" smtClean="0"/>
              <a:pPr/>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Include</a:t>
            </a:r>
            <a:r>
              <a:rPr lang="en-US" baseline="0" dirty="0" smtClean="0"/>
              <a:t> having a basic understanding of the following: </a:t>
            </a:r>
            <a:endParaRPr lang="en-US" dirty="0"/>
          </a:p>
        </p:txBody>
      </p:sp>
      <p:sp>
        <p:nvSpPr>
          <p:cNvPr id="4" name="Slide Number Placeholder 3"/>
          <p:cNvSpPr>
            <a:spLocks noGrp="1"/>
          </p:cNvSpPr>
          <p:nvPr>
            <p:ph type="sldNum" sz="quarter" idx="10"/>
          </p:nvPr>
        </p:nvSpPr>
        <p:spPr/>
        <p:txBody>
          <a:bodyPr/>
          <a:lstStyle/>
          <a:p>
            <a:fld id="{F637AA53-F5C2-CF43-86A5-B230DFF9D9F0}"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Great Lakes Regional Water Program</a:t>
            </a:r>
          </a:p>
          <a:p>
            <a:r>
              <a:rPr lang="en-US" dirty="0" smtClean="0"/>
              <a:t>Initiative leaders from Ohio State University, Michigan State University and University of Wisconsin have partnered with The River Network to continue addressing climate change impacts in the Great Lakes region and to increase capacity of Extension to educate on this topic. Last year, the initiative produced a set of core competencies, a needs assessment of Land and Sea Grant Extension educators in hand, and two distance courses on climate change and water resources management. This year, the initiative will promote the development of expanded education and outreach networks to address climate change adaptation and sustainable water resources management practices for communities. The team will focus on addressing gaps in existing curricula, delivering two more short courses and a webinar, as well as continuing work towards a regional climate website.</a:t>
            </a:r>
          </a:p>
          <a:p>
            <a:endParaRPr lang="en-US" dirty="0" smtClean="0"/>
          </a:p>
          <a:p>
            <a:r>
              <a:rPr lang="en-US" dirty="0" smtClean="0"/>
              <a:t>Climate Ready Great Lakes consists of three modules designed to help create a Great Lakes region that is “climate ready.” Toward this end, these modules provide stakeholders and decision makers with clear information about Great Lakes climate, as well as what we need to adapt to, why, and how. </a:t>
            </a:r>
          </a:p>
          <a:p>
            <a:endParaRPr lang="en-US" dirty="0" smtClean="0"/>
          </a:p>
          <a:p>
            <a:endParaRPr lang="en-US" b="1" dirty="0" smtClean="0"/>
          </a:p>
          <a:p>
            <a:r>
              <a:rPr lang="en-US" dirty="0" smtClean="0"/>
              <a:t>The OSU Climate Change Outreach Team is a partnership among multiple departments within The Ohio State University. The team’s goal is to help localize the climate change issue by bringing related research and resources to residents of Ohio and the Great Lakes region.</a:t>
            </a:r>
          </a:p>
          <a:p>
            <a:r>
              <a:rPr lang="en-US" dirty="0" smtClean="0"/>
              <a:t>http://changingclimate.osu.edu/</a:t>
            </a:r>
            <a:endParaRPr lang="en-US" dirty="0"/>
          </a:p>
        </p:txBody>
      </p:sp>
      <p:sp>
        <p:nvSpPr>
          <p:cNvPr id="4" name="Slide Number Placeholder 3"/>
          <p:cNvSpPr>
            <a:spLocks noGrp="1"/>
          </p:cNvSpPr>
          <p:nvPr>
            <p:ph type="sldNum" sz="quarter" idx="10"/>
          </p:nvPr>
        </p:nvSpPr>
        <p:spPr/>
        <p:txBody>
          <a:bodyPr/>
          <a:lstStyle/>
          <a:p>
            <a:fld id="{F637AA53-F5C2-CF43-86A5-B230DFF9D9F0}"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0842" eaLnBrk="0" fontAlgn="base" hangingPunct="0">
              <a:spcBef>
                <a:spcPct val="30000"/>
              </a:spcBef>
              <a:spcAft>
                <a:spcPct val="0"/>
              </a:spcAft>
              <a:defRPr/>
            </a:pPr>
            <a:r>
              <a:rPr lang="en-US" b="1" baseline="0" dirty="0" smtClean="0"/>
              <a:t>So to summarize…</a:t>
            </a:r>
          </a:p>
          <a:p>
            <a:pPr defTabSz="880842" eaLnBrk="0" fontAlgn="base" hangingPunct="0">
              <a:spcBef>
                <a:spcPct val="30000"/>
              </a:spcBef>
              <a:spcAft>
                <a:spcPct val="0"/>
              </a:spcAft>
              <a:defRPr/>
            </a:pPr>
            <a:endParaRPr lang="en-US" b="0" baseline="0" dirty="0" smtClean="0"/>
          </a:p>
          <a:p>
            <a:pPr defTabSz="880842" eaLnBrk="0" fontAlgn="base" hangingPunct="0">
              <a:spcBef>
                <a:spcPct val="30000"/>
              </a:spcBef>
              <a:spcAft>
                <a:spcPct val="0"/>
              </a:spcAft>
              <a:defRPr/>
            </a:pPr>
            <a:r>
              <a:rPr lang="en-US" b="1" baseline="0" dirty="0" smtClean="0"/>
              <a:t>[CLICK]  </a:t>
            </a:r>
            <a:r>
              <a:rPr lang="en-US" b="0" baseline="0" dirty="0" smtClean="0"/>
              <a:t>Climate describes </a:t>
            </a:r>
            <a:r>
              <a:rPr lang="en-US" dirty="0" smtClean="0"/>
              <a:t>how </a:t>
            </a:r>
            <a:r>
              <a:rPr lang="en-US" i="1" dirty="0" smtClean="0"/>
              <a:t>Weather</a:t>
            </a:r>
            <a:r>
              <a:rPr lang="en-US" dirty="0" smtClean="0"/>
              <a:t> varies at a particular location over a longer period of time.  In other words, it’s the average of all the weather spread over a long period of time.  </a:t>
            </a:r>
            <a:r>
              <a:rPr lang="en-US" i="1" dirty="0" smtClean="0"/>
              <a:t>Normals</a:t>
            </a:r>
            <a:r>
              <a:rPr lang="en-US" dirty="0" smtClean="0"/>
              <a:t> are derived from averaging the weather.</a:t>
            </a:r>
          </a:p>
          <a:p>
            <a:pPr defTabSz="880842" eaLnBrk="0" fontAlgn="base" hangingPunct="0">
              <a:spcBef>
                <a:spcPct val="30000"/>
              </a:spcBef>
              <a:spcAft>
                <a:spcPct val="0"/>
              </a:spcAft>
              <a:defRPr/>
            </a:pPr>
            <a:endParaRPr lang="en-US" dirty="0" smtClean="0"/>
          </a:p>
          <a:p>
            <a:pPr defTabSz="880842" eaLnBrk="0" fontAlgn="base" hangingPunct="0">
              <a:spcBef>
                <a:spcPct val="30000"/>
              </a:spcBef>
              <a:spcAft>
                <a:spcPct val="0"/>
              </a:spcAft>
              <a:defRPr/>
            </a:pPr>
            <a:r>
              <a:rPr lang="en-US" b="1" dirty="0" smtClean="0"/>
              <a:t>[CLICK]  </a:t>
            </a:r>
            <a:r>
              <a:rPr lang="en-US" dirty="0" smtClean="0"/>
              <a:t>Climate variability describes changes in the </a:t>
            </a:r>
            <a:r>
              <a:rPr lang="en-US" i="1" dirty="0" smtClean="0"/>
              <a:t>Climate</a:t>
            </a:r>
            <a:r>
              <a:rPr lang="en-US" dirty="0" smtClean="0"/>
              <a:t> itself over time.  Such changes are usually natural and of a brief timescale.</a:t>
            </a:r>
          </a:p>
          <a:p>
            <a:pPr defTabSz="880842" eaLnBrk="0" fontAlgn="base" hangingPunct="0">
              <a:spcBef>
                <a:spcPct val="30000"/>
              </a:spcBef>
              <a:spcAft>
                <a:spcPct val="0"/>
              </a:spcAft>
              <a:defRPr/>
            </a:pPr>
            <a:endParaRPr lang="en-US" dirty="0" smtClean="0"/>
          </a:p>
          <a:p>
            <a:pPr defTabSz="880842" eaLnBrk="0" fontAlgn="base" hangingPunct="0">
              <a:spcBef>
                <a:spcPct val="30000"/>
              </a:spcBef>
              <a:spcAft>
                <a:spcPct val="0"/>
              </a:spcAft>
              <a:defRPr/>
            </a:pPr>
            <a:r>
              <a:rPr lang="en-US" b="1" dirty="0" smtClean="0"/>
              <a:t>[CLICK]  </a:t>
            </a:r>
            <a:r>
              <a:rPr lang="en-US" dirty="0" smtClean="0"/>
              <a:t>Climate Change describes longer-term (decades or longer) and persistent changes in Earth’s </a:t>
            </a:r>
            <a:r>
              <a:rPr lang="en-US" i="1" dirty="0" smtClean="0"/>
              <a:t>Climate</a:t>
            </a:r>
            <a:r>
              <a:rPr lang="en-US" dirty="0" smtClean="0"/>
              <a:t>.  This may be described as persistent or permanent changes in the Normals. </a:t>
            </a:r>
          </a:p>
          <a:p>
            <a:endParaRPr lang="en-US" b="1" baseline="0" dirty="0" smtClean="0"/>
          </a:p>
        </p:txBody>
      </p:sp>
      <p:sp>
        <p:nvSpPr>
          <p:cNvPr id="4" name="Slide Number Placeholder 3"/>
          <p:cNvSpPr>
            <a:spLocks noGrp="1"/>
          </p:cNvSpPr>
          <p:nvPr>
            <p:ph type="sldNum" sz="quarter" idx="10"/>
          </p:nvPr>
        </p:nvSpPr>
        <p:spPr/>
        <p:txBody>
          <a:bodyPr/>
          <a:lstStyle/>
          <a:p>
            <a:fld id="{152ADF6A-978B-4921-BD1C-CA6388531BD0}" type="slidenum">
              <a:rPr lang="en-US" smtClean="0"/>
              <a:pPr/>
              <a:t>8</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Each year, the U.S. Department of Energy (DOE) issues its Energy Outlook report and long-term forecast. The analysis is based on a set of assumptions about factors that are likely to influence energy development: economic growth, past energy trends, future energy prices, and current state and federal policies. </a:t>
            </a:r>
            <a:endParaRPr lang="en-US" dirty="0"/>
          </a:p>
        </p:txBody>
      </p:sp>
      <p:sp>
        <p:nvSpPr>
          <p:cNvPr id="4" name="Slide Number Placeholder 3"/>
          <p:cNvSpPr>
            <a:spLocks noGrp="1"/>
          </p:cNvSpPr>
          <p:nvPr>
            <p:ph type="sldNum" sz="quarter" idx="10"/>
          </p:nvPr>
        </p:nvSpPr>
        <p:spPr/>
        <p:txBody>
          <a:bodyPr/>
          <a:lstStyle/>
          <a:p>
            <a:fld id="{F637AA53-F5C2-CF43-86A5-B230DFF9D9F0}" type="slidenum">
              <a:rPr lang="en-US" smtClean="0"/>
              <a:pPr/>
              <a:t>35</a:t>
            </a:fld>
            <a:endParaRPr lang="en-US"/>
          </a:p>
        </p:txBody>
      </p:sp>
    </p:spTree>
    <p:extLst>
      <p:ext uri="{BB962C8B-B14F-4D97-AF65-F5344CB8AC3E}">
        <p14:creationId xmlns:p14="http://schemas.microsoft.com/office/powerpoint/2010/main" xmlns="" val="442252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37AA53-F5C2-CF43-86A5-B230DFF9D9F0}" type="slidenum">
              <a:rPr lang="en-US" smtClean="0"/>
              <a:pPr/>
              <a:t>66</a:t>
            </a:fld>
            <a:endParaRPr lang="en-US"/>
          </a:p>
        </p:txBody>
      </p:sp>
    </p:spTree>
    <p:extLst>
      <p:ext uri="{BB962C8B-B14F-4D97-AF65-F5344CB8AC3E}">
        <p14:creationId xmlns:p14="http://schemas.microsoft.com/office/powerpoint/2010/main" xmlns="" val="2902132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F42E23-F222-45C1-A2C8-62691F8698EB}" type="datetimeFigureOut">
              <a:rPr lang="en-US" smtClean="0"/>
              <a:pPr/>
              <a:t>12/3/2012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6B6BF-6911-4586-896A-BDBC19A789FC}" type="slidenum">
              <a:rPr lang="en-US" smtClean="0"/>
              <a:pPr/>
              <a:t>‹#›</a:t>
            </a:fld>
            <a:endParaRPr lang="en-US"/>
          </a:p>
        </p:txBody>
      </p:sp>
    </p:spTree>
    <p:extLst>
      <p:ext uri="{BB962C8B-B14F-4D97-AF65-F5344CB8AC3E}">
        <p14:creationId xmlns:p14="http://schemas.microsoft.com/office/powerpoint/2010/main" xmlns="" val="1249725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F42E23-F222-45C1-A2C8-62691F8698EB}" type="datetimeFigureOut">
              <a:rPr lang="en-US" smtClean="0"/>
              <a:pPr/>
              <a:t>12/3/2012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6B6BF-6911-4586-896A-BDBC19A789FC}" type="slidenum">
              <a:rPr lang="en-US" smtClean="0"/>
              <a:pPr/>
              <a:t>‹#›</a:t>
            </a:fld>
            <a:endParaRPr lang="en-US"/>
          </a:p>
        </p:txBody>
      </p:sp>
    </p:spTree>
    <p:extLst>
      <p:ext uri="{BB962C8B-B14F-4D97-AF65-F5344CB8AC3E}">
        <p14:creationId xmlns:p14="http://schemas.microsoft.com/office/powerpoint/2010/main" xmlns="" val="356500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F42E23-F222-45C1-A2C8-62691F8698EB}" type="datetimeFigureOut">
              <a:rPr lang="en-US" smtClean="0"/>
              <a:pPr/>
              <a:t>12/3/2012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6B6BF-6911-4586-896A-BDBC19A789FC}" type="slidenum">
              <a:rPr lang="en-US" smtClean="0"/>
              <a:pPr/>
              <a:t>‹#›</a:t>
            </a:fld>
            <a:endParaRPr lang="en-US"/>
          </a:p>
        </p:txBody>
      </p:sp>
    </p:spTree>
    <p:extLst>
      <p:ext uri="{BB962C8B-B14F-4D97-AF65-F5344CB8AC3E}">
        <p14:creationId xmlns:p14="http://schemas.microsoft.com/office/powerpoint/2010/main" xmlns="" val="3298679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F42E23-F222-45C1-A2C8-62691F8698EB}" type="datetimeFigureOut">
              <a:rPr lang="en-US" smtClean="0"/>
              <a:pPr/>
              <a:t>12/3/2012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6B6BF-6911-4586-896A-BDBC19A789FC}" type="slidenum">
              <a:rPr lang="en-US" smtClean="0"/>
              <a:pPr/>
              <a:t>‹#›</a:t>
            </a:fld>
            <a:endParaRPr lang="en-US"/>
          </a:p>
        </p:txBody>
      </p:sp>
    </p:spTree>
    <p:extLst>
      <p:ext uri="{BB962C8B-B14F-4D97-AF65-F5344CB8AC3E}">
        <p14:creationId xmlns:p14="http://schemas.microsoft.com/office/powerpoint/2010/main" xmlns="" val="1556247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F42E23-F222-45C1-A2C8-62691F8698EB}" type="datetimeFigureOut">
              <a:rPr lang="en-US" smtClean="0"/>
              <a:pPr/>
              <a:t>12/3/2012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6B6BF-6911-4586-896A-BDBC19A789FC}" type="slidenum">
              <a:rPr lang="en-US" smtClean="0"/>
              <a:pPr/>
              <a:t>‹#›</a:t>
            </a:fld>
            <a:endParaRPr lang="en-US"/>
          </a:p>
        </p:txBody>
      </p:sp>
    </p:spTree>
    <p:extLst>
      <p:ext uri="{BB962C8B-B14F-4D97-AF65-F5344CB8AC3E}">
        <p14:creationId xmlns:p14="http://schemas.microsoft.com/office/powerpoint/2010/main" xmlns="" val="2732623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F42E23-F222-45C1-A2C8-62691F8698EB}" type="datetimeFigureOut">
              <a:rPr lang="en-US" smtClean="0"/>
              <a:pPr/>
              <a:t>12/3/2012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F6B6BF-6911-4586-896A-BDBC19A789FC}" type="slidenum">
              <a:rPr lang="en-US" smtClean="0"/>
              <a:pPr/>
              <a:t>‹#›</a:t>
            </a:fld>
            <a:endParaRPr lang="en-US"/>
          </a:p>
        </p:txBody>
      </p:sp>
    </p:spTree>
    <p:extLst>
      <p:ext uri="{BB962C8B-B14F-4D97-AF65-F5344CB8AC3E}">
        <p14:creationId xmlns:p14="http://schemas.microsoft.com/office/powerpoint/2010/main" xmlns="" val="2978803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F42E23-F222-45C1-A2C8-62691F8698EB}" type="datetimeFigureOut">
              <a:rPr lang="en-US" smtClean="0"/>
              <a:pPr/>
              <a:t>12/3/2012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F6B6BF-6911-4586-896A-BDBC19A789FC}" type="slidenum">
              <a:rPr lang="en-US" smtClean="0"/>
              <a:pPr/>
              <a:t>‹#›</a:t>
            </a:fld>
            <a:endParaRPr lang="en-US"/>
          </a:p>
        </p:txBody>
      </p:sp>
    </p:spTree>
    <p:extLst>
      <p:ext uri="{BB962C8B-B14F-4D97-AF65-F5344CB8AC3E}">
        <p14:creationId xmlns:p14="http://schemas.microsoft.com/office/powerpoint/2010/main" xmlns="" val="1834519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F42E23-F222-45C1-A2C8-62691F8698EB}" type="datetimeFigureOut">
              <a:rPr lang="en-US" smtClean="0"/>
              <a:pPr/>
              <a:t>12/3/2012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F6B6BF-6911-4586-896A-BDBC19A789FC}" type="slidenum">
              <a:rPr lang="en-US" smtClean="0"/>
              <a:pPr/>
              <a:t>‹#›</a:t>
            </a:fld>
            <a:endParaRPr lang="en-US"/>
          </a:p>
        </p:txBody>
      </p:sp>
    </p:spTree>
    <p:extLst>
      <p:ext uri="{BB962C8B-B14F-4D97-AF65-F5344CB8AC3E}">
        <p14:creationId xmlns:p14="http://schemas.microsoft.com/office/powerpoint/2010/main" xmlns="" val="2150826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F42E23-F222-45C1-A2C8-62691F8698EB}" type="datetimeFigureOut">
              <a:rPr lang="en-US" smtClean="0"/>
              <a:pPr/>
              <a:t>12/3/2012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F6B6BF-6911-4586-896A-BDBC19A789FC}" type="slidenum">
              <a:rPr lang="en-US" smtClean="0"/>
              <a:pPr/>
              <a:t>‹#›</a:t>
            </a:fld>
            <a:endParaRPr lang="en-US"/>
          </a:p>
        </p:txBody>
      </p:sp>
    </p:spTree>
    <p:extLst>
      <p:ext uri="{BB962C8B-B14F-4D97-AF65-F5344CB8AC3E}">
        <p14:creationId xmlns:p14="http://schemas.microsoft.com/office/powerpoint/2010/main" xmlns="" val="3485907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F42E23-F222-45C1-A2C8-62691F8698EB}" type="datetimeFigureOut">
              <a:rPr lang="en-US" smtClean="0"/>
              <a:pPr/>
              <a:t>12/3/2012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F6B6BF-6911-4586-896A-BDBC19A789FC}" type="slidenum">
              <a:rPr lang="en-US" smtClean="0"/>
              <a:pPr/>
              <a:t>‹#›</a:t>
            </a:fld>
            <a:endParaRPr lang="en-US"/>
          </a:p>
        </p:txBody>
      </p:sp>
    </p:spTree>
    <p:extLst>
      <p:ext uri="{BB962C8B-B14F-4D97-AF65-F5344CB8AC3E}">
        <p14:creationId xmlns:p14="http://schemas.microsoft.com/office/powerpoint/2010/main" xmlns="" val="1606388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F42E23-F222-45C1-A2C8-62691F8698EB}" type="datetimeFigureOut">
              <a:rPr lang="en-US" smtClean="0"/>
              <a:pPr/>
              <a:t>12/3/2012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F6B6BF-6911-4586-896A-BDBC19A789FC}" type="slidenum">
              <a:rPr lang="en-US" smtClean="0"/>
              <a:pPr/>
              <a:t>‹#›</a:t>
            </a:fld>
            <a:endParaRPr lang="en-US"/>
          </a:p>
        </p:txBody>
      </p:sp>
    </p:spTree>
    <p:extLst>
      <p:ext uri="{BB962C8B-B14F-4D97-AF65-F5344CB8AC3E}">
        <p14:creationId xmlns:p14="http://schemas.microsoft.com/office/powerpoint/2010/main" xmlns="" val="3343477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F42E23-F222-45C1-A2C8-62691F8698EB}" type="datetimeFigureOut">
              <a:rPr lang="en-US" smtClean="0"/>
              <a:pPr/>
              <a:t>12/3/2012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F6B6BF-6911-4586-896A-BDBC19A789FC}" type="slidenum">
              <a:rPr lang="en-US" smtClean="0"/>
              <a:pPr/>
              <a:t>‹#›</a:t>
            </a:fld>
            <a:endParaRPr lang="en-US"/>
          </a:p>
        </p:txBody>
      </p:sp>
    </p:spTree>
    <p:extLst>
      <p:ext uri="{BB962C8B-B14F-4D97-AF65-F5344CB8AC3E}">
        <p14:creationId xmlns:p14="http://schemas.microsoft.com/office/powerpoint/2010/main" xmlns="" val="92330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arecec.org/" TargetMode="External"/><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upload.wikimedia.org/wikipedia/commons/e/e0/Greenhouse_Gas_by_Sector.png"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emf"/></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google.com/imgres?imgurl=http://dnr.wi.gov/invasives/fact/images/rcanary.jpg&amp;imgrefurl=http://dnr.wi.gov/invasives/fact/reed_canary.htm&amp;h=282&amp;w=250&amp;sz=19&amp;tbnid=evbPlX6A-3MxkM:&amp;tbnh=225&amp;tbnw=200&amp;prev=/search?q=reed+canary+grass&amp;tbm=isch&amp;tbo=u&amp;zoom=1&amp;q=reed+canary+grass&amp;hl=en&amp;usg=__KSBcIvybnnswoK6iBV9rC7Ds3Mo=&amp;sa=X&amp;ei=kYXeTaOwCsSRgQfC_-TlCg&amp;sqi=2&amp;ved=0CDIQ9QEwAA" TargetMode="Externa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greatlakeswater.uwex.edu/coordinating-climate-outreach-great-lakes-regio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69.jpeg"/></Relationships>
</file>

<file path=ppt/slides/_rels/slide66.xml.rels><?xml version="1.0" encoding="UTF-8" standalone="yes"?>
<Relationships xmlns="http://schemas.openxmlformats.org/package/2006/relationships"><Relationship Id="rId3" Type="http://schemas.openxmlformats.org/officeDocument/2006/relationships/hyperlink" Target="http://changingclimate.osu.edu/"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hyperlink" Target="http://www.northcentralsare.org/" TargetMode="External"/><Relationship Id="rId4" Type="http://schemas.openxmlformats.org/officeDocument/2006/relationships/hyperlink" Target="http://energizeohio.osu.edu/"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0" y="-2133600"/>
            <a:ext cx="18288000" cy="1028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hlinkClick r:id="rId3"/>
              </a:rPr>
              <a:t>www.sarecec.org</a:t>
            </a:r>
            <a:r>
              <a:rPr lang="en-US" dirty="0" smtClean="0"/>
              <a:t/>
            </a:r>
            <a:br>
              <a:rPr lang="en-US" dirty="0" smtClean="0"/>
            </a:br>
            <a:endParaRPr lang="en-US" dirty="0"/>
          </a:p>
        </p:txBody>
      </p:sp>
    </p:spTree>
    <p:extLst>
      <p:ext uri="{BB962C8B-B14F-4D97-AF65-F5344CB8AC3E}">
        <p14:creationId xmlns:p14="http://schemas.microsoft.com/office/powerpoint/2010/main" xmlns="" val="24269003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057400"/>
            <a:ext cx="7772400" cy="1362075"/>
          </a:xfrm>
        </p:spPr>
        <p:txBody>
          <a:bodyPr/>
          <a:lstStyle/>
          <a:p>
            <a:pPr algn="ctr"/>
            <a:r>
              <a:rPr lang="en-US" dirty="0" smtClean="0"/>
              <a:t>Climate  Implications and Strategies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xmlns="" val="4323967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29200" y="-2057400"/>
            <a:ext cx="18288000" cy="1028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357103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19600" y="-1828800"/>
            <a:ext cx="18288000" cy="1028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293578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53000" y="-1981200"/>
            <a:ext cx="18288000" cy="1028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405476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48200" y="-1905000"/>
            <a:ext cx="18288000" cy="1028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856493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7859" y="381000"/>
            <a:ext cx="7620000" cy="428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2254624" y="5105400"/>
            <a:ext cx="4572000" cy="1200329"/>
          </a:xfrm>
          <a:prstGeom prst="rect">
            <a:avLst/>
          </a:prstGeom>
        </p:spPr>
        <p:txBody>
          <a:bodyPr>
            <a:spAutoFit/>
          </a:bodyPr>
          <a:lstStyle/>
          <a:p>
            <a:endParaRPr lang="en-US" dirty="0"/>
          </a:p>
          <a:p>
            <a:r>
              <a:rPr lang="en-US" dirty="0"/>
              <a:t>New record minimum in Arctic Sea Ice reported by the National Snow and Ice Data Center in Fall of 2012 </a:t>
            </a:r>
          </a:p>
        </p:txBody>
      </p:sp>
    </p:spTree>
    <p:extLst>
      <p:ext uri="{BB962C8B-B14F-4D97-AF65-F5344CB8AC3E}">
        <p14:creationId xmlns:p14="http://schemas.microsoft.com/office/powerpoint/2010/main" xmlns="" val="27169782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890588"/>
            <a:ext cx="7620000" cy="5076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69735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875" y="0"/>
            <a:ext cx="914558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2133600" y="19050"/>
            <a:ext cx="5334000" cy="438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latin typeface="Arial Rounded MT Bold" pitchFamily="34" charset="0"/>
              </a:rPr>
              <a:t>Potential Climate Changes Impact</a:t>
            </a:r>
          </a:p>
        </p:txBody>
      </p:sp>
    </p:spTree>
    <p:extLst>
      <p:ext uri="{BB962C8B-B14F-4D97-AF65-F5344CB8AC3E}">
        <p14:creationId xmlns:p14="http://schemas.microsoft.com/office/powerpoint/2010/main" xmlns="" val="22525642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7400" y="965200"/>
            <a:ext cx="4956175" cy="5440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315" name="Rectangle 4"/>
          <p:cNvSpPr>
            <a:spLocks noChangeArrowheads="1"/>
          </p:cNvSpPr>
          <p:nvPr/>
        </p:nvSpPr>
        <p:spPr bwMode="auto">
          <a:xfrm>
            <a:off x="31750" y="6645275"/>
            <a:ext cx="63468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20000"/>
              </a:spcBef>
            </a:pPr>
            <a:r>
              <a:rPr lang="en-US" sz="1200">
                <a:solidFill>
                  <a:srgbClr val="000000"/>
                </a:solidFill>
              </a:rPr>
              <a:t>http://www.theresilientearth.com/?q=content/case-doing-nothing-about-global-warming</a:t>
            </a:r>
          </a:p>
        </p:txBody>
      </p:sp>
      <p:sp>
        <p:nvSpPr>
          <p:cNvPr id="2" name="Rectangle 1"/>
          <p:cNvSpPr/>
          <p:nvPr/>
        </p:nvSpPr>
        <p:spPr>
          <a:xfrm>
            <a:off x="762000" y="685800"/>
            <a:ext cx="7696200" cy="550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Negative Effects of Climate Change on Agriculture</a:t>
            </a:r>
          </a:p>
        </p:txBody>
      </p:sp>
    </p:spTree>
    <p:extLst>
      <p:ext uri="{BB962C8B-B14F-4D97-AF65-F5344CB8AC3E}">
        <p14:creationId xmlns:p14="http://schemas.microsoft.com/office/powerpoint/2010/main" xmlns="" val="21429228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51754" cy="68271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5160352" y="6457854"/>
            <a:ext cx="3962400" cy="369332"/>
          </a:xfrm>
          <a:prstGeom prst="rect">
            <a:avLst/>
          </a:prstGeom>
        </p:spPr>
        <p:txBody>
          <a:bodyPr wrap="square">
            <a:spAutoFit/>
          </a:bodyPr>
          <a:lstStyle/>
          <a:p>
            <a:r>
              <a:rPr lang="en-US" dirty="0">
                <a:solidFill>
                  <a:srgbClr val="FFFF00"/>
                </a:solidFill>
              </a:rPr>
              <a:t>http://</a:t>
            </a:r>
            <a:r>
              <a:rPr lang="en-US" dirty="0" smtClean="0">
                <a:solidFill>
                  <a:srgbClr val="FFFF00"/>
                </a:solidFill>
              </a:rPr>
              <a:t>www.scientificamerican.com</a:t>
            </a:r>
            <a:endParaRPr lang="en-US" dirty="0">
              <a:solidFill>
                <a:srgbClr val="FFFF00"/>
              </a:solidFill>
            </a:endParaRPr>
          </a:p>
        </p:txBody>
      </p:sp>
    </p:spTree>
    <p:extLst>
      <p:ext uri="{BB962C8B-B14F-4D97-AF65-F5344CB8AC3E}">
        <p14:creationId xmlns:p14="http://schemas.microsoft.com/office/powerpoint/2010/main" xmlns="" val="40409448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Sundermeier.5\Pictures\photos\2012 photo\CEC 9-12\DSCN151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562863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0" y="-1905000"/>
            <a:ext cx="18288000" cy="1028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774947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05400" y="-2286000"/>
            <a:ext cx="18288000" cy="1028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791518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29200" y="-2209800"/>
            <a:ext cx="18288000" cy="1028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064905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76800" y="-2057400"/>
            <a:ext cx="18288000" cy="1028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833608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057400"/>
            <a:ext cx="7772400" cy="1362075"/>
          </a:xfrm>
        </p:spPr>
        <p:txBody>
          <a:bodyPr/>
          <a:lstStyle/>
          <a:p>
            <a:pPr algn="ctr"/>
            <a:r>
              <a:rPr lang="en-US" dirty="0" smtClean="0"/>
              <a:t>Climate  change  is  real </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xmlns="" val="36495083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9327" y="17585"/>
            <a:ext cx="7581900" cy="5686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17585" y="5876330"/>
            <a:ext cx="9144000" cy="1015663"/>
          </a:xfrm>
          <a:prstGeom prst="rect">
            <a:avLst/>
          </a:prstGeom>
        </p:spPr>
        <p:txBody>
          <a:bodyPr wrap="square">
            <a:spAutoFit/>
          </a:bodyPr>
          <a:lstStyle/>
          <a:p>
            <a:r>
              <a:rPr lang="en-US" sz="2000" b="1" dirty="0">
                <a:solidFill>
                  <a:srgbClr val="0070C0"/>
                </a:solidFill>
              </a:rPr>
              <a:t>Agriculture Under Secretary for Farm and Foreign Agricultural Service </a:t>
            </a:r>
            <a:r>
              <a:rPr lang="en-US" sz="2000" b="1" dirty="0" smtClean="0">
                <a:solidFill>
                  <a:srgbClr val="0070C0"/>
                </a:solidFill>
              </a:rPr>
              <a:t>Michael </a:t>
            </a:r>
            <a:r>
              <a:rPr lang="en-US" sz="2000" b="1" dirty="0" err="1">
                <a:solidFill>
                  <a:srgbClr val="0070C0"/>
                </a:solidFill>
              </a:rPr>
              <a:t>Scuse</a:t>
            </a:r>
            <a:r>
              <a:rPr lang="en-US" sz="2000" b="1" dirty="0">
                <a:solidFill>
                  <a:srgbClr val="0070C0"/>
                </a:solidFill>
              </a:rPr>
              <a:t> </a:t>
            </a:r>
            <a:r>
              <a:rPr lang="en-US" sz="2000" b="1" dirty="0" smtClean="0">
                <a:solidFill>
                  <a:srgbClr val="0070C0"/>
                </a:solidFill>
              </a:rPr>
              <a:t>tours </a:t>
            </a:r>
            <a:r>
              <a:rPr lang="en-US" sz="2000" b="1" dirty="0">
                <a:solidFill>
                  <a:srgbClr val="0070C0"/>
                </a:solidFill>
              </a:rPr>
              <a:t>a drought stricken corn field with Doug </a:t>
            </a:r>
            <a:r>
              <a:rPr lang="en-US" sz="2000" b="1" dirty="0" err="1">
                <a:solidFill>
                  <a:srgbClr val="0070C0"/>
                </a:solidFill>
              </a:rPr>
              <a:t>Goyings</a:t>
            </a:r>
            <a:r>
              <a:rPr lang="en-US" sz="2000" b="1" dirty="0">
                <a:solidFill>
                  <a:srgbClr val="0070C0"/>
                </a:solidFill>
              </a:rPr>
              <a:t>, on the </a:t>
            </a:r>
            <a:r>
              <a:rPr lang="en-US" sz="2000" b="1" dirty="0" err="1">
                <a:solidFill>
                  <a:srgbClr val="0070C0"/>
                </a:solidFill>
              </a:rPr>
              <a:t>Goyings</a:t>
            </a:r>
            <a:r>
              <a:rPr lang="en-US" sz="2000" b="1" dirty="0">
                <a:solidFill>
                  <a:srgbClr val="0070C0"/>
                </a:solidFill>
              </a:rPr>
              <a:t> farm in Paulding County, Ohio on Tuesday, July 17, 2012. USDA photo by Christina Reed.</a:t>
            </a:r>
          </a:p>
        </p:txBody>
      </p:sp>
    </p:spTree>
    <p:extLst>
      <p:ext uri="{BB962C8B-B14F-4D97-AF65-F5344CB8AC3E}">
        <p14:creationId xmlns:p14="http://schemas.microsoft.com/office/powerpoint/2010/main" xmlns="" val="29252108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533400"/>
            <a:ext cx="7219280" cy="5808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015114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973015"/>
            <a:ext cx="7992533"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333793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33800" y="6400800"/>
            <a:ext cx="5334000" cy="369332"/>
          </a:xfrm>
          <a:prstGeom prst="rect">
            <a:avLst/>
          </a:prstGeom>
        </p:spPr>
        <p:txBody>
          <a:bodyPr wrap="square">
            <a:spAutoFit/>
          </a:bodyPr>
          <a:lstStyle/>
          <a:p>
            <a:r>
              <a:rPr lang="en-US" dirty="0"/>
              <a:t>http://www.flickr.com/photos/350org/7145329315/</a:t>
            </a:r>
          </a:p>
        </p:txBody>
      </p:sp>
      <p:pic>
        <p:nvPicPr>
          <p:cNvPr id="1026" name="Picture 2" descr="C:\Users\islam.27\Desktop\Ohio climate.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426805"/>
            <a:ext cx="7619998" cy="57660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641097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29200" y="-1676400"/>
            <a:ext cx="18288000" cy="1028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565112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Climate Education</a:t>
            </a:r>
            <a:endParaRPr lang="en-US"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13010180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00600" y="-1981200"/>
            <a:ext cx="18288000" cy="1028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959232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14800" y="-1600200"/>
            <a:ext cx="18288000" cy="1028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934498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7" descr="File:Greenhouse Gas by Sector.png">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3000" y="228600"/>
            <a:ext cx="6934200" cy="642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51326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Energy</a:t>
            </a:r>
            <a:endParaRPr lang="en-US"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36495116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Has there been a change in what Influences Energy Decisions? </a:t>
            </a:r>
            <a:endParaRPr lang="en-US" dirty="0"/>
          </a:p>
        </p:txBody>
      </p:sp>
      <p:pic>
        <p:nvPicPr>
          <p:cNvPr id="8" name="Content Placeholder 7"/>
          <p:cNvPicPr>
            <a:picLocks noGrp="1" noChangeAspect="1"/>
          </p:cNvPicPr>
          <p:nvPr>
            <p:ph idx="1"/>
          </p:nvPr>
        </p:nvPicPr>
        <p:blipFill>
          <a:blip r:embed="rId2" cstate="print"/>
          <a:srcRect t="-7365" b="-7365"/>
          <a:stretch>
            <a:fillRect/>
          </a:stretch>
        </p:blipFill>
        <p:spPr>
          <a:xfrm>
            <a:off x="152400" y="1600200"/>
            <a:ext cx="8839200" cy="5105400"/>
          </a:xfrm>
        </p:spPr>
      </p:pic>
      <p:pic>
        <p:nvPicPr>
          <p:cNvPr id="10" name="Content Placeholder 7"/>
          <p:cNvPicPr>
            <a:picLocks noChangeAspect="1"/>
          </p:cNvPicPr>
          <p:nvPr/>
        </p:nvPicPr>
        <p:blipFill rotWithShape="1">
          <a:blip r:embed="rId3" cstate="print">
            <a:extLst>
              <a:ext uri="{28A0092B-C50C-407E-A947-70E740481C1C}">
                <a14:useLocalDpi xmlns:a14="http://schemas.microsoft.com/office/drawing/2010/main" xmlns=""/>
              </a:ext>
            </a:extLst>
          </a:blip>
          <a:srcRect t="-3124" b="-920"/>
          <a:stretch/>
        </p:blipFill>
        <p:spPr>
          <a:xfrm>
            <a:off x="1371600" y="1828800"/>
            <a:ext cx="5896981" cy="4393284"/>
          </a:xfrm>
          <a:prstGeom prst="rect">
            <a:avLst/>
          </a:prstGeom>
        </p:spPr>
      </p:pic>
      <p:pic>
        <p:nvPicPr>
          <p:cNvPr id="11" name="Picture 10"/>
          <p:cNvPicPr>
            <a:picLocks noChangeAspect="1"/>
          </p:cNvPicPr>
          <p:nvPr/>
        </p:nvPicPr>
        <p:blipFill>
          <a:blip r:embed="rId4" cstate="print"/>
          <a:stretch>
            <a:fillRect/>
          </a:stretch>
        </p:blipFill>
        <p:spPr>
          <a:xfrm>
            <a:off x="2133600" y="1609981"/>
            <a:ext cx="4953000" cy="5019419"/>
          </a:xfrm>
          <a:prstGeom prst="rect">
            <a:avLst/>
          </a:prstGeom>
        </p:spPr>
      </p:pic>
      <p:pic>
        <p:nvPicPr>
          <p:cNvPr id="12" name="Picture 11"/>
          <p:cNvPicPr>
            <a:picLocks noChangeAspect="1"/>
          </p:cNvPicPr>
          <p:nvPr/>
        </p:nvPicPr>
        <p:blipFill>
          <a:blip r:embed="rId5" cstate="print"/>
          <a:stretch>
            <a:fillRect/>
          </a:stretch>
        </p:blipFill>
        <p:spPr>
          <a:xfrm>
            <a:off x="1524000" y="1828800"/>
            <a:ext cx="6189001" cy="4876183"/>
          </a:xfrm>
          <a:prstGeom prst="rect">
            <a:avLst/>
          </a:prstGeom>
        </p:spPr>
      </p:pic>
    </p:spTree>
    <p:extLst>
      <p:ext uri="{BB962C8B-B14F-4D97-AF65-F5344CB8AC3E}">
        <p14:creationId xmlns:p14="http://schemas.microsoft.com/office/powerpoint/2010/main" xmlns="" val="396257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Energy Projections</a:t>
            </a:r>
            <a:endParaRPr lang="en-US" dirty="0"/>
          </a:p>
        </p:txBody>
      </p:sp>
      <p:sp>
        <p:nvSpPr>
          <p:cNvPr id="3" name="Content Placeholder 2"/>
          <p:cNvSpPr>
            <a:spLocks noGrp="1"/>
          </p:cNvSpPr>
          <p:nvPr>
            <p:ph sz="half" idx="1"/>
          </p:nvPr>
        </p:nvSpPr>
        <p:spPr>
          <a:xfrm>
            <a:off x="228600" y="1600200"/>
            <a:ext cx="3505200" cy="4495800"/>
          </a:xfrm>
        </p:spPr>
        <p:txBody>
          <a:bodyPr>
            <a:normAutofit/>
          </a:bodyPr>
          <a:lstStyle/>
          <a:p>
            <a:r>
              <a:rPr lang="en-US" sz="2000" dirty="0" smtClean="0"/>
              <a:t>The </a:t>
            </a:r>
            <a:r>
              <a:rPr lang="en-US" sz="2000" dirty="0"/>
              <a:t>aggregate fossil fuel share of total energy use falls from </a:t>
            </a:r>
            <a:r>
              <a:rPr lang="en-US" sz="2000" dirty="0" smtClean="0"/>
              <a:t>83% in </a:t>
            </a:r>
            <a:r>
              <a:rPr lang="en-US" sz="2000" dirty="0"/>
              <a:t>2010 to </a:t>
            </a:r>
            <a:r>
              <a:rPr lang="en-US" sz="2000" dirty="0" smtClean="0"/>
              <a:t>77% in 2035.</a:t>
            </a:r>
          </a:p>
          <a:p>
            <a:pPr marL="0" indent="0">
              <a:buNone/>
            </a:pPr>
            <a:endParaRPr lang="en-US" sz="2000" dirty="0" smtClean="0"/>
          </a:p>
          <a:p>
            <a:r>
              <a:rPr lang="en-US" sz="2000" dirty="0" smtClean="0"/>
              <a:t>Projections show </a:t>
            </a:r>
            <a:r>
              <a:rPr lang="en-US" sz="2000" dirty="0"/>
              <a:t>a gradual shift towards lower carbon options such as natural gas and renewable sources.  </a:t>
            </a:r>
          </a:p>
          <a:p>
            <a:pPr marL="0" indent="0">
              <a:buNone/>
            </a:pPr>
            <a:endParaRPr lang="en-US" sz="2000" dirty="0" smtClean="0"/>
          </a:p>
          <a:p>
            <a:r>
              <a:rPr lang="en-US" sz="2000" dirty="0" smtClean="0"/>
              <a:t>Biofuels account </a:t>
            </a:r>
            <a:r>
              <a:rPr lang="en-US" sz="2000" dirty="0"/>
              <a:t>for </a:t>
            </a:r>
            <a:r>
              <a:rPr lang="en-US" sz="2000" dirty="0" smtClean="0"/>
              <a:t>10% of </a:t>
            </a:r>
            <a:r>
              <a:rPr lang="en-US" sz="2000" dirty="0"/>
              <a:t>all petroleum and other liquids consumption in 2035</a:t>
            </a:r>
            <a:r>
              <a:rPr lang="en-US" sz="2000" dirty="0" smtClean="0"/>
              <a:t>.</a:t>
            </a:r>
          </a:p>
          <a:p>
            <a:pPr marL="0" indent="0">
              <a:buNone/>
            </a:pPr>
            <a:endParaRPr lang="en-US" sz="2000" dirty="0"/>
          </a:p>
        </p:txBody>
      </p:sp>
      <p:pic>
        <p:nvPicPr>
          <p:cNvPr id="5" name="Content Placeholder 4" descr="figure_73-lg.jpg"/>
          <p:cNvPicPr>
            <a:picLocks noGrp="1" noChangeAspect="1"/>
          </p:cNvPicPr>
          <p:nvPr>
            <p:ph sz="half" idx="2"/>
          </p:nvPr>
        </p:nvPicPr>
        <p:blipFill rotWithShape="1">
          <a:blip r:embed="rId3" cstate="print">
            <a:extLst>
              <a:ext uri="{28A0092B-C50C-407E-A947-70E740481C1C}">
                <a14:useLocalDpi xmlns:a14="http://schemas.microsoft.com/office/drawing/2010/main" xmlns="" val="0"/>
              </a:ext>
            </a:extLst>
          </a:blip>
          <a:srcRect t="-642" b="-1206"/>
          <a:stretch/>
        </p:blipFill>
        <p:spPr>
          <a:xfrm>
            <a:off x="3885992" y="1600200"/>
            <a:ext cx="5245923" cy="4562288"/>
          </a:xfrm>
        </p:spPr>
      </p:pic>
      <p:sp>
        <p:nvSpPr>
          <p:cNvPr id="6" name="Title 1"/>
          <p:cNvSpPr txBox="1">
            <a:spLocks/>
          </p:cNvSpPr>
          <p:nvPr/>
        </p:nvSpPr>
        <p:spPr>
          <a:xfrm>
            <a:off x="533400" y="6400800"/>
            <a:ext cx="8229600" cy="304800"/>
          </a:xfrm>
          <a:prstGeom prst="rect">
            <a:avLst/>
          </a:prstGeom>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Source: EIA Annual Energy Outlook, 2012</a:t>
            </a:r>
            <a:endParaRPr lang="en-US" dirty="0"/>
          </a:p>
        </p:txBody>
      </p:sp>
    </p:spTree>
    <p:extLst>
      <p:ext uri="{BB962C8B-B14F-4D97-AF65-F5344CB8AC3E}">
        <p14:creationId xmlns:p14="http://schemas.microsoft.com/office/powerpoint/2010/main" xmlns="" val="4717652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Imports of Crude &amp; Petroleum </a:t>
            </a:r>
            <a:endParaRPr lang="en-US" dirty="0"/>
          </a:p>
        </p:txBody>
      </p:sp>
      <p:pic>
        <p:nvPicPr>
          <p:cNvPr id="8" name="Content Placeholder 7"/>
          <p:cNvPicPr>
            <a:picLocks noGrp="1" noChangeAspect="1"/>
          </p:cNvPicPr>
          <p:nvPr>
            <p:ph idx="1"/>
          </p:nvPr>
        </p:nvPicPr>
        <p:blipFill>
          <a:blip r:embed="rId2" cstate="print"/>
          <a:srcRect l="-9385" r="-9385"/>
          <a:stretch>
            <a:fillRect/>
          </a:stretch>
        </p:blipFill>
        <p:spPr>
          <a:xfrm>
            <a:off x="457200" y="1600200"/>
            <a:ext cx="8229600" cy="4800600"/>
          </a:xfrm>
        </p:spPr>
      </p:pic>
    </p:spTree>
    <p:extLst>
      <p:ext uri="{BB962C8B-B14F-4D97-AF65-F5344CB8AC3E}">
        <p14:creationId xmlns:p14="http://schemas.microsoft.com/office/powerpoint/2010/main" xmlns="" val="12231477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1143000"/>
          </a:xfrm>
        </p:spPr>
        <p:txBody>
          <a:bodyPr>
            <a:normAutofit fontScale="90000"/>
          </a:bodyPr>
          <a:lstStyle/>
          <a:p>
            <a:r>
              <a:rPr lang="en-US" dirty="0"/>
              <a:t/>
            </a:r>
            <a:br>
              <a:rPr lang="en-US" dirty="0"/>
            </a:br>
            <a:r>
              <a:rPr lang="en-US" dirty="0"/>
              <a:t>National Renewable Fuel </a:t>
            </a:r>
            <a:r>
              <a:rPr lang="en-US" dirty="0" smtClean="0"/>
              <a:t>Standards (RFS2) </a:t>
            </a:r>
            <a:r>
              <a:rPr lang="en-US" dirty="0"/>
              <a:t/>
            </a:r>
            <a:br>
              <a:rPr lang="en-US" dirty="0"/>
            </a:br>
            <a:endParaRPr lang="en-US" dirty="0"/>
          </a:p>
        </p:txBody>
      </p:sp>
      <p:pic>
        <p:nvPicPr>
          <p:cNvPr id="4" name="Content Placeholder 3"/>
          <p:cNvPicPr>
            <a:picLocks noGrp="1" noChangeAspect="1"/>
          </p:cNvPicPr>
          <p:nvPr>
            <p:ph idx="1"/>
          </p:nvPr>
        </p:nvPicPr>
        <p:blipFill>
          <a:blip r:embed="rId2" cstate="print"/>
          <a:srcRect l="-10261" r="-10261"/>
          <a:stretch>
            <a:fillRect/>
          </a:stretch>
        </p:blipFill>
        <p:spPr>
          <a:xfrm>
            <a:off x="457200" y="1341437"/>
            <a:ext cx="8229600" cy="4525963"/>
          </a:xfrm>
        </p:spPr>
      </p:pic>
      <p:sp>
        <p:nvSpPr>
          <p:cNvPr id="5" name="Subtitle 2"/>
          <p:cNvSpPr txBox="1">
            <a:spLocks/>
          </p:cNvSpPr>
          <p:nvPr/>
        </p:nvSpPr>
        <p:spPr>
          <a:xfrm>
            <a:off x="304800" y="6324600"/>
            <a:ext cx="8610600" cy="457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t>Source</a:t>
            </a:r>
            <a:r>
              <a:rPr lang="en-US" sz="1600" dirty="0" smtClean="0"/>
              <a:t>: U.S. EPA (2010</a:t>
            </a:r>
            <a:r>
              <a:rPr lang="en-US" sz="1600" i="1" dirty="0" smtClean="0"/>
              <a:t>) Renewable </a:t>
            </a:r>
            <a:r>
              <a:rPr lang="en-US" sz="1600" i="1" dirty="0"/>
              <a:t>National Renewable Fuel Standard Program - Overview </a:t>
            </a:r>
          </a:p>
          <a:p>
            <a:pPr marL="0" indent="0" algn="ctr">
              <a:buNone/>
            </a:pPr>
            <a:endParaRPr lang="en-US" sz="1800" dirty="0" smtClean="0"/>
          </a:p>
        </p:txBody>
      </p:sp>
    </p:spTree>
    <p:extLst>
      <p:ext uri="{BB962C8B-B14F-4D97-AF65-F5344CB8AC3E}">
        <p14:creationId xmlns:p14="http://schemas.microsoft.com/office/powerpoint/2010/main" xmlns="" val="12476924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6200" y="76200"/>
            <a:ext cx="8991600" cy="1143000"/>
          </a:xfrm>
        </p:spPr>
        <p:txBody>
          <a:bodyPr>
            <a:noAutofit/>
          </a:bodyPr>
          <a:lstStyle/>
          <a:p>
            <a:r>
              <a:rPr lang="en-US" sz="3200" dirty="0"/>
              <a:t>EPA Moderated Transaction System (EMTS</a:t>
            </a:r>
            <a:r>
              <a:rPr lang="en-US" sz="3200" dirty="0" smtClean="0"/>
              <a:t>) Data</a:t>
            </a:r>
            <a:endParaRPr lang="en-US" sz="32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xmlns="" val="3228692848"/>
              </p:ext>
            </p:extLst>
          </p:nvPr>
        </p:nvGraphicFramePr>
        <p:xfrm>
          <a:off x="533400" y="1219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10" name="Subtitle 2"/>
          <p:cNvSpPr txBox="1">
            <a:spLocks/>
          </p:cNvSpPr>
          <p:nvPr/>
        </p:nvSpPr>
        <p:spPr>
          <a:xfrm>
            <a:off x="304800" y="6172200"/>
            <a:ext cx="8610600"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t>Source</a:t>
            </a:r>
            <a:r>
              <a:rPr lang="en-US" sz="1600" dirty="0" smtClean="0"/>
              <a:t>: U.S. EPA Renewable Fuel Standard (RFS1) Program Website</a:t>
            </a:r>
          </a:p>
          <a:p>
            <a:pPr marL="0" indent="0" algn="ctr">
              <a:buNone/>
            </a:pPr>
            <a:r>
              <a:rPr lang="en-US" sz="1600" b="1" dirty="0" smtClean="0"/>
              <a:t>Note</a:t>
            </a:r>
            <a:r>
              <a:rPr lang="en-US" sz="1600" dirty="0" smtClean="0"/>
              <a:t>: 2012 Data is January - September.</a:t>
            </a:r>
            <a:endParaRPr lang="en-US" sz="1600" dirty="0"/>
          </a:p>
        </p:txBody>
      </p:sp>
    </p:spTree>
    <p:extLst>
      <p:ext uri="{BB962C8B-B14F-4D97-AF65-F5344CB8AC3E}">
        <p14:creationId xmlns:p14="http://schemas.microsoft.com/office/powerpoint/2010/main" xmlns="" val="11668456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2133600"/>
            <a:ext cx="3590663" cy="707886"/>
          </a:xfrm>
          <a:prstGeom prst="rect">
            <a:avLst/>
          </a:prstGeom>
          <a:noFill/>
        </p:spPr>
        <p:txBody>
          <a:bodyPr wrap="none" rtlCol="0">
            <a:spAutoFit/>
          </a:bodyPr>
          <a:lstStyle/>
          <a:p>
            <a:r>
              <a:rPr lang="en-US" sz="4000" b="1" dirty="0" smtClean="0"/>
              <a:t>Bioenergy crops</a:t>
            </a:r>
            <a:endParaRPr lang="en-US" sz="4000" b="1" dirty="0"/>
          </a:p>
        </p:txBody>
      </p:sp>
    </p:spTree>
    <p:extLst>
      <p:ext uri="{BB962C8B-B14F-4D97-AF65-F5344CB8AC3E}">
        <p14:creationId xmlns:p14="http://schemas.microsoft.com/office/powerpoint/2010/main" xmlns="" val="10374109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Should Extension Educators Understand About Climate Change</a:t>
            </a:r>
            <a:endParaRPr lang="en-US" dirty="0"/>
          </a:p>
        </p:txBody>
      </p:sp>
      <p:sp>
        <p:nvSpPr>
          <p:cNvPr id="3" name="Content Placeholder 2"/>
          <p:cNvSpPr>
            <a:spLocks noGrp="1"/>
          </p:cNvSpPr>
          <p:nvPr>
            <p:ph idx="1"/>
          </p:nvPr>
        </p:nvSpPr>
        <p:spPr/>
        <p:txBody>
          <a:bodyPr>
            <a:normAutofit/>
          </a:bodyPr>
          <a:lstStyle/>
          <a:p>
            <a:r>
              <a:rPr lang="en-US" dirty="0" smtClean="0"/>
              <a:t>In 2012 the Great Lakes Regional Water Program worked with 17 </a:t>
            </a:r>
            <a:r>
              <a:rPr lang="en-US" dirty="0"/>
              <a:t>Extension professionals from Land Grant and Sea Grant </a:t>
            </a:r>
            <a:r>
              <a:rPr lang="en-US" dirty="0" smtClean="0"/>
              <a:t> along with NOAA </a:t>
            </a:r>
            <a:r>
              <a:rPr lang="en-US" dirty="0"/>
              <a:t>and the River </a:t>
            </a:r>
            <a:r>
              <a:rPr lang="en-US" dirty="0" smtClean="0"/>
              <a:t>Network developed a list of 10 </a:t>
            </a:r>
            <a:r>
              <a:rPr lang="en-US" i="1" dirty="0" smtClean="0"/>
              <a:t>core competencies related to climate change for Extension and outreach professionals. </a:t>
            </a:r>
            <a:endParaRPr lang="en-US" i="1" dirty="0"/>
          </a:p>
          <a:p>
            <a:endParaRPr lang="en-US" dirty="0"/>
          </a:p>
        </p:txBody>
      </p:sp>
    </p:spTree>
    <p:extLst>
      <p:ext uri="{BB962C8B-B14F-4D97-AF65-F5344CB8AC3E}">
        <p14:creationId xmlns:p14="http://schemas.microsoft.com/office/powerpoint/2010/main" xmlns="" val="29270089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71800" y="1114867"/>
            <a:ext cx="2671763"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727" y="758125"/>
            <a:ext cx="3352799" cy="2676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81601" y="751820"/>
            <a:ext cx="3938954" cy="2682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 y="4038600"/>
            <a:ext cx="3657601" cy="2819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181601" y="4038599"/>
            <a:ext cx="3962399" cy="28018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2069123" y="54316"/>
            <a:ext cx="4865077" cy="646331"/>
          </a:xfrm>
          <a:prstGeom prst="rect">
            <a:avLst/>
          </a:prstGeom>
          <a:noFill/>
        </p:spPr>
        <p:txBody>
          <a:bodyPr wrap="square" rtlCol="0">
            <a:spAutoFit/>
          </a:bodyPr>
          <a:lstStyle/>
          <a:p>
            <a:r>
              <a:rPr lang="en-US" sz="3600" b="1" dirty="0" smtClean="0">
                <a:solidFill>
                  <a:srgbClr val="00B050"/>
                </a:solidFill>
              </a:rPr>
              <a:t>Double alcohol (butane)</a:t>
            </a:r>
            <a:endParaRPr lang="en-US" sz="3600" b="1" dirty="0">
              <a:solidFill>
                <a:srgbClr val="00B050"/>
              </a:solidFill>
            </a:endParaRPr>
          </a:p>
        </p:txBody>
      </p:sp>
      <p:sp>
        <p:nvSpPr>
          <p:cNvPr id="3" name="TextBox 2"/>
          <p:cNvSpPr txBox="1"/>
          <p:nvPr/>
        </p:nvSpPr>
        <p:spPr>
          <a:xfrm>
            <a:off x="3886200" y="5229667"/>
            <a:ext cx="1066800" cy="830997"/>
          </a:xfrm>
          <a:prstGeom prst="rect">
            <a:avLst/>
          </a:prstGeom>
          <a:noFill/>
        </p:spPr>
        <p:txBody>
          <a:bodyPr wrap="square" rtlCol="0">
            <a:spAutoFit/>
          </a:bodyPr>
          <a:lstStyle/>
          <a:p>
            <a:pPr algn="ctr"/>
            <a:r>
              <a:rPr lang="en-US" sz="2400" b="1" dirty="0" smtClean="0">
                <a:solidFill>
                  <a:srgbClr val="7030A0"/>
                </a:solidFill>
              </a:rPr>
              <a:t>Energy beet</a:t>
            </a:r>
            <a:endParaRPr lang="en-US" sz="2400" b="1" dirty="0">
              <a:solidFill>
                <a:srgbClr val="7030A0"/>
              </a:solidFill>
            </a:endParaRPr>
          </a:p>
        </p:txBody>
      </p:sp>
      <p:sp>
        <p:nvSpPr>
          <p:cNvPr id="9" name="TextBox 8"/>
          <p:cNvSpPr txBox="1"/>
          <p:nvPr/>
        </p:nvSpPr>
        <p:spPr>
          <a:xfrm>
            <a:off x="6594230" y="6145460"/>
            <a:ext cx="2280138" cy="461665"/>
          </a:xfrm>
          <a:prstGeom prst="rect">
            <a:avLst/>
          </a:prstGeom>
          <a:noFill/>
        </p:spPr>
        <p:txBody>
          <a:bodyPr wrap="square" rtlCol="0">
            <a:spAutoFit/>
          </a:bodyPr>
          <a:lstStyle/>
          <a:p>
            <a:pPr algn="ctr"/>
            <a:r>
              <a:rPr lang="en-US" sz="2400" b="1" dirty="0" smtClean="0">
                <a:solidFill>
                  <a:schemeClr val="bg1"/>
                </a:solidFill>
              </a:rPr>
              <a:t>Sudan-sorghum</a:t>
            </a:r>
            <a:endParaRPr lang="en-US" sz="2400" b="1" dirty="0">
              <a:solidFill>
                <a:schemeClr val="bg1"/>
              </a:solidFill>
            </a:endParaRPr>
          </a:p>
        </p:txBody>
      </p:sp>
      <p:sp>
        <p:nvSpPr>
          <p:cNvPr id="10" name="TextBox 9"/>
          <p:cNvSpPr txBox="1"/>
          <p:nvPr/>
        </p:nvSpPr>
        <p:spPr>
          <a:xfrm>
            <a:off x="6090138" y="3403397"/>
            <a:ext cx="2743200" cy="461665"/>
          </a:xfrm>
          <a:prstGeom prst="rect">
            <a:avLst/>
          </a:prstGeom>
          <a:noFill/>
        </p:spPr>
        <p:txBody>
          <a:bodyPr wrap="square" rtlCol="0">
            <a:spAutoFit/>
          </a:bodyPr>
          <a:lstStyle/>
          <a:p>
            <a:pPr algn="ctr"/>
            <a:r>
              <a:rPr lang="en-US" sz="2400" b="1" dirty="0" smtClean="0">
                <a:solidFill>
                  <a:srgbClr val="0070C0"/>
                </a:solidFill>
              </a:rPr>
              <a:t>Sweet sorghum</a:t>
            </a:r>
            <a:endParaRPr lang="en-US" sz="2400" b="1" dirty="0">
              <a:solidFill>
                <a:srgbClr val="0070C0"/>
              </a:solidFill>
            </a:endParaRPr>
          </a:p>
        </p:txBody>
      </p:sp>
      <p:sp>
        <p:nvSpPr>
          <p:cNvPr id="11" name="TextBox 10"/>
          <p:cNvSpPr txBox="1"/>
          <p:nvPr/>
        </p:nvSpPr>
        <p:spPr>
          <a:xfrm>
            <a:off x="381000" y="6113696"/>
            <a:ext cx="2338749" cy="461665"/>
          </a:xfrm>
          <a:prstGeom prst="rect">
            <a:avLst/>
          </a:prstGeom>
          <a:noFill/>
        </p:spPr>
        <p:txBody>
          <a:bodyPr wrap="square" rtlCol="0">
            <a:spAutoFit/>
          </a:bodyPr>
          <a:lstStyle/>
          <a:p>
            <a:pPr algn="ctr"/>
            <a:r>
              <a:rPr lang="en-US" sz="2400" b="1" dirty="0" smtClean="0">
                <a:solidFill>
                  <a:srgbClr val="FFFF00"/>
                </a:solidFill>
              </a:rPr>
              <a:t>Sweet corn</a:t>
            </a:r>
            <a:endParaRPr lang="en-US" sz="2400" b="1" dirty="0">
              <a:solidFill>
                <a:srgbClr val="FFFF00"/>
              </a:solidFill>
            </a:endParaRPr>
          </a:p>
        </p:txBody>
      </p:sp>
      <p:sp>
        <p:nvSpPr>
          <p:cNvPr id="12" name="TextBox 11"/>
          <p:cNvSpPr txBox="1"/>
          <p:nvPr/>
        </p:nvSpPr>
        <p:spPr>
          <a:xfrm>
            <a:off x="515810" y="3403398"/>
            <a:ext cx="1611923" cy="461665"/>
          </a:xfrm>
          <a:prstGeom prst="rect">
            <a:avLst/>
          </a:prstGeom>
          <a:noFill/>
        </p:spPr>
        <p:txBody>
          <a:bodyPr wrap="square" rtlCol="0">
            <a:spAutoFit/>
          </a:bodyPr>
          <a:lstStyle/>
          <a:p>
            <a:pPr algn="ctr"/>
            <a:r>
              <a:rPr lang="en-US" sz="2400" b="1" dirty="0" smtClean="0">
                <a:solidFill>
                  <a:srgbClr val="FF0000"/>
                </a:solidFill>
              </a:rPr>
              <a:t>Sugarcane</a:t>
            </a:r>
            <a:endParaRPr lang="en-US" sz="2400" b="1" dirty="0">
              <a:solidFill>
                <a:srgbClr val="FF0000"/>
              </a:solidFill>
            </a:endParaRPr>
          </a:p>
        </p:txBody>
      </p:sp>
    </p:spTree>
    <p:extLst>
      <p:ext uri="{BB962C8B-B14F-4D97-AF65-F5344CB8AC3E}">
        <p14:creationId xmlns:p14="http://schemas.microsoft.com/office/powerpoint/2010/main" xmlns="" val="18036566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islam.27\AppData\Local\Microsoft\Windows\Temporary Internet Files\Content.Outlook\J9KE0LVF\IMG_157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1723"/>
            <a:ext cx="4876800" cy="3251200"/>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97340" y="3262923"/>
            <a:ext cx="5046659" cy="35950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152400" y="3262923"/>
            <a:ext cx="3665493" cy="1077218"/>
          </a:xfrm>
          <a:prstGeom prst="rect">
            <a:avLst/>
          </a:prstGeom>
        </p:spPr>
        <p:txBody>
          <a:bodyPr wrap="square">
            <a:spAutoFit/>
          </a:bodyPr>
          <a:lstStyle/>
          <a:p>
            <a:r>
              <a:rPr lang="en-US" sz="2400" b="1" i="1" dirty="0">
                <a:solidFill>
                  <a:srgbClr val="7030A0"/>
                </a:solidFill>
              </a:rPr>
              <a:t>Arundo </a:t>
            </a:r>
            <a:r>
              <a:rPr lang="en-US" sz="2400" b="1" i="1" dirty="0" smtClean="0">
                <a:solidFill>
                  <a:srgbClr val="7030A0"/>
                </a:solidFill>
              </a:rPr>
              <a:t>donax </a:t>
            </a:r>
            <a:r>
              <a:rPr lang="en-US" sz="2000" b="1" dirty="0" smtClean="0">
                <a:solidFill>
                  <a:srgbClr val="7030A0"/>
                </a:solidFill>
              </a:rPr>
              <a:t>(Spanish </a:t>
            </a:r>
            <a:r>
              <a:rPr lang="en-US" sz="2000" b="1" dirty="0">
                <a:solidFill>
                  <a:srgbClr val="7030A0"/>
                </a:solidFill>
              </a:rPr>
              <a:t>cane</a:t>
            </a:r>
            <a:r>
              <a:rPr lang="en-US" sz="2000" b="1" dirty="0" smtClean="0">
                <a:solidFill>
                  <a:srgbClr val="7030A0"/>
                </a:solidFill>
              </a:rPr>
              <a:t>, Colorado </a:t>
            </a:r>
            <a:r>
              <a:rPr lang="en-US" sz="2000" b="1" dirty="0">
                <a:solidFill>
                  <a:srgbClr val="7030A0"/>
                </a:solidFill>
              </a:rPr>
              <a:t>River Reed, Wild cane, and Giant reed.</a:t>
            </a:r>
          </a:p>
        </p:txBody>
      </p:sp>
      <p:sp>
        <p:nvSpPr>
          <p:cNvPr id="3" name="TextBox 2"/>
          <p:cNvSpPr txBox="1"/>
          <p:nvPr/>
        </p:nvSpPr>
        <p:spPr>
          <a:xfrm>
            <a:off x="5562600" y="304800"/>
            <a:ext cx="2514600" cy="1200329"/>
          </a:xfrm>
          <a:prstGeom prst="rect">
            <a:avLst/>
          </a:prstGeom>
          <a:noFill/>
        </p:spPr>
        <p:txBody>
          <a:bodyPr wrap="square" rtlCol="0">
            <a:spAutoFit/>
          </a:bodyPr>
          <a:lstStyle/>
          <a:p>
            <a:r>
              <a:rPr lang="en-US" sz="3600" b="1" dirty="0" smtClean="0">
                <a:solidFill>
                  <a:srgbClr val="00B0F0"/>
                </a:solidFill>
              </a:rPr>
              <a:t>One alcohol (cellulosic)</a:t>
            </a:r>
            <a:endParaRPr lang="en-US" sz="3600" b="1" dirty="0">
              <a:solidFill>
                <a:srgbClr val="00B0F0"/>
              </a:solidFill>
            </a:endParaRPr>
          </a:p>
        </p:txBody>
      </p:sp>
      <p:sp>
        <p:nvSpPr>
          <p:cNvPr id="7" name="TextBox 6"/>
          <p:cNvSpPr txBox="1"/>
          <p:nvPr/>
        </p:nvSpPr>
        <p:spPr>
          <a:xfrm>
            <a:off x="5545015" y="2743200"/>
            <a:ext cx="3150516" cy="461665"/>
          </a:xfrm>
          <a:prstGeom prst="rect">
            <a:avLst/>
          </a:prstGeom>
          <a:noFill/>
        </p:spPr>
        <p:txBody>
          <a:bodyPr wrap="square" rtlCol="0">
            <a:spAutoFit/>
          </a:bodyPr>
          <a:lstStyle/>
          <a:p>
            <a:r>
              <a:rPr lang="en-US" sz="2400" b="1" dirty="0" smtClean="0">
                <a:solidFill>
                  <a:srgbClr val="00B050"/>
                </a:solidFill>
              </a:rPr>
              <a:t>Miscanthus giganteus</a:t>
            </a:r>
            <a:endParaRPr lang="en-US" sz="2400" b="1" dirty="0">
              <a:solidFill>
                <a:srgbClr val="00B050"/>
              </a:solidFill>
            </a:endParaRPr>
          </a:p>
        </p:txBody>
      </p:sp>
    </p:spTree>
    <p:extLst>
      <p:ext uri="{BB962C8B-B14F-4D97-AF65-F5344CB8AC3E}">
        <p14:creationId xmlns:p14="http://schemas.microsoft.com/office/powerpoint/2010/main" xmlns="" val="14827007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IMG_659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43434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9" name="Picture 4" descr="http://www.depauw.edu/univ/naturepark/natural%20history/indian%20grass%20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0"/>
            <a:ext cx="45720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0" name="TextBox 7"/>
          <p:cNvSpPr txBox="1">
            <a:spLocks noChangeArrowheads="1"/>
          </p:cNvSpPr>
          <p:nvPr/>
        </p:nvSpPr>
        <p:spPr bwMode="auto">
          <a:xfrm>
            <a:off x="5867400" y="2362200"/>
            <a:ext cx="199605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dirty="0">
                <a:solidFill>
                  <a:srgbClr val="FFFF00"/>
                </a:solidFill>
              </a:rPr>
              <a:t>Indian grass</a:t>
            </a:r>
          </a:p>
        </p:txBody>
      </p:sp>
      <p:pic>
        <p:nvPicPr>
          <p:cNvPr id="14341" name="Picture 6" descr="http://www.okprairie.com/Images/Big%20Bluestem.jpg"/>
          <p:cNvPicPr>
            <a:picLocks noChangeAspect="1" noChangeArrowheads="1"/>
          </p:cNvPicPr>
          <p:nvPr/>
        </p:nvPicPr>
        <p:blipFill>
          <a:blip r:embed="rId4" cstate="print">
            <a:lum bright="-10000"/>
            <a:extLst>
              <a:ext uri="{28A0092B-C50C-407E-A947-70E740481C1C}">
                <a14:useLocalDpi xmlns:a14="http://schemas.microsoft.com/office/drawing/2010/main" xmlns="" val="0"/>
              </a:ext>
            </a:extLst>
          </a:blip>
          <a:srcRect/>
          <a:stretch>
            <a:fillRect/>
          </a:stretch>
        </p:blipFill>
        <p:spPr bwMode="auto">
          <a:xfrm>
            <a:off x="0" y="3678238"/>
            <a:ext cx="4343400" cy="3179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2" name="TextBox 9"/>
          <p:cNvSpPr txBox="1">
            <a:spLocks noChangeArrowheads="1"/>
          </p:cNvSpPr>
          <p:nvPr/>
        </p:nvSpPr>
        <p:spPr bwMode="auto">
          <a:xfrm>
            <a:off x="990600" y="5715000"/>
            <a:ext cx="302358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dirty="0">
                <a:solidFill>
                  <a:srgbClr val="FFFF00"/>
                </a:solidFill>
              </a:rPr>
              <a:t>Big bluestem grass</a:t>
            </a:r>
          </a:p>
        </p:txBody>
      </p:sp>
      <p:pic>
        <p:nvPicPr>
          <p:cNvPr id="14343" name="Picture 2" descr="http://t3.gstatic.com/images?q=tbn:ANd9GcSLvTXOq7mEGP0ZR5WtnDSlhlPa6yLhOJAN4iSYUXtJuDSiZKWSWQ"/>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81525" y="3657600"/>
            <a:ext cx="4562475"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4" name="TextBox 10"/>
          <p:cNvSpPr txBox="1">
            <a:spLocks noChangeArrowheads="1"/>
          </p:cNvSpPr>
          <p:nvPr/>
        </p:nvSpPr>
        <p:spPr bwMode="auto">
          <a:xfrm>
            <a:off x="5257800" y="3733800"/>
            <a:ext cx="326243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dirty="0">
                <a:solidFill>
                  <a:srgbClr val="0000FF"/>
                </a:solidFill>
              </a:rPr>
              <a:t>Little bluestem grass</a:t>
            </a:r>
          </a:p>
        </p:txBody>
      </p:sp>
      <p:sp>
        <p:nvSpPr>
          <p:cNvPr id="14345" name="TextBox 11"/>
          <p:cNvSpPr txBox="1">
            <a:spLocks noChangeArrowheads="1"/>
          </p:cNvSpPr>
          <p:nvPr/>
        </p:nvSpPr>
        <p:spPr bwMode="auto">
          <a:xfrm>
            <a:off x="838200" y="533400"/>
            <a:ext cx="19976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dirty="0">
                <a:solidFill>
                  <a:srgbClr val="FFFF00"/>
                </a:solidFill>
              </a:rPr>
              <a:t>Switchgrass</a:t>
            </a:r>
          </a:p>
        </p:txBody>
      </p:sp>
    </p:spTree>
    <p:extLst>
      <p:ext uri="{BB962C8B-B14F-4D97-AF65-F5344CB8AC3E}">
        <p14:creationId xmlns:p14="http://schemas.microsoft.com/office/powerpoint/2010/main" xmlns="" val="26622570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8" descr="data:image/jpg;base64,/9j/4AAQSkZJRgABAQAAAQABAAD/2wBDAAkGBwgHBgkIBwgKCgkLDRYPDQwMDRsUFRAWIB0iIiAdHx8kKDQsJCYxJx8fLT0tMTU3Ojo6Iys/RD84QzQ5Ojf/2wBDAQoKCg0MDRoPDxo3JR8lNzc3Nzc3Nzc3Nzc3Nzc3Nzc3Nzc3Nzc3Nzc3Nzc3Nzc3Nzc3Nzc3Nzc3Nzc3Nzc3Nzf/wAARCADEAK0DASIAAhEBAxEB/8QAGwAAAgMBAQEAAAAAAAAAAAAABAUCAwYAAQf/xAA9EAACAQIEAwYEBAUDBAMBAAABAgMEEQAFEiETMUEGIlFhcZEUMoGhI0KxwRVS0fDxJILhM2KSohY0cpP/xAAZAQADAQEBAAAAAAAAAAAAAAABAgMABAX/xAAlEQACAgICAgICAwEAAAAAAAAAAQIREiEDMSJBMlEEEzNhcaH/2gAMAwEAAhEDEQA/ANpVtJwyl1cmNmCkizN0v97Yy9a0g+JpYXUkoqpY/MPP3xZMM2qJFaCikJJDMrOoub8sCUFDV03xxracFwVMBLb20sLH6Y8fFqPZ6cW8qSDl4VE9KzSDWsSqCDcqQLcvPniyKWOrZ3LSIA6IIzcF9/729MKK6llFPTyxRh+4LaSRa3rhhk+XpAvGabhKt3UhNr7XJ8j+2GdKNIa3+zotrYIogk7TFpyyFWJ3uSAfLriygno6cyiWRNSNICdtdmI226d0c8Z7Np5RmMFOlQ5oi6baTdgGFifqOQ6YLp6SOoz6ThSq0nEkM0JuNhp/cqdvPCOFq7BCfkGwUUEMUslPKTxFaPU7CygNcD1Jx7SZcklLR8QKDTVHHLAXKg6QR9hiDwPPSpBRRcSaYHSrSWC7Eknw3+4wLLmyslNJDG8GlRGbgtpIJUk7eOBBUrKzay2O6eli4bThA6QsCiMASh8fof0xZVUcUqImwdoyDoG5NwQT5nAmVtI8ErCRNTSa2W3Qncfa/wBcNaDMIah5BALyxMFYkXAUg2P2Pthc2tDSqSF+SUXwyVck5cJqW7sLEi17D3tjzMKySSqnXgOwkVVXTyUAf1wRXCGqpzGkkoiLaQVOnqCT54EqEqY6tzGbUljruQWB/ocTvJmSw6C6qGmamvMWbU3d0sSdyen1viNRDErLBIzyRhQL3sQQBva1upGCcvhglLI1uErHuKSLk+flgKpmSGx4XGkZ9blgdh4YpHjekLJ9sm9OkUbIlOhi3OmPdgBvex54VrUcWTX3u/bWo5obbD3xKTNxFUXWIxNGpUgRtYKTzO22LcpqqSprJQsp11C3EijZWFrWGL0oI5+2GVtcaa8iRKqyvp+b5R4csTWpiWtXh2dYohsdweY9Og98I5IqiCoQVqyQKe9d+o8cddeKXhWSR5AGUm+4Hl6DEm7GUq0GVdRHNnl4fwi9LoXhc78X/nDOmjkUmKM8EaiNmsSOR/zgB6aGLPIp1m1hKQsx0Wa115jx2/XD2OOGdTrRUeOPu2BO2+2Fe2NCqFcglizKNI40mjZe5uQSRYn2GOnAqpmRhZYe5tc97r+2OrammiMMkcZMkccraHU2/KAb+GFCZgsY4s4HHm78h3YX8sGWlRWFdseNmkMcU6hm4wViNT8gP6csDUMUsyl8wlVoQV0Bbg35kWt4m2KGlp8xqKYVcLLMUsJlPcv0B8d/tgXMK9BmUNDTrpVYw4Ym5cAn2vbGbtYojFY+TY8epTigEhRcLY2AXla2EdLXkpUw1U7DhOeIr2AUAXA874oqDEtRPUSuQWBXSovv/nAucwyUzNURxs8UhHFZV5Hbkd9jgxTboPJLJZL0D9oZ4JZITDTlO8e9cbbjSNj4YaUcT0ufyKJlCTMjuWXdbXB0nnY7Yz9UTPSrMHKpG2oR3AIJNjfxsLYdZVUQSVCGoieKY05KgEFrAbj3xaUKic8JXOgmsk+BSSaCQpUVFkjtcBAHLH/1IwhqnlOUOi2Dl2Z2UbsTISenW/3xoM6pviqZ5YZ0UUTCodX3uGS21vp7HCaqqIpezrLAApVjpYsLnv8AP2wkX4ovNPJ/VF2SZh8Hl9WaiQaWp30sDezBtPPwub4aZWY4KGeslnCSzFY+JsCxXn+tvrjL5aY6ujioiHWVZ2YSBgoClRf9zjVsEjpaeh0iRiojjYi2w3Zr8udt8Dki70JxvSb9DilK1cay8JlUgtutl5C374tq2WClvJILAqrMAO73gDv4b4Hq6scFZBHFaRSZFjf8wuDa2x5j2x7PO8lEsQjAM0oTQwvyvff1GJqNHTnaonQ57STx1CUrrdQAxAUWY7dPTFdHUCFilGxnd2FzGoIv5+eL6WkijXiVGmKzbBlAuR5eGPJapVgkSkiEZtqIS2tr+fS/pilpCVoXVdFWVFQxmvEkp0rGkeqdvpyt6kYV1VTSxVMa0UcdOkK6CWIDuf8Av8xbp440BeVYpOErLPKQTxDbQBcD0J54W0WWVHDmNQ0RUm7IBdr+vU40Z32JODKe0808y0s1OvGjKd9ySbN00jzFsVPQGripmgeouY9M976VsNrW6+ONFBknweWR0kJsmkFWc30Ecr38jg+kgSlp2hEsKutrb3APLntfE8rHpJmHgp2o81mpnlmqJzCDqINkIIVbnmbb++NOrPEpdlCTKpvw1sAN/Lr+2I1WUVrGCWlqoJWKSIxL2FmKnbr+U++IZfl9RSRcWsp4o5XbcU7MVso5uT05m2HlFVYIUmLc5mM+WR/CU8k00zkFFF7oDv5jkceU02VZfTxJmKuHZBpQtbSPPfnv9sM6eWeqzOnNOoLmFrEd0KGH2I/cYV5lloy+qaKeoEoO6s6eW/PzwItNDT8UDZWxDZhqdogjXgAva5UkE/TCTOaeoOax1sas3yK+nkDuP1H3w3qHqYKGpZ7AiRirLvfugKB57jHnxMzZGvHGhmKPa/MB1I97YKbUrJ0nx0++yk0syQwicD8S5jZ23I8DbxODElJBocwsvdSS1tyy7r+g2wizHN4Kv4iR1kSn1WQog7tjsOfXfDOHOkrZ56ZbR1AI0uzd4BeXjf8Aa+KTi1FOiXFNZNfZVKlHJWQmGOERS6ljRO6AQL7+psMEZs0NJntHCI9A0rHqZbFl67+u2AoYQO0eUQhOHA6rJIrHa8YOvp/24n25k41TRSXYpFeMA7W3v99X2wt3NIbHFOQ9ZKGCnqxRSERy0yspckkjVJcWtyFxhbV0sSZIHjpEYyQWIUADVrG9ud9I3wtoq6mehjeBHpxPTNTXjS+iVSzagDzB0b3wNlefk5NVLVkS6WCt3goZGJvy8tQ8r4y4mtr7N+1f8KMpWppsxClUTQx1qT3Qptt7HD+mq5ayqKo+paZiOEFI5+p5bbfXCOGuiqpawaBHx59SHVYxqbDl9R7Y0eTtVUsZqZKakqvjEIjdpSjkJtuAPA4ryWtkeJrqy6sqpkp6pFGgiMyKAPlBty+ob3w9hEUU1JTLGQ2osi7GxPeJv53xn6+nmqZqaFagLLO7QWCABVfexv4W++JZrX1b5+lOsDFIo2YHVa/IagfC2OZpypHSmo7Y3qsz+KzoUkzrGjd2Mg73tcX6DngtMvpoFll4jCK12dhfUPDy+mM/M2V1EjRUnFllikLNUIRd35De9rAeWGNPVM1BDrcq9U2uImxAXe3QeHLBxpB422VGoq6qsmKyaYSoF1bdnHQC3LbDLKSY55WUO8qgaxNsEHU3thPUVVMaw0FmVoERBOF3O99j/uP2w2q2+EysOLzJJHuEF2c7XJwWko6CpWRirUrHkhaSV0eMlmO4G32wnzbMhV19XTSRuWEkJWOJbkqSpI/9WwzSaGko9blVacEqqpzUDbe3kTfGR7FyyZh2plq31EsvEAA2F7gX9BcYSMbuRpTp0jU0U8xrhHw3SKOGQuh5X4oAHK3K/wBMMsqmqA88Mo0xvuY787jCl6jizSZfl9TxHV2mmLbAi+9/AAt98dl0ohlmleeVijqh1KADexUemzb4Vq1bDFr4ntHLHDmcsykDSWUE3+WwsPfD9pctrYIZMxSKVgtkvdrD3xm1r6YVgSemNRJIXTvHSAnMgEeV8WTUiK4GUOeEFAZJDcqQT1wYxXZptN0Zqg0VWQTtUrotDLLHEtyPk7vscE5VAc0yEwtOI2Q8MkbldLgjb0HLCzL5/iezFW1M2iWJWfgKl9Sjn6Ab+2HnZqnShyKGvnNnCsxRhsNVmH1AGOjk8b/0hxO2l6ozOcUkWSwwcZklqJwJmhB0cINcBT4nri/KcvadoWpz8PmVOdMyybiRdVifIgdOu2E2d1SVmZTTFzJrluTawI9ME5bMRmNGpqxT8eRUaY8lUHf+mLOMsDmUkpms+GEGb0VPIuiXXKQZWDMQRbpy5k4D7Z5dPVGnKTqI0mduERe+wtvhxXmP/wCRVNLSrqrKOGThE2s5ZVKkjrztz6YvRVqsk7pbjzKZUvvdh5ehItfHInjJM7n5xaMAplpp0p5H0RvMjAkX0tuLi/TvG+B6mrEcMzPcOG0N5EX5ffHV07zmGcQEUwmFPGzNcE8zv1O5xGty2UU9XXpE7UsmoJMRs8g7xAPjzx2xXTZwMDiSaprODE34ryKikdSTbDlZZMgzqemeR5oadmjBF1DEjcgdMCdh9Rz+lkCERJGzuSCRcIf1v98aHLKWIZ9mub1caSQ0jnhIxsJJbAi/jYfqMDknFSafQ/Hx3G0NJ5jTVmUyTxSwlqkMZLlgV07bYWZlltTS5hXPUs0ziNdKgkABlBA5/T1GAKzPZ85zmISvohU6lHPSb7nyGL4MwbNM+MccDvLO6AHyWxJt4WBxDHF3Q7nGToaJTVQindqZIGR4FZYl3JAJZxvtsv3w9qVZqumVdMSUkWsljcuRdf1ucXRVKlap0/E4ZMfPawSwAB8Qf1wmzOZ8uyqGrqRHJU1RDlQDbTY2AB5kC5+uOeTnJnQoqC0LHrpI85llj1Mjj8PQbgm1wPf9Ma3IK24aSpVhAFUl2YHfrt5k4wSRrNE70ysEKhzENiDq2F8a7s2s9bly6YmhLyWLMpJ0+FvGxtfyOKzSUaZHjycnYu7RZi1RBUNa7BH1WNtJK6Rt/uGFvZSRaTLZZJC6msl0HSt/k3HpzJw07RTmn7PPFUJFHW1MX4kTCzxpqB0i/hp3Jwl7P1fBpAxeLSrts25532Ht98Okv11EEnU7Zo6uqM6UtPSokZlgkklYHvFVJuptbwHtgSbM2p1aGWIM0k8feRdJKqp6eZwEtdLG1I4YLGjywiRdiA8bmx8+WKTUNWVinSAVU9wXLMBuCb+pwuOjOXVF6VYqMwpjFC2oM+3I7hgPptvjTUWWIZpI0zIMqoh1LFqUkltgfK2EUdcMlpY4IWRp5443mlJ3QMw7q+HzYc9lS8sMxErAiwKu9iu7WGwwsrrQ0ZSs+f5BWPTZnBGq7vVLGVUE3UmzADr3TjW9oakwZe1LRGPRCnBDvYM5tY7eO3tjOdlo2rM3aoYNxKUcRB01W0qD53I9sSzOGtzZ5py08dNT3AeMbNIpsR9dR+mLckVLkSF4tcTkvZm44v8AUxxGMkyqCrX2G39cWGc/EIAhW1ilxytY4IikURBdIUoCC3h1/wCMCVTy1GZ08SgBNS6W5CxI/S5x03ZyJb2aWLOXkzoZvmMapJ/DeFEdwDILAmw6nvW8bY0fZuoRMjow2oCJyjB9idxv98ZrN62KKGFSFdJVMalLWsrE39QWwz7NyxSvwahJjFUElClxoYXPMfLsR7Y5eWOr+js4J+WJmM+ljopVggiKwTyk8NuXmw8CDax8L4d59LFBBS0VISIYqdZtNybyObvffrcWxGuyB6ntDTzPIz07VSrGjkGy2fUT4EFB74SSzO9TPrYsVAVm1Xtp2t9hiiqSVE5rFNsbdlYaamzGTUodVpnKAMQAToAv9CcP+1MVPwEpIokWnYs0jPtreykfS4HLwGEfYpIHzmN5yDGsRkcG29rbb/3cYX53nAkrvi5EaanMjLHGDYKALfS5sfpibhKXKMuRR4f9KqKSCNpHp10XYgAtchSL9caLKp4UGXzRABo6eWRpNADEjUp/U29MZpAfhIXjj0gkC35gVuLX+uHE0kWX9nKadS/GmRorX2C6ybj2bFJxF4dJmi7LVwrsnaV5uGfjn4pc8wBewPoMe55Vx1EEUYYIS9yDuVDAAAA+IOM72Yqkl7PSKJCq09SZXVhu+u2w8ue+LWb+LytUTSyBhOpZy9tIvb6jy6WxFxqRaXJ4pfZOWSCjy0kq0isnCBXkrK3UDx7p+mNFlVcVDU7VApjSxrHI867HuhL28bg4SZPSS1NRXZZVCI3YuQ35ep358rcse57WUi0yUsALLFKRKwQhpWUkFyepv09sCcctCxk4JyKIaU5tHVJPU3nMoMdzcadNyAPLFcOUcB5aSqqeHIKYuU1L/Lcm56HwxU8vwWXyVrlxxgRTJvsdQJb05j649oquWqyismqlieWRlhSYoWk1XUsb+Fio+pxTFqIPl2g3PaaDLoqaGBpSDVxO12uRdCNjbmSxwbLHFkeWVclUInrq6FkQRC6xhlO2/LnuR1w7alpJYqKtkjDcndZB3BpDaTY7AAi9sZDOa1czqZH0JGtNC1wo3Y7Df11YnGSloryxS8l9AmkzPUKzBypZbry7rA43fZlFpo6n8MwyNJ+IZ7m56ADpsRfxvj59QzCOa6sRqQn1PnfGt7M1r1cLyzVehiiEsxvrPeufXDTt9HPwTSbbB0oabIVq66Zo24k4aOMDZE5299vTCB85bNa0zzOVp4lMawqe6q32sOm2GtJR1Fdll82vLTUsTMliF+IZV3uegv1xk6dDBXTiOP8AAZzdQORBsV/Xfyw0F8n7G5ZtpJaRWYXV4w+pYKgd1h8t97fe2OSMCljBBvGxQAC5CHr9CT9DhmUESRowWSDUBJFq0kEHY38eeK0paiOdLBXEjNpYfnHIr5XuB9cXizkapgVayNQUcLR7LPI6uvIa1Un/ANg2Nb2JrER2jv8A/YgKqCeTKbcrfyk/bCGko407MZhTqrSClmR9YO4U6wPuR74uy34ygpIZoyFkhnKai2x1cx6X/bCc9SjSK8TxlZoLvLJXwySvAyQMXYi5Fw5FvDbnj5/lrLLZGJDEryN73A3898aePPo6iCrmZhG0sJhXXFuxGsaefiw3xmMmmJeOFoShKgg25EDffA4YOKdlOaakkxlTpUUiSyLqjLgLGyjcm5O3XmBgiqyvTklLV5jLIJ5XIipxu735u38tiPrvjzLVld1kilEb044+om2ne4I+q4PqooVymmqJi1ZJKWZwCVFjvfxO+Gbpk1VCyRlSFI4AzRkEAKN9gN/f9cdVrJV0VHRcR20ppOmw3DMbezD3xW85aeArpsl9IAsF57Ae2JUVPJWSToNKGIbuTy22v9RgGi60PMlhEGSVeXCNGVPxyb7mwsFJ6XItj2kknEoj4PBQR6tUfeDi3Ly2N/pivLyWqWJbTH8OC1he7C7Dbr/N9MMaWpoZpI5F41OsUf46O277ggKTvY3G3TEW7Za04otfhUuVyU/Dvm1WysyKdLaC2wJ5gW/XC2mllkCs7n4eSZpGsLGMm4J8en3xOoqHqc9kkYDiyR8PV8o71xa/QeeKo5ClMWhAVpo3VkUXGou3I/Ub4MY0tizmpvXoDqfj6rN6UcKSUNEFSJxbSAPlseQtufM4dpQxr/DMrp7hZFEsrO25YqCSbeg9sKEmWXO5ZJTNI2pzHpS7OxsN/DYH2wzoJaivrp1WCSGxu9gDwwbqd/QkYPI/Ebjb6Zo88SKXIcyiSU8NIjpax71rGx8rHGCqii5bOyGzTyxxkj5VW/P7DH0KOQKBBEVeOVdAjLWvsVNz6jHzozBIYYCusCrDsp6hFJt9sc/4+9HR+Qkmn/QLSzfiR3DyORp7i3J9MGcdFRI46kBVX8x0kbnbfFVE6iWWWnJWUG+ljcBTyxbTZclQH4rWsxKjmLHr7g+2OlqzzdLSL6quasSOlpQ6UlwGXVte/eP67YBlZEq9Me0lTFcsPl1C4PobYrp5XjUkDSFsAB1Frn7jFKB9FQE3kjcSRr4jn++HjGtGybdhtZDFVUCPE2iQyKRfxHn9fviT1BaokLFuEzKXCbHZb6wenXHmXMHplQEatOlFb5dwNx9BbE5IhMFXuKdNvpbr5YzdaFbvsFL1SrXxyDXDVQraeIEgnioV28rMLYLqJFoqSCKpLyAjTLo5sSVa4876fbEKWNqeqpKZpFZGYueHfSthcWv0uMV16NPVESARtIx0b2AtcfsMM1oKsOpTMtPPSx0ytDOoeRygOhVdu9e3d3PPrgd1oI69IKaOMxoplaZQRctYEC/QW++CcoqkE8tGVVo5qcoWLW2BLDUeu+xwPmAIzdkjZWWSNBGVN+7vsx8RyOEjK7RedY6IUtV8RmkpiChRCRFqUWBvsd9sNKqLTTU6PVDi31OdNgD1O3ib7csI6GOWPNBC/g1iPl0huYPhths5E6EajHMqABrWueYHrz388CSZFsXSppqdUoVXik1FSLXAG4t/fPFOSFGqp1mJCMgci9t73v8AfEijTrL8UxEixl2Z737xsOfXlgilp4kKtocymAxjbclm/bnhlVUxmmwuCIiKocyRcV2CKHNjYf5+2Ds1Ao8u+HlIFYDrkcqWITT8vqfH74XCNIqZRK54qSks3Uf3cYqqqkzMh024vdLud9yQG974lX0HOlSCaOrSaWVxEkpSS2knVcAC4++NjlsVPR0tJCIKaOvcExk94pckqDflzF/TAeR5UaGhy6tl0NKYHdYTCQwZr7n0G/rhHFmVQ+afEyM0gGsONRDeR36jniU3Kb8fRfjjHiVy9lFJJDAZmnUPKY7tMpJJcC5/U+2GWSyrHR0UNmE1VM7y35sg+Xfw5/XBHac0kz05hpVQyIyD4YAahewv52Nh1wFJmEdTLU1kJKLSwCNAo06OndB5cj74NOS2ZNwlsb5JMJVmeSVCnEYIQ3fibVzYD8pI2N8ZxMsljzWlqK1ZYaaSR3Xui76F7wHmQbfUnB9PlNVSRvM1Rw/iI9IiV9TIhF9RHjc2wsirp81zPKI5tTR0rs7HVztZjfysD9DhuOot0NOTcY5dk+1EENK1JVUqrFDURFkUKdlB2BPU2P3wuy4qqM7FyZLNYNYDD7thEZctSSEKEWpeNWIBtdQRbbYbY8yPsjmNflkFdxqWHjg2SXVcAEi9gNsU43lCyPNxuM9DDPuzUD0FTmFNCIZI0LPFEwMZUAm67Xvbp5YRwZY0+XfGxRAvCVWZLflLfMPQWvy2wzoswjmy6aFKySQiNhIWTQNJUgAe+OyvNYspqHCxD4SaBUsVvqbT16/mFx54SMpLsZqMtrpmVhPDpIGso08r9eRB++DCgZFnhACxkWUfmHQEdLEAfXBNdl0aZHlVVE1zNEolDr8rkX0+YsLg4VxuycRAxU3u2++nmQPXfF472csouLHOWUMM+amDijhzFtCE8jwnAI9GYH6YBzGIvDRnUt9LvtzsSN9/XEMtqY482pSzAtRsCWUE7EdPpi6tUfE6eIQjhk1W3AJFj9jhZfIPSBaqqFRMCkIVF4evRewtzNvqceQw2zGlDgOupkVi1r73H3ufr5YGpagxSG6gLcBlVudiL+9sETLonopoXJiZibnmDuwv7nDJUxstFMMzR5iNBsoV0H/aL7W8rnDx2QMt+qXKgc7E/wBcZ6NRJVJrYktESfI3uLePTDYvqjVHWwQFS1rkXsdvPbGmKiNXK82W1CTRkmGZYxIPz26H/wAh74jE6ww05kN3uB3dytjuSPpbFeYyCu+HkgJVpE4ssZ2V2/m9wB9MURbamc97kR067e4wK0FvZbDI0syxNqMk2sKWH8xsD++HmXZc+ZdoIJZFjahjjMjK2yhFOw//AET+uEqM8FEaqUapJAY4HJ3sPmI+lgMPsqlpUyur4WtFqphFGQxGoBQWtfkB3j7YD60Hj+VsZ5lmsaztUyPazBIjE9rG4uR0sOQ+uKKvLqXtBTvV0VTT09Q63lgHdEj87nwJP0xk84qEnLxQhRDAgEdjysf874I7OVEsRRo6ynpTpLa6lLobk7eNze2EfHS8Sv78n5rRdSZiVggkSL/U0e9x+YAbH1HP6DF2W0CSZfLmdWxtI+lY0bSJG1WJPW48BgF55aOvLZcYJuGzCRgO5Mp2Nx4HfFD1oBlEV/hopWeGO+yXN/1AwcTZLtjzKagfF1Ap5jI4jtG1U9iTrU2PkMR7Juz1piKI7zJOJWVLhVYiw28tQv4MMJBUtQ0VVIrECopiIyTffVY28OWI9n66ekzekZXJeWaSG17XuqgfdRt5Y36/F0GE9xs3tBHQ1jfBTqDCX1LCPlUrdftqx7l5mioKeAS2WFNGxNyRsScDZZHFR55Uo6AyyyNIUV7gRObgg9NwRbywZXVNHlKxxVM5S5bSWN9Q2P74lxJp0dH5PlFNIwcVU1PUKqEaX2ZSL3bzxq8oq8sqstmeaGMSIhVUO+6xp3wL25i98Y5I0LzTyklk27pFj4nEKJ+LTTIz7h2dSzEbhLG9vLHRKKaOHjk4mlnymSo7J5fUwS8fhQiT4bew7p7wv1Fx1woySmrc5kSnpbBzAzokj3Lld9K+ZA+2GFHmcENBShTUQtwVEixuDfYcgRtg2iqKIZiuZcaAO5WXd9LcwCAB1scJFyjZWajKqMyksTVP4ZALOdVtiuwv++LJmJp21kh4ydP9+mGnadA+fstE6TUoUyScMgjdrar+d1+uFdZVxBpIBCVk4x1SE87Ltt4bt64erdkJKmKlYBpVIIuL3v588HAkUcQqTYar38ALb+2FU0jGtAAILkrccsFtYwE6vlTSdR8cO17AW0dlqVZlDaoTpIPynbf9RguaqIqIGDaQQFPgB/ZxVl+V1gjaolAWNY2RTIQpc6gBYczi1I0/iMSsQyGPiMWGy2B28+QwJJMZqieaSwtI9SgKGLugAcyzAeG4AUm2KkpZZ5oUhVW47sdNthbr7k4AqxcMquGHD4hvt/j5hhrlFS0VJVTOwbhAJEDsNyTa/jzwK1oD7K80qleZKWMJw6ddKFP57d44hUV7R0sFLA8hVF0SrYAaidwPpgBQWqS7fM1yvhuMBOeI8isdKpKQD4G3PFIxsCY6qJdNCr67MzhWuAe6L7HHmX002ZMKaHgo62dmkdUVd79enLYYBeZhRxvModb+PK7W97G+KgzRujnayltR6mwGBi2gJj/tCcroq6mgylJQNKrLHIW1GQg/N02JB22xbR5HHmFPFHluYxPM62eKYaCHAJA87nYYQUyuZEbvfh7AncG+5wP8S8bFopQpD25c1A5YXB1oop07YxqlmymRVq6NVeKQghwPmQ3K3+q++K5HjjrKSo1aLSCUPpuFfmLjwBF8abKO0FNm9GMtzelSSmiiW7tJpswIUHxOFPaOCnpJ46lEb4WaQlI3W/D3G9/XofDCqTvFoq4L5xH9dSSLmlJmgRiSTDURm23NxY+fPCPtWJe0GYp3+DFSxLHGzWPEBub+uDcizmlzRFyerlljc/JUIAfl3XbyBIt1GK+2kmX0VXCtKwlkYHjorfI4sORG1xblicbjLZfK1pgZpZqWCYyQSwh7luKttJI8/X3GF8FLJURVDwlDoLsRrtdbA7fTBDVMlPLTfEnWiSK1R+b6e18QagK1lTBTqWijDWC7nTa438Nt8WS9HAurL6xahaZHCWPCUEg3ub/4xQOMsySVELLpABbh6SwPLpvi8TzPDHGJr9xQyqbjlzwwk7TZjTxJH8U24BRbBlIU7eO4tgydaDFJ7kCUcssNbLBpX8WMxi4tcBw4t/44EzBm407lAQXAjNr97lt7nF38Rmra+CoqJOM4GklwLgAmw25Wvz8sLp5nkrGcNfQ9wR+ax54EYu9iypvRJoS0Ili/6sRLFSbkC4A/U4vo4zSRmrqrC41QRsbF2HIkfy88V0tRokexOiRB3vC5Jti6oYyzQqwZ3JUWG5IGwUe+GlfQYuipKufMM2aeoPElffujYHY2AHpgxtRNRE2pgulWXlYXP6AffHjTpQ1SrAgkr7sHkAFlvuQPTqcXUdTEhZ6gEiRibqenn98I7vQ39iyOGR5Kj8NtADAnSdht1/2/bBmZRGI1FJAjNSxaGv4nQu9/offHprGloq6aKIIpvyF72Jtv/u+2BJM0qDE8bSFoZNipW18OsgFqwusSNOBGTco17X5A3wBVfBxBoYWaSaZiZHN/lvyA/fBbSieMcHZIDw9+d73P3J9sBqIweM9yV2F+tzywyX2BhZhX+EhdJUwOCykbgN/zbAUxN1B22Gx3Aud/0waJWSkkVL3ewNvzEm4++E6yq0rq2pgWAJ6eODDswarfhy36tZQeWAavhqqM5Pe9edh7dcXyF+ESgu1iQPA9cdNEZrxKq2YAgkcgBzwyXsxoMryOkn7Lrmk08mriteKGxKRAldR8wd/TFFdWQNRtTpUvVnjqxZoyDYHY/ph3TQQZHQNXUUs1flNTAqTU9QAjx67d7bYg7i/TUMZBIA6zAzCKWnca4ZDbVbbu+YxFPJts6pXBKkXVFDDl0wnijlTUNSFmtsQRcYU1lRK0l6dkAJPeexYi+1yb3xsJqOZ8lmiqI+JVQCKRAhBYJzty/lv7YyU9HoqZYpAxZDzDgXB3Hrh4TUmSnFxWjRrNFNUyywyEI0mpkNiUBsb7cx08cdLVMlTUzQsUDQadJe3zKR+uF1MPh4UX87vd28F/xjpZGEs7MgJXSbHla2Bj5E0FRSI1GdPy6bj7f39MVSVQ+CSMR3NxrcDcG/6HFbSFqQ2GktAHVbchsf3GBIWqDFHNbSykG1umCoWKm0EUwaNFdTtpHIeeLptNToLfhstz6nbAdPVFXWOY3RlNrC1rH/nBlWESkh0OWsxHpffGaph9gEbOWstrcQHSD4bAe+HWXwNUzrRiXgy1RMay2+TmTYdb2tzwiR7vCygalkBb1JH2wbVVslG8VXDzp5AyHxsbnDSTbRhzl9FlokMVfpjcOUZwbaWBsRfpyvg7NOzxocpWvSqSWDSwKvsRcm1j1vce+M/mYWu7RSqobgV0kVQpXxcDcfVmxpO2M5o6anXiHTGkv4d9mA0KpI98TemkNbozETOsKwKCYzJcW62UAb+/2wKW4QcGxta9uTbf1/XB0FbQVWSinm/09bTooVkF0msNg3g3S+AquI0qskkbREALoYbgaQenlb3w6f2Ci6hlAWQXDX743898eIu6r/PhXFI0EwWMK4sV3HvhxRC6S1Mg+QbD0wWhWtkydFTFGxskJ4jDxI6e2FVPq0sy6hqbum3O+C4ZtVUGdwCQzEnbaxv9sDRSGOHUhtYnSOth44y0FEqvVJGw195gAbnlf/jE3EQhDs/cA09Q23QY6WsaciF9DDr3Byt44sy/La/PZ9FDT6yu5bUAq9Bc+djhkYP7L9ov4RMeKjS0bKAYuYUA77G9xa9x1wz7V9mEmnp67s/E0kEsoiamEgfgs3KxHJSWPpv44zOcZPWZQNFUYkkcqQivqa25ucN+yvad8hnlZokkRyCb3FvbxGIzg084l4zTWMgBM0zKgl0yq7PSsUfiA3XxUk9NuXlgqsNJm0VNUxJHE3D0upYm25sL+XL2wx7R10k9bVVeWLAYapA80ciX1u17nflt4eGEMFclEtqKEwlwDJHI+oBvK+NSkrrZssdEcvtUV0O4YsRKGY20gG5/xgrM6n4+vmnVlXZVVbWGlRp/rgPKA1LQVskosxQxxAj8zX3xTTnSxViCzISfK5U/1xRq5WRvQaiXJUsbBLC/2wBAjxSRItQhHNrg23wXkhesnMKglmU2F7nE6ulfLu7LNTl9LDQsmphz2Ntuo64K+hQJUYma6kcipA3W9v64KiLPQlpVJYSkR93pa9x9bjA1O8k9UqbgkEuxNwP7ti9pFFNHOCzJckAdBcjl6j74DC/6AlVo5+8QpRt7na18EVakUiidSAxuptcH0PI4JWSBReUXuCxNr7Y8knp54woQadOrQeVsGzDTskkdfnGXLoOqkoyJbm4Yqx0kf+YGPe3VWtZmNTTxudcLR0+nzLXNsG9hloqetmnBl1inZ2BXZVBUkX/23+mM3mkTvmpljrIahayqEi8NtxvtfbbmPbEludjWsSzO8nbKI6YTOjzPrL6OShbAepOr7YEbMWMEEVYDNCl7Le5Xc8jhhntR8RmRRto414Y1HmQzE3+pwmKcQBHGpARqsOd74quti2GNRGKRZo5I5IpVsrK24I53HTB7DVCaeEhRbUztyG9v+cQgThrpY9wjSmrr5k4BnqpJSTq0gHSANrg8sK7ZgqY08VIVi/FZVAeQ9etsL5JXdDSx/iOX0xqgAKnfbzJviybUYSoIIGg3O29yP0xOuMdJBllbSqFeSNixuD3g17+u+GS2NVqymSiq0hLmF7NyBG6j6Y+i9mI0yHswKjMAqO0Znc6bNpPIetrD64yfZ3OJ6zM4aSaNHWV9iNiosSd+vK/njTdqv9Vlb09+9Na6K1jpBB2+otgSk1pgPnGZ5hJmVfNVzu7PNITc8wvQeWPaMhqqnFQC0QYcS3PSCL/a+IVlEaZSyktGGtv8y7ciP3xGkDyCQxprYDUb+FiD9jiipow4pKr+L1UVNIGFPCOIApAuOo+pI9N8A5lUxw1B7ndN1VQflAPjffDTJKOKLKpZ55VgeRDd7XYKGvYX8bWwvSj+KlknVkSJzdBIlyR+2JJrIs4tR0iNbUSvTUis5IZGlPrvimM/6pCABqTUfXHY7DxOddDjsx/p8tqKqP8A6zvwyx6La9hhDMzLXSpcldfI9cdjsBfJhXYxmtHTSBQO8WBPWwYH9seSMRSqq7D4SI7eJBN8djsFhXQMu1CZB8xcj6BT/XEblYI3B34YP6Y7HYzMujSZZMyZNmUiAK7xRISByDkhre2M7lrE10NydnYgX5EY7HYEQI1FJlNNmmV11bV62ngo55lYG12X4e1//wCrfbCONeFl1dKrHiJLGgY87MDfHY7AXxHfRbOxjpzYm+y74VsxKEt3tiN/THY7GiIuywOTTvcC4tY+HPFdaGSio11sUZWfSbWU3tt7Y7HYaPYw27GIrZul/wAiMQfOw/qcd22qJ07RHRK44ca6LHlcXP3x2Owj/kA+jwuZsvjqHtxCu5A+bbr44XCFI8xijS6rIQpAPRjY/bHY7BXxZofNGhzGjhkzFaFlPw8MEjqoNrldhfCetkMLJpAO1t/LHY7CR6OufZ//2Q==">
            <a:hlinkClick r:id="rId2"/>
          </p:cNvPr>
          <p:cNvSpPr>
            <a:spLocks noChangeAspect="1" noChangeArrowheads="1"/>
          </p:cNvSpPr>
          <p:nvPr/>
        </p:nvSpPr>
        <p:spPr bwMode="auto">
          <a:xfrm>
            <a:off x="63500" y="-923925"/>
            <a:ext cx="1647825" cy="186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pic>
        <p:nvPicPr>
          <p:cNvPr id="16387" name="Picture 10" descr="Picture of Reed Canary Gras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37338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8" name="Picture 12" descr="plant photo"/>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57800" y="0"/>
            <a:ext cx="38862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9" name="TextBox 14"/>
          <p:cNvSpPr txBox="1">
            <a:spLocks noChangeArrowheads="1"/>
          </p:cNvSpPr>
          <p:nvPr/>
        </p:nvSpPr>
        <p:spPr bwMode="auto">
          <a:xfrm>
            <a:off x="457200" y="2819400"/>
            <a:ext cx="297549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dirty="0">
                <a:solidFill>
                  <a:srgbClr val="FFFF00"/>
                </a:solidFill>
              </a:rPr>
              <a:t>Reed Canary grass</a:t>
            </a:r>
          </a:p>
        </p:txBody>
      </p:sp>
      <p:pic>
        <p:nvPicPr>
          <p:cNvPr id="16390" name="Picture 14" descr="http://www.scienceteacherprogram.org/images/Vincent06-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38400" y="3581400"/>
            <a:ext cx="4724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1" name="TextBox 16"/>
          <p:cNvSpPr txBox="1">
            <a:spLocks noChangeArrowheads="1"/>
          </p:cNvSpPr>
          <p:nvPr/>
        </p:nvSpPr>
        <p:spPr bwMode="auto">
          <a:xfrm>
            <a:off x="5791200" y="457200"/>
            <a:ext cx="31623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dirty="0">
                <a:solidFill>
                  <a:srgbClr val="FFFF00"/>
                </a:solidFill>
              </a:rPr>
              <a:t>Eastern Gama grass</a:t>
            </a:r>
          </a:p>
        </p:txBody>
      </p:sp>
      <p:sp>
        <p:nvSpPr>
          <p:cNvPr id="16392" name="TextBox 17"/>
          <p:cNvSpPr txBox="1">
            <a:spLocks noChangeArrowheads="1"/>
          </p:cNvSpPr>
          <p:nvPr/>
        </p:nvSpPr>
        <p:spPr bwMode="auto">
          <a:xfrm>
            <a:off x="4038600" y="4191000"/>
            <a:ext cx="19463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dirty="0">
                <a:solidFill>
                  <a:srgbClr val="FFFF00"/>
                </a:solidFill>
              </a:rPr>
              <a:t>Phragmities</a:t>
            </a:r>
          </a:p>
        </p:txBody>
      </p:sp>
    </p:spTree>
    <p:extLst>
      <p:ext uri="{BB962C8B-B14F-4D97-AF65-F5344CB8AC3E}">
        <p14:creationId xmlns:p14="http://schemas.microsoft.com/office/powerpoint/2010/main" xmlns="" val="36786223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islam.27\Pictures\New Orleanes, David Brandt, Ekrem, Fulton conuty and Guayule plants, Oct-Nove 2012\October and November 2012 07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4876800" cy="36576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5029200" y="1048368"/>
            <a:ext cx="4038600" cy="769441"/>
          </a:xfrm>
          <a:prstGeom prst="rect">
            <a:avLst/>
          </a:prstGeom>
        </p:spPr>
        <p:txBody>
          <a:bodyPr wrap="square">
            <a:spAutoFit/>
          </a:bodyPr>
          <a:lstStyle/>
          <a:p>
            <a:pPr algn="ctr"/>
            <a:r>
              <a:rPr lang="en-US" sz="2400" b="1" dirty="0">
                <a:solidFill>
                  <a:srgbClr val="0070C0"/>
                </a:solidFill>
              </a:rPr>
              <a:t>Guayule</a:t>
            </a:r>
            <a:r>
              <a:rPr lang="en-US" sz="2400" dirty="0">
                <a:solidFill>
                  <a:srgbClr val="0070C0"/>
                </a:solidFill>
              </a:rPr>
              <a:t> </a:t>
            </a:r>
            <a:r>
              <a:rPr lang="en-US" sz="2000" dirty="0" smtClean="0">
                <a:solidFill>
                  <a:srgbClr val="0070C0"/>
                </a:solidFill>
              </a:rPr>
              <a:t>(</a:t>
            </a:r>
            <a:r>
              <a:rPr lang="en-US" sz="2000" b="1" i="1" dirty="0" err="1" smtClean="0">
                <a:solidFill>
                  <a:srgbClr val="0070C0"/>
                </a:solidFill>
              </a:rPr>
              <a:t>Parthenium</a:t>
            </a:r>
            <a:r>
              <a:rPr lang="en-US" sz="2000" b="1" i="1" dirty="0" smtClean="0">
                <a:solidFill>
                  <a:srgbClr val="0070C0"/>
                </a:solidFill>
              </a:rPr>
              <a:t> </a:t>
            </a:r>
            <a:r>
              <a:rPr lang="en-US" sz="2000" b="1" i="1" dirty="0" err="1" smtClean="0">
                <a:solidFill>
                  <a:srgbClr val="0070C0"/>
                </a:solidFill>
              </a:rPr>
              <a:t>argentatum</a:t>
            </a:r>
            <a:r>
              <a:rPr lang="en-US" sz="2000" b="1" i="1" dirty="0" smtClean="0">
                <a:solidFill>
                  <a:srgbClr val="0070C0"/>
                </a:solidFill>
              </a:rPr>
              <a:t>)</a:t>
            </a:r>
          </a:p>
          <a:p>
            <a:pPr algn="ctr"/>
            <a:r>
              <a:rPr lang="en-US" sz="2000" b="1" i="1" dirty="0" smtClean="0">
                <a:solidFill>
                  <a:srgbClr val="0070C0"/>
                </a:solidFill>
              </a:rPr>
              <a:t>(rubber plants)</a:t>
            </a:r>
            <a:endParaRPr lang="en-US" sz="2000" dirty="0">
              <a:solidFill>
                <a:srgbClr val="0070C0"/>
              </a:solidFill>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60667" y="3657600"/>
            <a:ext cx="5383333" cy="3200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a:xfrm>
            <a:off x="762000" y="5109865"/>
            <a:ext cx="2998666" cy="461665"/>
          </a:xfrm>
          <a:prstGeom prst="rect">
            <a:avLst/>
          </a:prstGeom>
        </p:spPr>
        <p:txBody>
          <a:bodyPr wrap="square">
            <a:spAutoFit/>
          </a:bodyPr>
          <a:lstStyle/>
          <a:p>
            <a:pPr algn="ctr"/>
            <a:r>
              <a:rPr lang="en-US" sz="2400" b="1" dirty="0" smtClean="0">
                <a:solidFill>
                  <a:srgbClr val="7030A0"/>
                </a:solidFill>
              </a:rPr>
              <a:t>Russian dandelion</a:t>
            </a:r>
            <a:endParaRPr lang="en-US" sz="2000" dirty="0">
              <a:solidFill>
                <a:srgbClr val="7030A0"/>
              </a:solidFill>
            </a:endParaRPr>
          </a:p>
        </p:txBody>
      </p:sp>
    </p:spTree>
    <p:extLst>
      <p:ext uri="{BB962C8B-B14F-4D97-AF65-F5344CB8AC3E}">
        <p14:creationId xmlns:p14="http://schemas.microsoft.com/office/powerpoint/2010/main" xmlns="" val="42943307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TextBox 2"/>
          <p:cNvSpPr txBox="1">
            <a:spLocks noChangeArrowheads="1"/>
          </p:cNvSpPr>
          <p:nvPr/>
        </p:nvSpPr>
        <p:spPr bwMode="auto">
          <a:xfrm>
            <a:off x="2209800" y="152400"/>
            <a:ext cx="45037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dirty="0">
                <a:solidFill>
                  <a:srgbClr val="0000FF"/>
                </a:solidFill>
              </a:rPr>
              <a:t>Highway Row/Median Area</a:t>
            </a:r>
          </a:p>
        </p:txBody>
      </p:sp>
    </p:spTree>
    <p:extLst>
      <p:ext uri="{BB962C8B-B14F-4D97-AF65-F5344CB8AC3E}">
        <p14:creationId xmlns:p14="http://schemas.microsoft.com/office/powerpoint/2010/main" xmlns="" val="39831809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2385" y="609600"/>
            <a:ext cx="8534400" cy="5539978"/>
          </a:xfrm>
          <a:prstGeom prst="rect">
            <a:avLst/>
          </a:prstGeom>
        </p:spPr>
        <p:txBody>
          <a:bodyPr wrap="square">
            <a:spAutoFit/>
          </a:bodyPr>
          <a:lstStyle/>
          <a:p>
            <a:r>
              <a:rPr lang="en-US" sz="3600" b="1" dirty="0" smtClean="0">
                <a:solidFill>
                  <a:srgbClr val="002060"/>
                </a:solidFill>
              </a:rPr>
              <a:t>Ohio State University’s Research and Extension Grants on Bioenergy</a:t>
            </a:r>
          </a:p>
          <a:p>
            <a:endParaRPr lang="en-US" sz="2400" dirty="0">
              <a:solidFill>
                <a:srgbClr val="002060"/>
              </a:solidFill>
            </a:endParaRPr>
          </a:p>
          <a:p>
            <a:r>
              <a:rPr lang="en-US" sz="2400" b="1" dirty="0" err="1" smtClean="0">
                <a:solidFill>
                  <a:srgbClr val="002060"/>
                </a:solidFill>
              </a:rPr>
              <a:t>Yebo</a:t>
            </a:r>
            <a:r>
              <a:rPr lang="en-US" sz="2400" b="1" dirty="0" smtClean="0">
                <a:solidFill>
                  <a:srgbClr val="002060"/>
                </a:solidFill>
              </a:rPr>
              <a:t> Li</a:t>
            </a:r>
            <a:r>
              <a:rPr lang="en-US" sz="2400" dirty="0" smtClean="0">
                <a:solidFill>
                  <a:srgbClr val="002060"/>
                </a:solidFill>
              </a:rPr>
              <a:t> et al. (2012) received $6.5 million grant for bioenergy, biofuel research from the USDA/DOE. FABE Dept.</a:t>
            </a:r>
          </a:p>
          <a:p>
            <a:endParaRPr lang="en-US" sz="1400" dirty="0">
              <a:solidFill>
                <a:srgbClr val="002060"/>
              </a:solidFill>
            </a:endParaRPr>
          </a:p>
          <a:p>
            <a:r>
              <a:rPr lang="en-US" sz="2400" b="1" dirty="0" smtClean="0">
                <a:solidFill>
                  <a:srgbClr val="002060"/>
                </a:solidFill>
              </a:rPr>
              <a:t>Katrina Cornish/Chromatin </a:t>
            </a:r>
            <a:r>
              <a:rPr lang="en-US" sz="2400" dirty="0" smtClean="0">
                <a:solidFill>
                  <a:srgbClr val="002060"/>
                </a:solidFill>
              </a:rPr>
              <a:t>(2012) received $ 5.7 million from DOE for developing “plant-based </a:t>
            </a:r>
            <a:r>
              <a:rPr lang="en-US" sz="2400" dirty="0" err="1" smtClean="0">
                <a:solidFill>
                  <a:srgbClr val="002060"/>
                </a:solidFill>
              </a:rPr>
              <a:t>sesquiterpene</a:t>
            </a:r>
            <a:r>
              <a:rPr lang="en-US" sz="2400" dirty="0" smtClean="0">
                <a:solidFill>
                  <a:srgbClr val="002060"/>
                </a:solidFill>
              </a:rPr>
              <a:t> biofuels”.</a:t>
            </a:r>
          </a:p>
          <a:p>
            <a:endParaRPr lang="en-US" sz="1400" b="1" dirty="0" smtClean="0">
              <a:solidFill>
                <a:srgbClr val="002060"/>
              </a:solidFill>
            </a:endParaRPr>
          </a:p>
          <a:p>
            <a:r>
              <a:rPr lang="en-US" sz="2400" b="1" dirty="0" smtClean="0">
                <a:solidFill>
                  <a:srgbClr val="002060"/>
                </a:solidFill>
              </a:rPr>
              <a:t>Islam</a:t>
            </a:r>
            <a:r>
              <a:rPr lang="en-US" sz="2400" b="1" dirty="0">
                <a:solidFill>
                  <a:srgbClr val="002060"/>
                </a:solidFill>
              </a:rPr>
              <a:t>, K.R.</a:t>
            </a:r>
            <a:r>
              <a:rPr lang="en-US" sz="2400" dirty="0">
                <a:solidFill>
                  <a:srgbClr val="002060"/>
                </a:solidFill>
              </a:rPr>
              <a:t> and R. C. Reeder (2012) </a:t>
            </a:r>
            <a:r>
              <a:rPr lang="en-US" sz="2400" dirty="0" smtClean="0">
                <a:solidFill>
                  <a:srgbClr val="002060"/>
                </a:solidFill>
              </a:rPr>
              <a:t>received $30,000 from  </a:t>
            </a:r>
            <a:r>
              <a:rPr lang="en-US" sz="2400" dirty="0">
                <a:solidFill>
                  <a:srgbClr val="002060"/>
                </a:solidFill>
              </a:rPr>
              <a:t>Michigan Corn Growers </a:t>
            </a:r>
            <a:r>
              <a:rPr lang="en-US" sz="2400" dirty="0" smtClean="0">
                <a:solidFill>
                  <a:srgbClr val="002060"/>
                </a:solidFill>
              </a:rPr>
              <a:t>Association on “Developing software for corn-based </a:t>
            </a:r>
            <a:r>
              <a:rPr lang="en-US" sz="2400" dirty="0">
                <a:solidFill>
                  <a:srgbClr val="002060"/>
                </a:solidFill>
              </a:rPr>
              <a:t>bioenergy feedstock system</a:t>
            </a:r>
            <a:r>
              <a:rPr lang="en-US" sz="2400" dirty="0" smtClean="0">
                <a:solidFill>
                  <a:srgbClr val="002060"/>
                </a:solidFill>
              </a:rPr>
              <a:t>.</a:t>
            </a:r>
          </a:p>
          <a:p>
            <a:endParaRPr lang="en-US" sz="1400" dirty="0">
              <a:solidFill>
                <a:srgbClr val="002060"/>
              </a:solidFill>
            </a:endParaRPr>
          </a:p>
          <a:p>
            <a:r>
              <a:rPr lang="en-US" sz="2400" b="1" dirty="0">
                <a:solidFill>
                  <a:srgbClr val="002060"/>
                </a:solidFill>
              </a:rPr>
              <a:t>Norm Fausey</a:t>
            </a:r>
            <a:r>
              <a:rPr lang="en-US" sz="2400" dirty="0">
                <a:solidFill>
                  <a:srgbClr val="002060"/>
                </a:solidFill>
              </a:rPr>
              <a:t>, Warren Dick, Rafiq Islam, and Randall Reeder (2011) Received $ 1 million from USB on soybean productivity (biodiesel</a:t>
            </a:r>
            <a:r>
              <a:rPr lang="en-US" sz="2400" dirty="0" smtClean="0">
                <a:solidFill>
                  <a:srgbClr val="002060"/>
                </a:solidFill>
              </a:rPr>
              <a:t>).</a:t>
            </a:r>
            <a:endParaRPr lang="en-US" sz="2400" dirty="0">
              <a:solidFill>
                <a:srgbClr val="002060"/>
              </a:solidFill>
            </a:endParaRPr>
          </a:p>
        </p:txBody>
      </p:sp>
    </p:spTree>
    <p:extLst>
      <p:ext uri="{BB962C8B-B14F-4D97-AF65-F5344CB8AC3E}">
        <p14:creationId xmlns:p14="http://schemas.microsoft.com/office/powerpoint/2010/main" xmlns="" val="17874574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412945"/>
            <a:ext cx="8235462" cy="5909310"/>
          </a:xfrm>
          <a:prstGeom prst="rect">
            <a:avLst/>
          </a:prstGeom>
        </p:spPr>
        <p:txBody>
          <a:bodyPr wrap="square">
            <a:spAutoFit/>
          </a:bodyPr>
          <a:lstStyle/>
          <a:p>
            <a:r>
              <a:rPr lang="en-US" sz="3600" b="1" dirty="0">
                <a:solidFill>
                  <a:srgbClr val="002060"/>
                </a:solidFill>
              </a:rPr>
              <a:t>Ohio State University’s Research and Extension Grants on Bioenergy</a:t>
            </a:r>
          </a:p>
          <a:p>
            <a:endParaRPr lang="en-US" sz="2400" b="1" dirty="0" smtClean="0">
              <a:solidFill>
                <a:srgbClr val="002060"/>
              </a:solidFill>
            </a:endParaRPr>
          </a:p>
          <a:p>
            <a:r>
              <a:rPr lang="en-US" sz="2400" b="1" dirty="0" smtClean="0">
                <a:solidFill>
                  <a:srgbClr val="002060"/>
                </a:solidFill>
              </a:rPr>
              <a:t>Islam</a:t>
            </a:r>
            <a:r>
              <a:rPr lang="en-US" sz="2400" b="1" dirty="0">
                <a:solidFill>
                  <a:srgbClr val="002060"/>
                </a:solidFill>
              </a:rPr>
              <a:t>, K.R.</a:t>
            </a:r>
            <a:r>
              <a:rPr lang="en-US" sz="2400" dirty="0">
                <a:solidFill>
                  <a:srgbClr val="002060"/>
                </a:solidFill>
              </a:rPr>
              <a:t> and R.C. Reeder (2010) received $ 187,873 from DOE/SunGrant Initiative on Miscanthus giganteus.</a:t>
            </a:r>
          </a:p>
          <a:p>
            <a:endParaRPr lang="en-US" sz="1400" dirty="0" smtClean="0">
              <a:solidFill>
                <a:srgbClr val="002060"/>
              </a:solidFill>
            </a:endParaRPr>
          </a:p>
          <a:p>
            <a:r>
              <a:rPr lang="en-US" sz="2400" b="1" dirty="0">
                <a:solidFill>
                  <a:srgbClr val="002060"/>
                </a:solidFill>
              </a:rPr>
              <a:t>Islam, K.R.</a:t>
            </a:r>
            <a:r>
              <a:rPr lang="en-US" sz="2400" dirty="0">
                <a:solidFill>
                  <a:srgbClr val="002060"/>
                </a:solidFill>
              </a:rPr>
              <a:t> and R.C. Reeder (2010) received $ </a:t>
            </a:r>
            <a:r>
              <a:rPr lang="en-US" sz="2400" dirty="0" smtClean="0">
                <a:solidFill>
                  <a:srgbClr val="002060"/>
                </a:solidFill>
              </a:rPr>
              <a:t>146,730 </a:t>
            </a:r>
            <a:r>
              <a:rPr lang="en-US" sz="2400" dirty="0">
                <a:solidFill>
                  <a:srgbClr val="002060"/>
                </a:solidFill>
              </a:rPr>
              <a:t>from </a:t>
            </a:r>
            <a:r>
              <a:rPr lang="en-US" sz="2400" dirty="0" smtClean="0">
                <a:solidFill>
                  <a:srgbClr val="002060"/>
                </a:solidFill>
              </a:rPr>
              <a:t>Mendel Biotech on </a:t>
            </a:r>
            <a:r>
              <a:rPr lang="en-US" sz="2400" dirty="0">
                <a:solidFill>
                  <a:srgbClr val="002060"/>
                </a:solidFill>
              </a:rPr>
              <a:t>Miscanthus giganteus.</a:t>
            </a:r>
          </a:p>
          <a:p>
            <a:endParaRPr lang="en-US" sz="1400" dirty="0" smtClean="0">
              <a:solidFill>
                <a:srgbClr val="002060"/>
              </a:solidFill>
            </a:endParaRPr>
          </a:p>
          <a:p>
            <a:r>
              <a:rPr lang="en-US" sz="2400" b="1" dirty="0">
                <a:solidFill>
                  <a:srgbClr val="002060"/>
                </a:solidFill>
              </a:rPr>
              <a:t>Dick, W., </a:t>
            </a:r>
            <a:r>
              <a:rPr lang="en-US" sz="2400" dirty="0">
                <a:solidFill>
                  <a:srgbClr val="002060"/>
                </a:solidFill>
              </a:rPr>
              <a:t>Islam, K.R</a:t>
            </a:r>
            <a:r>
              <a:rPr lang="en-US" sz="2400" b="1" dirty="0">
                <a:solidFill>
                  <a:srgbClr val="002060"/>
                </a:solidFill>
              </a:rPr>
              <a:t>.</a:t>
            </a:r>
            <a:r>
              <a:rPr lang="en-US" sz="2400" dirty="0">
                <a:solidFill>
                  <a:srgbClr val="002060"/>
                </a:solidFill>
              </a:rPr>
              <a:t>, </a:t>
            </a:r>
            <a:r>
              <a:rPr lang="en-US" sz="2400" dirty="0" smtClean="0">
                <a:solidFill>
                  <a:srgbClr val="002060"/>
                </a:solidFill>
              </a:rPr>
              <a:t>Rand Reeder</a:t>
            </a:r>
            <a:r>
              <a:rPr lang="en-US" sz="2400" dirty="0">
                <a:solidFill>
                  <a:srgbClr val="002060"/>
                </a:solidFill>
              </a:rPr>
              <a:t>, R. </a:t>
            </a:r>
            <a:r>
              <a:rPr lang="en-US" sz="2400" dirty="0" smtClean="0">
                <a:solidFill>
                  <a:srgbClr val="002060"/>
                </a:solidFill>
              </a:rPr>
              <a:t>(</a:t>
            </a:r>
            <a:r>
              <a:rPr lang="en-US" sz="2400" dirty="0">
                <a:solidFill>
                  <a:srgbClr val="002060"/>
                </a:solidFill>
              </a:rPr>
              <a:t>2012) </a:t>
            </a:r>
            <a:r>
              <a:rPr lang="en-US" sz="2400" dirty="0" smtClean="0">
                <a:solidFill>
                  <a:srgbClr val="002060"/>
                </a:solidFill>
              </a:rPr>
              <a:t>applied for $ 10 million Regional CAP USDA-AFRI grant on Giant Reedgrass</a:t>
            </a:r>
            <a:r>
              <a:rPr lang="en-US" sz="2400" dirty="0">
                <a:solidFill>
                  <a:srgbClr val="002060"/>
                </a:solidFill>
              </a:rPr>
              <a:t>, Switchgrass, and Miscanthus </a:t>
            </a:r>
            <a:r>
              <a:rPr lang="en-US" sz="2400" dirty="0" smtClean="0">
                <a:solidFill>
                  <a:srgbClr val="002060"/>
                </a:solidFill>
              </a:rPr>
              <a:t>bioenergy feedstock (</a:t>
            </a:r>
            <a:r>
              <a:rPr lang="en-US" sz="2400" u="sng" dirty="0">
                <a:solidFill>
                  <a:srgbClr val="002060"/>
                </a:solidFill>
              </a:rPr>
              <a:t>pending</a:t>
            </a:r>
            <a:r>
              <a:rPr lang="en-US" sz="2400" dirty="0">
                <a:solidFill>
                  <a:srgbClr val="002060"/>
                </a:solidFill>
              </a:rPr>
              <a:t>) </a:t>
            </a:r>
            <a:r>
              <a:rPr lang="en-US" sz="2400" dirty="0" smtClean="0">
                <a:solidFill>
                  <a:srgbClr val="002060"/>
                </a:solidFill>
              </a:rPr>
              <a:t>.</a:t>
            </a:r>
          </a:p>
          <a:p>
            <a:endParaRPr lang="en-US" sz="1400" dirty="0">
              <a:solidFill>
                <a:srgbClr val="002060"/>
              </a:solidFill>
            </a:endParaRPr>
          </a:p>
          <a:p>
            <a:r>
              <a:rPr lang="en-US" sz="2400" b="1" dirty="0">
                <a:solidFill>
                  <a:srgbClr val="002060"/>
                </a:solidFill>
              </a:rPr>
              <a:t>Parwinder, S. Grewal</a:t>
            </a:r>
            <a:r>
              <a:rPr lang="en-US" sz="2400" dirty="0">
                <a:solidFill>
                  <a:srgbClr val="002060"/>
                </a:solidFill>
              </a:rPr>
              <a:t>, Islam, KR</a:t>
            </a:r>
            <a:r>
              <a:rPr lang="en-US" sz="2400" dirty="0" smtClean="0">
                <a:solidFill>
                  <a:srgbClr val="002060"/>
                </a:solidFill>
              </a:rPr>
              <a:t>., and Eric Romich (2012) applied for $ 75,000 </a:t>
            </a:r>
            <a:r>
              <a:rPr lang="en-US" sz="2400" dirty="0">
                <a:solidFill>
                  <a:srgbClr val="002060"/>
                </a:solidFill>
              </a:rPr>
              <a:t>Tri-State Research </a:t>
            </a:r>
            <a:r>
              <a:rPr lang="en-US" sz="2400" dirty="0" smtClean="0">
                <a:solidFill>
                  <a:srgbClr val="002060"/>
                </a:solidFill>
              </a:rPr>
              <a:t>&amp; Extension grant on sustainable production </a:t>
            </a:r>
            <a:r>
              <a:rPr lang="en-US" sz="2400" dirty="0">
                <a:solidFill>
                  <a:srgbClr val="002060"/>
                </a:solidFill>
              </a:rPr>
              <a:t>of </a:t>
            </a:r>
            <a:r>
              <a:rPr lang="en-US" sz="2400" dirty="0" smtClean="0">
                <a:solidFill>
                  <a:srgbClr val="002060"/>
                </a:solidFill>
              </a:rPr>
              <a:t>biofuel crops </a:t>
            </a:r>
            <a:r>
              <a:rPr lang="en-US" sz="2400" dirty="0">
                <a:solidFill>
                  <a:srgbClr val="002060"/>
                </a:solidFill>
              </a:rPr>
              <a:t>in </a:t>
            </a:r>
            <a:r>
              <a:rPr lang="en-US" sz="2400" dirty="0" smtClean="0">
                <a:solidFill>
                  <a:srgbClr val="002060"/>
                </a:solidFill>
              </a:rPr>
              <a:t>the </a:t>
            </a:r>
            <a:r>
              <a:rPr lang="en-US" sz="2400" dirty="0">
                <a:solidFill>
                  <a:srgbClr val="002060"/>
                </a:solidFill>
              </a:rPr>
              <a:t>NC </a:t>
            </a:r>
            <a:r>
              <a:rPr lang="en-US" sz="2400" dirty="0" smtClean="0">
                <a:solidFill>
                  <a:srgbClr val="002060"/>
                </a:solidFill>
              </a:rPr>
              <a:t>region (</a:t>
            </a:r>
            <a:r>
              <a:rPr lang="en-US" sz="2400" u="sng" dirty="0" smtClean="0">
                <a:solidFill>
                  <a:srgbClr val="002060"/>
                </a:solidFill>
              </a:rPr>
              <a:t>pending</a:t>
            </a:r>
            <a:r>
              <a:rPr lang="en-US" sz="2400" dirty="0" smtClean="0">
                <a:solidFill>
                  <a:srgbClr val="002060"/>
                </a:solidFill>
              </a:rPr>
              <a:t>). </a:t>
            </a:r>
            <a:endParaRPr lang="en-US" sz="2400" dirty="0">
              <a:solidFill>
                <a:srgbClr val="002060"/>
              </a:solidFill>
            </a:endParaRPr>
          </a:p>
        </p:txBody>
      </p:sp>
    </p:spTree>
    <p:extLst>
      <p:ext uri="{BB962C8B-B14F-4D97-AF65-F5344CB8AC3E}">
        <p14:creationId xmlns:p14="http://schemas.microsoft.com/office/powerpoint/2010/main" xmlns="" val="19672430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Carbon</a:t>
            </a:r>
            <a:endParaRPr lang="en-US"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29028989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76800" y="-1219200"/>
            <a:ext cx="18288000" cy="1028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4349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Climate Change Core Competencies Include</a:t>
            </a:r>
            <a:endParaRPr lang="en-US" dirty="0"/>
          </a:p>
        </p:txBody>
      </p:sp>
      <p:sp>
        <p:nvSpPr>
          <p:cNvPr id="3" name="Content Placeholder 2"/>
          <p:cNvSpPr>
            <a:spLocks noGrp="1"/>
          </p:cNvSpPr>
          <p:nvPr>
            <p:ph idx="1"/>
          </p:nvPr>
        </p:nvSpPr>
        <p:spPr/>
        <p:txBody>
          <a:bodyPr>
            <a:normAutofit fontScale="92500" lnSpcReduction="10000"/>
          </a:bodyPr>
          <a:lstStyle/>
          <a:p>
            <a:pPr lvl="1"/>
            <a:r>
              <a:rPr lang="en-US" dirty="0" smtClean="0"/>
              <a:t>Climate change science</a:t>
            </a:r>
          </a:p>
          <a:p>
            <a:pPr lvl="1"/>
            <a:r>
              <a:rPr lang="en-US" dirty="0" smtClean="0"/>
              <a:t>Scientific method and consensus on climate change and potential impacts</a:t>
            </a:r>
          </a:p>
          <a:p>
            <a:pPr lvl="1"/>
            <a:r>
              <a:rPr lang="en-US" dirty="0" smtClean="0"/>
              <a:t>Public division on climate change</a:t>
            </a:r>
          </a:p>
          <a:p>
            <a:pPr lvl="1"/>
            <a:r>
              <a:rPr lang="en-US" dirty="0" smtClean="0"/>
              <a:t>History and implementation of public policy on climate change</a:t>
            </a:r>
          </a:p>
          <a:p>
            <a:pPr lvl="1"/>
            <a:r>
              <a:rPr lang="en-US" dirty="0" smtClean="0"/>
              <a:t>Ecological principles and climate change</a:t>
            </a:r>
          </a:p>
          <a:p>
            <a:pPr lvl="1"/>
            <a:r>
              <a:rPr lang="en-US" dirty="0" smtClean="0"/>
              <a:t>Evaluating risks and potential adaptations that address risks to infrastructure, economic development, and health</a:t>
            </a:r>
          </a:p>
          <a:p>
            <a:pPr lvl="1"/>
            <a:r>
              <a:rPr lang="en-US" dirty="0" smtClean="0"/>
              <a:t>Teach about climate change</a:t>
            </a:r>
          </a:p>
          <a:p>
            <a:endParaRPr lang="en-US" dirty="0"/>
          </a:p>
        </p:txBody>
      </p:sp>
    </p:spTree>
    <p:extLst>
      <p:ext uri="{BB962C8B-B14F-4D97-AF65-F5344CB8AC3E}">
        <p14:creationId xmlns:p14="http://schemas.microsoft.com/office/powerpoint/2010/main" xmlns="" val="19419206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24200" y="-653562"/>
            <a:ext cx="14427200" cy="811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010587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7800" y="33005"/>
            <a:ext cx="11387667" cy="6405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379218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00600" y="-1676400"/>
            <a:ext cx="18288000" cy="1028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791385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5000" y="-457200"/>
            <a:ext cx="13106400" cy="7372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042333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0" y="-2057400"/>
            <a:ext cx="18288000" cy="1028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094224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24400" y="-1981200"/>
            <a:ext cx="18288000" cy="1028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025522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1479973" y="1034627"/>
            <a:ext cx="5726853" cy="56387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38400" y="4876800"/>
            <a:ext cx="2000250" cy="1597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533981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1720122" y="1175479"/>
            <a:ext cx="5703755" cy="533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24400" y="4642338"/>
            <a:ext cx="2001340"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801579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1704543" y="1191057"/>
            <a:ext cx="5506314" cy="541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89231" y="4800600"/>
            <a:ext cx="2000250" cy="1597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961396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199" y="609600"/>
            <a:ext cx="5627687" cy="58276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584748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can you go for regional information on climate change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Great Lakes Regional Water Program</a:t>
            </a:r>
          </a:p>
          <a:p>
            <a:pPr lvl="1"/>
            <a:r>
              <a:rPr lang="en-US" dirty="0" smtClean="0">
                <a:hlinkClick r:id="rId3"/>
              </a:rPr>
              <a:t>http://greatlakeswater.uwex.edu/coordinating-climate-outreach-great-lakes-region</a:t>
            </a:r>
            <a:endParaRPr lang="en-US" dirty="0" smtClean="0"/>
          </a:p>
          <a:p>
            <a:pPr lvl="1"/>
            <a:r>
              <a:rPr lang="en-US" dirty="0" smtClean="0"/>
              <a:t>Core competencies and 2012 distance short courses</a:t>
            </a:r>
          </a:p>
          <a:p>
            <a:r>
              <a:rPr lang="en-US" dirty="0" smtClean="0"/>
              <a:t>NOAA’s Climate Ready Great Lakes and NERRs</a:t>
            </a:r>
          </a:p>
          <a:p>
            <a:pPr lvl="1"/>
            <a:r>
              <a:rPr lang="en-US" dirty="0" smtClean="0"/>
              <a:t>http://www.regions.noaa.gov/great-lakes/?page_id=395</a:t>
            </a:r>
          </a:p>
          <a:p>
            <a:pPr lvl="1"/>
            <a:r>
              <a:rPr lang="en-US" dirty="0" smtClean="0"/>
              <a:t>Anytime online modules great for learning about regional climate science and adaptations (great slides you can use) </a:t>
            </a:r>
          </a:p>
          <a:p>
            <a:r>
              <a:rPr lang="en-US" dirty="0" smtClean="0"/>
              <a:t>OSU Climate Outreach Team </a:t>
            </a:r>
          </a:p>
          <a:p>
            <a:pPr lvl="1"/>
            <a:r>
              <a:rPr lang="en-US" dirty="0" smtClean="0"/>
              <a:t>Features webinars from experts (mostly from Ohio) who explain climate change and discuss implications for educators</a:t>
            </a:r>
          </a:p>
          <a:p>
            <a:pPr lvl="1"/>
            <a:r>
              <a:rPr lang="en-US" dirty="0" smtClean="0"/>
              <a:t>http://changingclimate.osu.edu/</a:t>
            </a:r>
          </a:p>
          <a:p>
            <a:endParaRPr lang="en-US" dirty="0" smtClean="0"/>
          </a:p>
          <a:p>
            <a:pPr>
              <a:buNone/>
            </a:pPr>
            <a:endParaRPr lang="en-US" dirty="0"/>
          </a:p>
        </p:txBody>
      </p:sp>
    </p:spTree>
    <p:extLst>
      <p:ext uri="{BB962C8B-B14F-4D97-AF65-F5344CB8AC3E}">
        <p14:creationId xmlns:p14="http://schemas.microsoft.com/office/powerpoint/2010/main" xmlns="" val="32112231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1723565" y="978332"/>
            <a:ext cx="5696870" cy="563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12427" y="1676400"/>
            <a:ext cx="1847850" cy="14753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346912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1791143" y="1145487"/>
            <a:ext cx="5626993" cy="5317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12323" y="4818184"/>
            <a:ext cx="2000250" cy="1597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354147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1878729" y="1016874"/>
            <a:ext cx="5611574" cy="55590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64733" y="4038600"/>
            <a:ext cx="2000250" cy="1597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92522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1783654" y="1018161"/>
            <a:ext cx="5500492" cy="556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67000" y="2438400"/>
            <a:ext cx="1689588" cy="144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19046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19600" y="-2057400"/>
            <a:ext cx="18288000" cy="1028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793827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4"/>
          <p:cNvGraphicFramePr>
            <a:graphicFrameLocks noChangeAspect="1"/>
          </p:cNvGraphicFramePr>
          <p:nvPr/>
        </p:nvGraphicFramePr>
        <p:xfrm>
          <a:off x="0" y="0"/>
          <a:ext cx="5105400" cy="6858000"/>
        </p:xfrm>
        <a:graphic>
          <a:graphicData uri="http://schemas.openxmlformats.org/presentationml/2006/ole">
            <p:oleObj spid="_x0000_s1033" name="Photo Editor Photo" r:id="rId3" imgW="9180952" imgH="13603599" progId="">
              <p:embed/>
            </p:oleObj>
          </a:graphicData>
        </a:graphic>
      </p:graphicFrame>
      <p:pic>
        <p:nvPicPr>
          <p:cNvPr id="5123" name="Picture 5" descr="08C9CDCA-93F0-372D-DC3FD21B45F47F5B_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89525" y="609600"/>
            <a:ext cx="40386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4" name="Text Box 6"/>
          <p:cNvSpPr txBox="1">
            <a:spLocks noChangeArrowheads="1"/>
          </p:cNvSpPr>
          <p:nvPr/>
        </p:nvSpPr>
        <p:spPr bwMode="auto">
          <a:xfrm>
            <a:off x="5410200" y="3222625"/>
            <a:ext cx="3717925" cy="2554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3200">
                <a:solidFill>
                  <a:srgbClr val="00007E"/>
                </a:solidFill>
              </a:rPr>
              <a:t>We are squeezing  the word for natural resources more and more for our survival and comfort.</a:t>
            </a:r>
          </a:p>
        </p:txBody>
      </p:sp>
    </p:spTree>
    <p:extLst>
      <p:ext uri="{BB962C8B-B14F-4D97-AF65-F5344CB8AC3E}">
        <p14:creationId xmlns:p14="http://schemas.microsoft.com/office/powerpoint/2010/main" xmlns="" val="42119716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CARBON ENERGY CLIMATE WEB RESOURCES</a:t>
            </a:r>
            <a:r>
              <a:rPr lang="en-US" dirty="0"/>
              <a:t/>
            </a:r>
            <a:br>
              <a:rPr lang="en-US" dirty="0"/>
            </a:br>
            <a:r>
              <a:rPr lang="en-US" b="1" dirty="0"/>
              <a:t> </a:t>
            </a:r>
            <a:r>
              <a:rPr lang="en-US" dirty="0"/>
              <a:t/>
            </a:r>
            <a:br>
              <a:rPr lang="en-US" dirty="0"/>
            </a:br>
            <a:endParaRPr lang="en-US" dirty="0"/>
          </a:p>
        </p:txBody>
      </p:sp>
      <p:sp>
        <p:nvSpPr>
          <p:cNvPr id="3" name="Content Placeholder 2"/>
          <p:cNvSpPr>
            <a:spLocks noGrp="1"/>
          </p:cNvSpPr>
          <p:nvPr>
            <p:ph idx="4294967295"/>
          </p:nvPr>
        </p:nvSpPr>
        <p:spPr>
          <a:xfrm>
            <a:off x="0" y="1600200"/>
            <a:ext cx="8229600" cy="5029200"/>
          </a:xfrm>
        </p:spPr>
        <p:txBody>
          <a:bodyPr/>
          <a:lstStyle/>
          <a:p>
            <a:r>
              <a:rPr lang="en-US" dirty="0"/>
              <a:t>Changing Climate</a:t>
            </a:r>
          </a:p>
          <a:p>
            <a:r>
              <a:rPr lang="en-US" u="sng" dirty="0">
                <a:hlinkClick r:id="rId3"/>
              </a:rPr>
              <a:t>http://changingclimate.osu.edu</a:t>
            </a:r>
            <a:r>
              <a:rPr lang="en-US" u="sng" dirty="0" smtClean="0">
                <a:hlinkClick r:id="rId3"/>
              </a:rPr>
              <a:t>/</a:t>
            </a:r>
            <a:endParaRPr lang="en-US" dirty="0"/>
          </a:p>
          <a:p>
            <a:r>
              <a:rPr lang="en-US" dirty="0"/>
              <a:t>Energize Ohio</a:t>
            </a:r>
          </a:p>
          <a:p>
            <a:r>
              <a:rPr lang="en-US" u="sng" dirty="0">
                <a:hlinkClick r:id="rId4"/>
              </a:rPr>
              <a:t>http://energizeohio.osu.edu</a:t>
            </a:r>
            <a:r>
              <a:rPr lang="en-US" u="sng" dirty="0" smtClean="0">
                <a:hlinkClick r:id="rId4"/>
              </a:rPr>
              <a:t>/</a:t>
            </a:r>
            <a:endParaRPr lang="en-US" u="sng" dirty="0" smtClean="0"/>
          </a:p>
          <a:p>
            <a:r>
              <a:rPr lang="en-US" dirty="0" err="1" smtClean="0"/>
              <a:t>Ohioline</a:t>
            </a:r>
            <a:r>
              <a:rPr lang="en-US" dirty="0" smtClean="0"/>
              <a:t> Factsheets</a:t>
            </a:r>
          </a:p>
          <a:p>
            <a:r>
              <a:rPr lang="en-US" dirty="0" smtClean="0"/>
              <a:t>Other </a:t>
            </a:r>
            <a:r>
              <a:rPr lang="en-US" dirty="0" err="1" smtClean="0"/>
              <a:t>Landgrant</a:t>
            </a:r>
            <a:r>
              <a:rPr lang="en-US" dirty="0" smtClean="0"/>
              <a:t> and Agency websites</a:t>
            </a:r>
          </a:p>
          <a:p>
            <a:r>
              <a:rPr lang="en-US" dirty="0" smtClean="0"/>
              <a:t>Located at </a:t>
            </a:r>
            <a:r>
              <a:rPr lang="en-US" dirty="0" smtClean="0">
                <a:hlinkClick r:id="rId5"/>
              </a:rPr>
              <a:t>www.northcentralsare.org</a:t>
            </a:r>
            <a:r>
              <a:rPr lang="en-US" dirty="0" smtClean="0"/>
              <a:t> then click Ohio, then state news</a:t>
            </a:r>
            <a:endParaRPr lang="en-US" dirty="0"/>
          </a:p>
          <a:p>
            <a:endParaRPr lang="en-US" dirty="0"/>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363065" y="-2057400"/>
            <a:ext cx="18288000" cy="1028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2895600" y="838199"/>
            <a:ext cx="3474606" cy="461665"/>
          </a:xfrm>
          <a:prstGeom prst="rect">
            <a:avLst/>
          </a:prstGeom>
          <a:noFill/>
        </p:spPr>
        <p:txBody>
          <a:bodyPr wrap="none" rtlCol="0">
            <a:spAutoFit/>
          </a:bodyPr>
          <a:lstStyle/>
          <a:p>
            <a:r>
              <a:rPr lang="en-US" sz="2400" dirty="0" smtClean="0">
                <a:solidFill>
                  <a:srgbClr val="FF0000"/>
                </a:solidFill>
              </a:rPr>
              <a:t>www.northcentralsare.org</a:t>
            </a:r>
            <a:endParaRPr lang="en-US" sz="2400" dirty="0">
              <a:solidFill>
                <a:srgbClr val="FF0000"/>
              </a:solidFill>
            </a:endParaRPr>
          </a:p>
        </p:txBody>
      </p:sp>
    </p:spTree>
    <p:extLst>
      <p:ext uri="{BB962C8B-B14F-4D97-AF65-F5344CB8AC3E}">
        <p14:creationId xmlns:p14="http://schemas.microsoft.com/office/powerpoint/2010/main" xmlns="" val="27440757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77000" y="-1676400"/>
            <a:ext cx="18288000" cy="1028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30535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latin typeface="Lucida Sans"/>
              </a:rPr>
              <a:t>Climate Change: The Fundamentals</a:t>
            </a:r>
            <a:endParaRPr lang="en-US" sz="3200" dirty="0">
              <a:latin typeface="Lucida Sans"/>
            </a:endParaRPr>
          </a:p>
        </p:txBody>
      </p:sp>
      <p:graphicFrame>
        <p:nvGraphicFramePr>
          <p:cNvPr id="5" name="Diagram 4"/>
          <p:cNvGraphicFramePr/>
          <p:nvPr>
            <p:extLst>
              <p:ext uri="{D42A27DB-BD31-4B8C-83A1-F6EECF244321}">
                <p14:modId xmlns:p14="http://schemas.microsoft.com/office/powerpoint/2010/main" xmlns="" val="375709583"/>
              </p:ext>
            </p:extLst>
          </p:nvPr>
        </p:nvGraphicFramePr>
        <p:xfrm>
          <a:off x="1219200" y="1524000"/>
          <a:ext cx="6324600" cy="4418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6231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dgm id="{2730402C-94EE-4A68-95ED-BC6669701BC4}"/>
                                            </p:graphic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5">
                                            <p:graphicEl>
                                              <a:dgm id="{4EFCB904-4E06-4EDC-860B-6BABDED4139B}"/>
                                            </p:graphic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graphicEl>
                                              <a:dgm id="{0FDC2231-4B01-4266-97A6-50B6ED72B53B}"/>
                                            </p:graphic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1000"/>
                                  </p:stCondLst>
                                  <p:childTnLst>
                                    <p:set>
                                      <p:cBhvr>
                                        <p:cTn id="16" dur="1" fill="hold">
                                          <p:stCondLst>
                                            <p:cond delay="0"/>
                                          </p:stCondLst>
                                        </p:cTn>
                                        <p:tgtEl>
                                          <p:spTgt spid="5">
                                            <p:graphicEl>
                                              <a:dgm id="{D517C389-B368-421D-9AD5-91F4F7D68B09}"/>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graphicEl>
                                              <a:dgm id="{92F3796F-AE74-4967-BCC3-2E104D506857}"/>
                                            </p:graphic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5">
                                            <p:graphicEl>
                                              <a:dgm id="{7B19C825-F09E-4C42-A4E8-155B9344723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24600" y="-1447800"/>
            <a:ext cx="18288000" cy="1028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633908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1137</TotalTime>
  <Words>1325</Words>
  <Application>Microsoft Office PowerPoint</Application>
  <PresentationFormat>On-screen Show (4:3)</PresentationFormat>
  <Paragraphs>129</Paragraphs>
  <Slides>66</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68" baseType="lpstr">
      <vt:lpstr>Office Theme</vt:lpstr>
      <vt:lpstr>Photo Editor Photo</vt:lpstr>
      <vt:lpstr>www.sarecec.org </vt:lpstr>
      <vt:lpstr>Slide 2</vt:lpstr>
      <vt:lpstr>Climate Education</vt:lpstr>
      <vt:lpstr>What Should Extension Educators Understand About Climate Change</vt:lpstr>
      <vt:lpstr>Climate Change Core Competencies Include</vt:lpstr>
      <vt:lpstr>Where can you go for regional information on climate change </vt:lpstr>
      <vt:lpstr>Slide 7</vt:lpstr>
      <vt:lpstr>Climate Change: The Fundamentals</vt:lpstr>
      <vt:lpstr>Slide 9</vt:lpstr>
      <vt:lpstr>Climate  Implications and Strategies</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Climate  change  is  real </vt:lpstr>
      <vt:lpstr>Slide 25</vt:lpstr>
      <vt:lpstr>Slide 26</vt:lpstr>
      <vt:lpstr>Slide 27</vt:lpstr>
      <vt:lpstr>Slide 28</vt:lpstr>
      <vt:lpstr>Slide 29</vt:lpstr>
      <vt:lpstr>Slide 30</vt:lpstr>
      <vt:lpstr>Slide 31</vt:lpstr>
      <vt:lpstr>Slide 32</vt:lpstr>
      <vt:lpstr>Energy</vt:lpstr>
      <vt:lpstr>Has there been a change in what Influences Energy Decisions? </vt:lpstr>
      <vt:lpstr>Future Energy Projections</vt:lpstr>
      <vt:lpstr>U.S. Imports of Crude &amp; Petroleum </vt:lpstr>
      <vt:lpstr> National Renewable Fuel Standards (RFS2)  </vt:lpstr>
      <vt:lpstr>EPA Moderated Transaction System (EMTS) Data</vt:lpstr>
      <vt:lpstr>Slide 39</vt:lpstr>
      <vt:lpstr>Slide 40</vt:lpstr>
      <vt:lpstr>Slide 41</vt:lpstr>
      <vt:lpstr>Slide 42</vt:lpstr>
      <vt:lpstr>Slide 43</vt:lpstr>
      <vt:lpstr>Slide 44</vt:lpstr>
      <vt:lpstr>Slide 45</vt:lpstr>
      <vt:lpstr>Slide 46</vt:lpstr>
      <vt:lpstr>Slide 47</vt:lpstr>
      <vt:lpstr>Carbon</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CARBON ENERGY CLIMATE WEB RESOURCES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Sundermeier</dc:creator>
  <cp:lastModifiedBy>Marie Flanagan</cp:lastModifiedBy>
  <cp:revision>39</cp:revision>
  <dcterms:created xsi:type="dcterms:W3CDTF">2012-11-20T13:09:34Z</dcterms:created>
  <dcterms:modified xsi:type="dcterms:W3CDTF">2012-12-03T16:56:21Z</dcterms:modified>
</cp:coreProperties>
</file>