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
  </p:notesMasterIdLst>
  <p:sldIdLst>
    <p:sldId id="256" r:id="rId5"/>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EACF73-050D-6B63-B790-2340979C6271}" name="Sruthi Narayanan Kutty" initials="SN" userId="S::skutty@clemson.edu::c6d4bd29-4599-4137-936d-3ef7124d1679" providerId="AD"/>
  <p188:author id="{A0ACFAB0-8EA3-8DF1-7B94-B66C11250AEF}" name="Luvi Madrid" initials="LM" userId="S::lmadrid@clemson.edu::21332be5-fdee-4373-968a-128e567f9a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3CF"/>
    <a:srgbClr val="C8C3CF"/>
    <a:srgbClr val="D8D5DD"/>
    <a:srgbClr val="D9D9D9"/>
    <a:srgbClr val="FDF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6247" autoAdjust="0"/>
  </p:normalViewPr>
  <p:slideViewPr>
    <p:cSldViewPr snapToGrid="0">
      <p:cViewPr varScale="1">
        <p:scale>
          <a:sx n="20" d="100"/>
          <a:sy n="20" d="100"/>
        </p:scale>
        <p:origin x="340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D3F4B-263A-400C-8444-1B260D612B00}" type="datetimeFigureOut">
              <a:rPr lang="en-US" smtClean="0"/>
              <a:t>3/12/26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3DF06-77F5-47FD-9608-02625B8F5600}" type="slidenum">
              <a:rPr lang="en-US" smtClean="0"/>
              <a:t>‹#›</a:t>
            </a:fld>
            <a:endParaRPr lang="en-US"/>
          </a:p>
        </p:txBody>
      </p:sp>
    </p:spTree>
    <p:extLst>
      <p:ext uri="{BB962C8B-B14F-4D97-AF65-F5344CB8AC3E}">
        <p14:creationId xmlns:p14="http://schemas.microsoft.com/office/powerpoint/2010/main" val="240559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arrows in Treatments are misleading.</a:t>
            </a:r>
          </a:p>
          <a:p>
            <a:pPr marL="171450" indent="-171450">
              <a:buFont typeface="Arial" panose="020B0604020202020204" pitchFamily="34" charset="0"/>
              <a:buChar char="•"/>
            </a:pPr>
            <a:r>
              <a:rPr lang="en-US" dirty="0"/>
              <a:t>Root angle picture under Methods is actually irrelevant as you are not presenting the data.</a:t>
            </a:r>
          </a:p>
        </p:txBody>
      </p:sp>
      <p:sp>
        <p:nvSpPr>
          <p:cNvPr id="4" name="Slide Number Placeholder 3"/>
          <p:cNvSpPr>
            <a:spLocks noGrp="1"/>
          </p:cNvSpPr>
          <p:nvPr>
            <p:ph type="sldNum" sz="quarter" idx="5"/>
          </p:nvPr>
        </p:nvSpPr>
        <p:spPr/>
        <p:txBody>
          <a:bodyPr/>
          <a:lstStyle/>
          <a:p>
            <a:fld id="{F343DF06-77F5-47FD-9608-02625B8F5600}" type="slidenum">
              <a:rPr lang="en-US" smtClean="0"/>
              <a:t>1</a:t>
            </a:fld>
            <a:endParaRPr lang="en-US"/>
          </a:p>
        </p:txBody>
      </p:sp>
    </p:spTree>
    <p:extLst>
      <p:ext uri="{BB962C8B-B14F-4D97-AF65-F5344CB8AC3E}">
        <p14:creationId xmlns:p14="http://schemas.microsoft.com/office/powerpoint/2010/main" val="301977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DF2E6-AD1F-4C2F-AF2C-95BD6DBF7FC2}"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3FC57-498C-45B6-BE8B-A815DA68F4FF}" type="slidenum">
              <a:rPr lang="en-US" smtClean="0"/>
              <a:t>‹#›</a:t>
            </a:fld>
            <a:endParaRPr lang="en-US"/>
          </a:p>
        </p:txBody>
      </p:sp>
    </p:spTree>
    <p:extLst>
      <p:ext uri="{BB962C8B-B14F-4D97-AF65-F5344CB8AC3E}">
        <p14:creationId xmlns:p14="http://schemas.microsoft.com/office/powerpoint/2010/main" val="203865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DF2E6-AD1F-4C2F-AF2C-95BD6DBF7FC2}"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3FC57-498C-45B6-BE8B-A815DA68F4FF}" type="slidenum">
              <a:rPr lang="en-US" smtClean="0"/>
              <a:t>‹#›</a:t>
            </a:fld>
            <a:endParaRPr lang="en-US"/>
          </a:p>
        </p:txBody>
      </p:sp>
    </p:spTree>
    <p:extLst>
      <p:ext uri="{BB962C8B-B14F-4D97-AF65-F5344CB8AC3E}">
        <p14:creationId xmlns:p14="http://schemas.microsoft.com/office/powerpoint/2010/main" val="1479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DF2E6-AD1F-4C2F-AF2C-95BD6DBF7FC2}"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3FC57-498C-45B6-BE8B-A815DA68F4FF}" type="slidenum">
              <a:rPr lang="en-US" smtClean="0"/>
              <a:t>‹#›</a:t>
            </a:fld>
            <a:endParaRPr lang="en-US"/>
          </a:p>
        </p:txBody>
      </p:sp>
    </p:spTree>
    <p:extLst>
      <p:ext uri="{BB962C8B-B14F-4D97-AF65-F5344CB8AC3E}">
        <p14:creationId xmlns:p14="http://schemas.microsoft.com/office/powerpoint/2010/main" val="213600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DF2E6-AD1F-4C2F-AF2C-95BD6DBF7FC2}"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3FC57-498C-45B6-BE8B-A815DA68F4FF}" type="slidenum">
              <a:rPr lang="en-US" smtClean="0"/>
              <a:t>‹#›</a:t>
            </a:fld>
            <a:endParaRPr lang="en-US"/>
          </a:p>
        </p:txBody>
      </p:sp>
    </p:spTree>
    <p:extLst>
      <p:ext uri="{BB962C8B-B14F-4D97-AF65-F5344CB8AC3E}">
        <p14:creationId xmlns:p14="http://schemas.microsoft.com/office/powerpoint/2010/main" val="274052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tint val="82000"/>
                  </a:schemeClr>
                </a:solidFill>
              </a:defRPr>
            </a:lvl1pPr>
            <a:lvl2pPr marL="1645920" indent="0">
              <a:buNone/>
              <a:defRPr sz="7200">
                <a:solidFill>
                  <a:schemeClr val="tx1">
                    <a:tint val="82000"/>
                  </a:schemeClr>
                </a:solidFill>
              </a:defRPr>
            </a:lvl2pPr>
            <a:lvl3pPr marL="3291840" indent="0">
              <a:buNone/>
              <a:defRPr sz="6480">
                <a:solidFill>
                  <a:schemeClr val="tx1">
                    <a:tint val="82000"/>
                  </a:schemeClr>
                </a:solidFill>
              </a:defRPr>
            </a:lvl3pPr>
            <a:lvl4pPr marL="4937760" indent="0">
              <a:buNone/>
              <a:defRPr sz="5760">
                <a:solidFill>
                  <a:schemeClr val="tx1">
                    <a:tint val="82000"/>
                  </a:schemeClr>
                </a:solidFill>
              </a:defRPr>
            </a:lvl4pPr>
            <a:lvl5pPr marL="6583680" indent="0">
              <a:buNone/>
              <a:defRPr sz="5760">
                <a:solidFill>
                  <a:schemeClr val="tx1">
                    <a:tint val="82000"/>
                  </a:schemeClr>
                </a:solidFill>
              </a:defRPr>
            </a:lvl5pPr>
            <a:lvl6pPr marL="8229600" indent="0">
              <a:buNone/>
              <a:defRPr sz="5760">
                <a:solidFill>
                  <a:schemeClr val="tx1">
                    <a:tint val="82000"/>
                  </a:schemeClr>
                </a:solidFill>
              </a:defRPr>
            </a:lvl6pPr>
            <a:lvl7pPr marL="9875520" indent="0">
              <a:buNone/>
              <a:defRPr sz="5760">
                <a:solidFill>
                  <a:schemeClr val="tx1">
                    <a:tint val="82000"/>
                  </a:schemeClr>
                </a:solidFill>
              </a:defRPr>
            </a:lvl7pPr>
            <a:lvl8pPr marL="11521440" indent="0">
              <a:buNone/>
              <a:defRPr sz="5760">
                <a:solidFill>
                  <a:schemeClr val="tx1">
                    <a:tint val="82000"/>
                  </a:schemeClr>
                </a:solidFill>
              </a:defRPr>
            </a:lvl8pPr>
            <a:lvl9pPr marL="13167360" indent="0">
              <a:buNone/>
              <a:defRPr sz="57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2DF2E6-AD1F-4C2F-AF2C-95BD6DBF7FC2}"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3FC57-498C-45B6-BE8B-A815DA68F4FF}" type="slidenum">
              <a:rPr lang="en-US" smtClean="0"/>
              <a:t>‹#›</a:t>
            </a:fld>
            <a:endParaRPr lang="en-US"/>
          </a:p>
        </p:txBody>
      </p:sp>
    </p:spTree>
    <p:extLst>
      <p:ext uri="{BB962C8B-B14F-4D97-AF65-F5344CB8AC3E}">
        <p14:creationId xmlns:p14="http://schemas.microsoft.com/office/powerpoint/2010/main" val="281456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2DF2E6-AD1F-4C2F-AF2C-95BD6DBF7FC2}" type="datetimeFigureOut">
              <a:rPr lang="en-US" smtClean="0"/>
              <a:t>3/12/26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3FC57-498C-45B6-BE8B-A815DA68F4FF}" type="slidenum">
              <a:rPr lang="en-US" smtClean="0"/>
              <a:t>‹#›</a:t>
            </a:fld>
            <a:endParaRPr lang="en-US"/>
          </a:p>
        </p:txBody>
      </p:sp>
    </p:spTree>
    <p:extLst>
      <p:ext uri="{BB962C8B-B14F-4D97-AF65-F5344CB8AC3E}">
        <p14:creationId xmlns:p14="http://schemas.microsoft.com/office/powerpoint/2010/main" val="264150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2DF2E6-AD1F-4C2F-AF2C-95BD6DBF7FC2}" type="datetimeFigureOut">
              <a:rPr lang="en-US" smtClean="0"/>
              <a:t>3/12/26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93FC57-498C-45B6-BE8B-A815DA68F4FF}" type="slidenum">
              <a:rPr lang="en-US" smtClean="0"/>
              <a:t>‹#›</a:t>
            </a:fld>
            <a:endParaRPr lang="en-US"/>
          </a:p>
        </p:txBody>
      </p:sp>
    </p:spTree>
    <p:extLst>
      <p:ext uri="{BB962C8B-B14F-4D97-AF65-F5344CB8AC3E}">
        <p14:creationId xmlns:p14="http://schemas.microsoft.com/office/powerpoint/2010/main" val="70541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2DF2E6-AD1F-4C2F-AF2C-95BD6DBF7FC2}" type="datetimeFigureOut">
              <a:rPr lang="en-US" smtClean="0"/>
              <a:t>3/12/26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93FC57-498C-45B6-BE8B-A815DA68F4FF}" type="slidenum">
              <a:rPr lang="en-US" smtClean="0"/>
              <a:t>‹#›</a:t>
            </a:fld>
            <a:endParaRPr lang="en-US"/>
          </a:p>
        </p:txBody>
      </p:sp>
    </p:spTree>
    <p:extLst>
      <p:ext uri="{BB962C8B-B14F-4D97-AF65-F5344CB8AC3E}">
        <p14:creationId xmlns:p14="http://schemas.microsoft.com/office/powerpoint/2010/main" val="355946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DF2E6-AD1F-4C2F-AF2C-95BD6DBF7FC2}" type="datetimeFigureOut">
              <a:rPr lang="en-US" smtClean="0"/>
              <a:t>3/12/26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93FC57-498C-45B6-BE8B-A815DA68F4FF}" type="slidenum">
              <a:rPr lang="en-US" smtClean="0"/>
              <a:t>‹#›</a:t>
            </a:fld>
            <a:endParaRPr lang="en-US"/>
          </a:p>
        </p:txBody>
      </p:sp>
    </p:spTree>
    <p:extLst>
      <p:ext uri="{BB962C8B-B14F-4D97-AF65-F5344CB8AC3E}">
        <p14:creationId xmlns:p14="http://schemas.microsoft.com/office/powerpoint/2010/main" val="29769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832DF2E6-AD1F-4C2F-AF2C-95BD6DBF7FC2}" type="datetimeFigureOut">
              <a:rPr lang="en-US" smtClean="0"/>
              <a:t>3/12/26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3FC57-498C-45B6-BE8B-A815DA68F4FF}" type="slidenum">
              <a:rPr lang="en-US" smtClean="0"/>
              <a:t>‹#›</a:t>
            </a:fld>
            <a:endParaRPr lang="en-US"/>
          </a:p>
        </p:txBody>
      </p:sp>
    </p:spTree>
    <p:extLst>
      <p:ext uri="{BB962C8B-B14F-4D97-AF65-F5344CB8AC3E}">
        <p14:creationId xmlns:p14="http://schemas.microsoft.com/office/powerpoint/2010/main" val="45847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832DF2E6-AD1F-4C2F-AF2C-95BD6DBF7FC2}" type="datetimeFigureOut">
              <a:rPr lang="en-US" smtClean="0"/>
              <a:t>3/12/26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3FC57-498C-45B6-BE8B-A815DA68F4FF}" type="slidenum">
              <a:rPr lang="en-US" smtClean="0"/>
              <a:t>‹#›</a:t>
            </a:fld>
            <a:endParaRPr lang="en-US"/>
          </a:p>
        </p:txBody>
      </p:sp>
    </p:spTree>
    <p:extLst>
      <p:ext uri="{BB962C8B-B14F-4D97-AF65-F5344CB8AC3E}">
        <p14:creationId xmlns:p14="http://schemas.microsoft.com/office/powerpoint/2010/main" val="418925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82000"/>
                  </a:schemeClr>
                </a:solidFill>
              </a:defRPr>
            </a:lvl1pPr>
          </a:lstStyle>
          <a:p>
            <a:fld id="{832DF2E6-AD1F-4C2F-AF2C-95BD6DBF7FC2}" type="datetimeFigureOut">
              <a:rPr lang="en-US" smtClean="0"/>
              <a:t>3/12/26</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82000"/>
                  </a:schemeClr>
                </a:solidFill>
              </a:defRPr>
            </a:lvl1pPr>
          </a:lstStyle>
          <a:p>
            <a:fld id="{6493FC57-498C-45B6-BE8B-A815DA68F4FF}" type="slidenum">
              <a:rPr lang="en-US" smtClean="0"/>
              <a:t>‹#›</a:t>
            </a:fld>
            <a:endParaRPr lang="en-US"/>
          </a:p>
        </p:txBody>
      </p:sp>
    </p:spTree>
    <p:extLst>
      <p:ext uri="{BB962C8B-B14F-4D97-AF65-F5344CB8AC3E}">
        <p14:creationId xmlns:p14="http://schemas.microsoft.com/office/powerpoint/2010/main" val="14141055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D84502-3775-26E5-E006-4C354FE4A339}"/>
              </a:ext>
            </a:extLst>
          </p:cNvPr>
          <p:cNvSpPr>
            <a:spLocks/>
          </p:cNvSpPr>
          <p:nvPr/>
        </p:nvSpPr>
        <p:spPr>
          <a:xfrm>
            <a:off x="-23433" y="12960957"/>
            <a:ext cx="32925794" cy="109151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BFE619A-3CE2-B09D-3DEC-B2FF0EA60E91}"/>
              </a:ext>
            </a:extLst>
          </p:cNvPr>
          <p:cNvSpPr/>
          <p:nvPr/>
        </p:nvSpPr>
        <p:spPr>
          <a:xfrm>
            <a:off x="-44591" y="2"/>
            <a:ext cx="32918400" cy="4701750"/>
          </a:xfrm>
          <a:prstGeom prst="rect">
            <a:avLst/>
          </a:prstGeom>
          <a:solidFill>
            <a:schemeClr val="bg2">
              <a:lumMod val="2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4000" b="1" dirty="0">
                <a:solidFill>
                  <a:schemeClr val="bg2">
                    <a:lumMod val="25000"/>
                  </a:schemeClr>
                </a:solidFill>
              </a:rPr>
              <a:t>	</a:t>
            </a:r>
            <a:endParaRPr lang="en-US" sz="8800" b="1" dirty="0">
              <a:solidFill>
                <a:schemeClr val="bg2">
                  <a:lumMod val="25000"/>
                </a:schemeClr>
              </a:solidFill>
            </a:endParaRPr>
          </a:p>
          <a:p>
            <a:pPr algn="ctr"/>
            <a:endParaRPr lang="en-US" sz="8800" b="1" dirty="0">
              <a:solidFill>
                <a:schemeClr val="bg2">
                  <a:lumMod val="25000"/>
                </a:schemeClr>
              </a:solidFill>
            </a:endParaRPr>
          </a:p>
          <a:p>
            <a:pPr algn="ctr"/>
            <a:endParaRPr lang="en-US" sz="8800" b="1" dirty="0">
              <a:solidFill>
                <a:schemeClr val="bg2">
                  <a:lumMod val="25000"/>
                </a:schemeClr>
              </a:solidFill>
            </a:endParaRPr>
          </a:p>
          <a:p>
            <a:pPr algn="ctr"/>
            <a:endParaRPr lang="en-US" sz="8800" b="1" dirty="0">
              <a:solidFill>
                <a:schemeClr val="bg2">
                  <a:lumMod val="25000"/>
                </a:schemeClr>
              </a:solidFill>
            </a:endParaRPr>
          </a:p>
        </p:txBody>
      </p:sp>
      <p:sp>
        <p:nvSpPr>
          <p:cNvPr id="5" name="Rectangle 4">
            <a:extLst>
              <a:ext uri="{FF2B5EF4-FFF2-40B4-BE49-F238E27FC236}">
                <a16:creationId xmlns:a16="http://schemas.microsoft.com/office/drawing/2014/main" id="{A0C2DDDB-B3B7-060D-CF59-2B78EB1BC72D}"/>
              </a:ext>
            </a:extLst>
          </p:cNvPr>
          <p:cNvSpPr>
            <a:spLocks/>
          </p:cNvSpPr>
          <p:nvPr/>
        </p:nvSpPr>
        <p:spPr>
          <a:xfrm>
            <a:off x="-77247" y="174979"/>
            <a:ext cx="33005946" cy="4302250"/>
          </a:xfrm>
          <a:prstGeom prst="rect">
            <a:avLst/>
          </a:prstGeom>
          <a:solidFill>
            <a:schemeClr val="bg2">
              <a:lumMod val="9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7200" b="1" dirty="0">
              <a:solidFill>
                <a:schemeClr val="bg2">
                  <a:lumMod val="25000"/>
                </a:schemeClr>
              </a:solidFill>
            </a:endParaRPr>
          </a:p>
          <a:p>
            <a:pPr algn="ctr"/>
            <a:endParaRPr lang="en-US" sz="8800" b="1" dirty="0">
              <a:solidFill>
                <a:schemeClr val="bg2">
                  <a:lumMod val="25000"/>
                </a:schemeClr>
              </a:solidFill>
            </a:endParaRPr>
          </a:p>
        </p:txBody>
      </p:sp>
      <p:pic>
        <p:nvPicPr>
          <p:cNvPr id="14" name="Picture 13">
            <a:extLst>
              <a:ext uri="{FF2B5EF4-FFF2-40B4-BE49-F238E27FC236}">
                <a16:creationId xmlns:a16="http://schemas.microsoft.com/office/drawing/2014/main" id="{31C65106-7EF9-C6FF-23EC-03ADCF817E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697" y="350737"/>
            <a:ext cx="4102405" cy="4054638"/>
          </a:xfrm>
          <a:prstGeom prst="rect">
            <a:avLst/>
          </a:prstGeom>
        </p:spPr>
      </p:pic>
      <p:sp>
        <p:nvSpPr>
          <p:cNvPr id="15" name="Title 1">
            <a:extLst>
              <a:ext uri="{FF2B5EF4-FFF2-40B4-BE49-F238E27FC236}">
                <a16:creationId xmlns:a16="http://schemas.microsoft.com/office/drawing/2014/main" id="{4ACCF5DE-BBE8-EC58-3B23-B3C59AFEF977}"/>
              </a:ext>
            </a:extLst>
          </p:cNvPr>
          <p:cNvSpPr txBox="1">
            <a:spLocks/>
          </p:cNvSpPr>
          <p:nvPr/>
        </p:nvSpPr>
        <p:spPr>
          <a:xfrm>
            <a:off x="6341643" y="2022607"/>
            <a:ext cx="19043702" cy="3025747"/>
          </a:xfrm>
          <a:prstGeom prst="rect">
            <a:avLst/>
          </a:prstGeom>
        </p:spPr>
        <p:txBody>
          <a:bodyPr lIns="136027" tIns="272053" rIns="136027" bIns="272053" anchor="ctr">
            <a:normAutofit fontScale="97500"/>
          </a:bodyPr>
          <a:lst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a:lstStyle>
          <a:p>
            <a:pPr algn="ctr">
              <a:lnSpc>
                <a:spcPct val="120000"/>
              </a:lnSpc>
            </a:pPr>
            <a:r>
              <a:rPr lang="en-US" sz="4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Beckham McCarthy, Luvina B. Madrid, and Sruthi Narayanan</a:t>
            </a:r>
            <a:endParaRPr lang="en-US" sz="4400" baseline="300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20000"/>
              </a:lnSpc>
            </a:pPr>
            <a:r>
              <a:rPr lang="en-US" sz="44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Clemson University, SC</a:t>
            </a:r>
          </a:p>
        </p:txBody>
      </p:sp>
      <p:sp>
        <p:nvSpPr>
          <p:cNvPr id="18" name="TextBox 17">
            <a:extLst>
              <a:ext uri="{FF2B5EF4-FFF2-40B4-BE49-F238E27FC236}">
                <a16:creationId xmlns:a16="http://schemas.microsoft.com/office/drawing/2014/main" id="{D6454E3B-3476-ACFB-706B-E147A270FD13}"/>
              </a:ext>
            </a:extLst>
          </p:cNvPr>
          <p:cNvSpPr txBox="1"/>
          <p:nvPr/>
        </p:nvSpPr>
        <p:spPr>
          <a:xfrm>
            <a:off x="8169442" y="4803350"/>
            <a:ext cx="16579516" cy="1015663"/>
          </a:xfrm>
          <a:prstGeom prst="rect">
            <a:avLst/>
          </a:prstGeom>
          <a:noFill/>
        </p:spPr>
        <p:txBody>
          <a:bodyPr wrap="square">
            <a:spAutoFit/>
          </a:bodyPr>
          <a:lstStyle/>
          <a:p>
            <a:pPr algn="ctr"/>
            <a:r>
              <a:rPr lang="en-US" sz="60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Abstract</a:t>
            </a:r>
            <a:endParaRPr lang="en-US" sz="6000" dirty="0">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60DDADE6-C153-E50E-A887-ABBA7F196297}"/>
              </a:ext>
            </a:extLst>
          </p:cNvPr>
          <p:cNvSpPr>
            <a:spLocks/>
          </p:cNvSpPr>
          <p:nvPr/>
        </p:nvSpPr>
        <p:spPr>
          <a:xfrm>
            <a:off x="-14403" y="12049690"/>
            <a:ext cx="32910009" cy="31841509"/>
          </a:xfrm>
          <a:prstGeom prst="rect">
            <a:avLst/>
          </a:prstGeom>
          <a:solidFill>
            <a:schemeClr val="bg1">
              <a:lumMod val="75000"/>
            </a:schemeClr>
          </a:solidFill>
          <a:ln>
            <a:solidFill>
              <a:schemeClr val="bg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8800" b="1">
              <a:solidFill>
                <a:schemeClr val="bg2">
                  <a:lumMod val="25000"/>
                </a:schemeClr>
              </a:solidFill>
            </a:endParaRPr>
          </a:p>
          <a:p>
            <a:pPr algn="ctr"/>
            <a:endParaRPr lang="en-US" sz="8800" b="1">
              <a:solidFill>
                <a:schemeClr val="bg2">
                  <a:lumMod val="25000"/>
                </a:schemeClr>
              </a:solidFill>
            </a:endParaRPr>
          </a:p>
          <a:p>
            <a:pPr algn="ctr"/>
            <a:endParaRPr lang="en-US" sz="8800" b="1">
              <a:solidFill>
                <a:schemeClr val="bg2">
                  <a:lumMod val="25000"/>
                </a:schemeClr>
              </a:solidFill>
            </a:endParaRPr>
          </a:p>
          <a:p>
            <a:pPr algn="ctr"/>
            <a:endParaRPr lang="en-US" sz="8800" b="1" dirty="0">
              <a:solidFill>
                <a:schemeClr val="bg2">
                  <a:lumMod val="25000"/>
                </a:schemeClr>
              </a:solidFill>
            </a:endParaRPr>
          </a:p>
        </p:txBody>
      </p:sp>
      <p:sp>
        <p:nvSpPr>
          <p:cNvPr id="19" name="Rectangle 18">
            <a:extLst>
              <a:ext uri="{FF2B5EF4-FFF2-40B4-BE49-F238E27FC236}">
                <a16:creationId xmlns:a16="http://schemas.microsoft.com/office/drawing/2014/main" id="{CB9F2066-B5B3-0149-6F63-76F4A2C1B68B}"/>
              </a:ext>
            </a:extLst>
          </p:cNvPr>
          <p:cNvSpPr>
            <a:spLocks/>
          </p:cNvSpPr>
          <p:nvPr/>
        </p:nvSpPr>
        <p:spPr>
          <a:xfrm>
            <a:off x="-43472" y="12049691"/>
            <a:ext cx="32992030" cy="916792"/>
          </a:xfrm>
          <a:prstGeom prst="rect">
            <a:avLst/>
          </a:prstGeom>
          <a:solidFill>
            <a:schemeClr val="bg1">
              <a:lumMod val="6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6000" b="1" dirty="0">
                <a:solidFill>
                  <a:schemeClr val="bg1"/>
                </a:solidFill>
                <a:latin typeface="Calibri" panose="020F0502020204030204" pitchFamily="34" charset="0"/>
                <a:ea typeface="Calibri" panose="020F0502020204030204" pitchFamily="34" charset="0"/>
                <a:cs typeface="Calibri" panose="020F0502020204030204" pitchFamily="34" charset="0"/>
              </a:rPr>
              <a:t>Methods</a:t>
            </a:r>
          </a:p>
        </p:txBody>
      </p:sp>
      <p:sp>
        <p:nvSpPr>
          <p:cNvPr id="3" name="TextBox 2">
            <a:extLst>
              <a:ext uri="{FF2B5EF4-FFF2-40B4-BE49-F238E27FC236}">
                <a16:creationId xmlns:a16="http://schemas.microsoft.com/office/drawing/2014/main" id="{6B96F6BA-DEC7-5302-B4CE-7187ADF18500}"/>
              </a:ext>
            </a:extLst>
          </p:cNvPr>
          <p:cNvSpPr txBox="1"/>
          <p:nvPr/>
        </p:nvSpPr>
        <p:spPr>
          <a:xfrm>
            <a:off x="321697" y="5954171"/>
            <a:ext cx="32343292" cy="5707524"/>
          </a:xfrm>
          <a:prstGeom prst="rect">
            <a:avLst/>
          </a:prstGeom>
          <a:noFill/>
        </p:spPr>
        <p:txBody>
          <a:bodyPr wrap="square">
            <a:spAutoFit/>
          </a:bodyPr>
          <a:lstStyle/>
          <a:p>
            <a:pPr algn="just">
              <a:lnSpc>
                <a:spcPts val="5500"/>
              </a:lnSpc>
            </a:pPr>
            <a:r>
              <a:rPr lang="en-US" sz="44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Interseeding cover crops into organic corn can enhance belowground processes, yet it remains unclear whether root responses reflect complementarity or competition. We conducted a split-plot RCBD field experiment in 2023 with two tillage systems and four cover crops (buckwheat, pigeonpea, white clover, and a mixture) interseeded at three seeding rates, evaluated against two controls: Control 1 (no cover crop, with fertilizer) and Control 2 (no cover crop, no fertilizer). Corn root traits measured were total root length (TRL), total surface area (TSA), and total root volume (TRV). Corn without fertilizer (Control 2) had the greatest TRL, TSA, and TRV, reflecting enhanced foraging under limited nutrient conditions. Compared to the fertilized control (Control 1), interseeded buckwheat enhanced TRL, TSA and TRV, indicating complementarity, whereas interseeded mixture, pigeonpea, and white clover had neutral effects. These findings demonstrate species-specific outcomes, with buckwheat showing great potential to complement corn in an interseeded system.</a:t>
            </a:r>
            <a:endPar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7AC1593-629E-ECE5-538B-AD1BF4517E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2614" y="14279010"/>
            <a:ext cx="5087543" cy="9044521"/>
          </a:xfrm>
          <a:prstGeom prst="rect">
            <a:avLst/>
          </a:prstGeom>
        </p:spPr>
      </p:pic>
      <p:sp>
        <p:nvSpPr>
          <p:cNvPr id="11" name="TextBox 10">
            <a:extLst>
              <a:ext uri="{FF2B5EF4-FFF2-40B4-BE49-F238E27FC236}">
                <a16:creationId xmlns:a16="http://schemas.microsoft.com/office/drawing/2014/main" id="{7E6352D0-8326-8879-CB03-2B2B475702B7}"/>
              </a:ext>
            </a:extLst>
          </p:cNvPr>
          <p:cNvSpPr txBox="1"/>
          <p:nvPr/>
        </p:nvSpPr>
        <p:spPr>
          <a:xfrm>
            <a:off x="3655386" y="13000471"/>
            <a:ext cx="3489318" cy="769441"/>
          </a:xfrm>
          <a:prstGeom prst="rect">
            <a:avLst/>
          </a:prstGeom>
          <a:noFill/>
        </p:spPr>
        <p:txBody>
          <a:bodyPr wrap="square" rtlCol="0">
            <a:sp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Treatments</a:t>
            </a:r>
          </a:p>
        </p:txBody>
      </p:sp>
      <p:sp>
        <p:nvSpPr>
          <p:cNvPr id="38" name="TextBox 37">
            <a:extLst>
              <a:ext uri="{FF2B5EF4-FFF2-40B4-BE49-F238E27FC236}">
                <a16:creationId xmlns:a16="http://schemas.microsoft.com/office/drawing/2014/main" id="{27E0E5D9-38E8-111A-53A1-D63BDAA62EDD}"/>
              </a:ext>
            </a:extLst>
          </p:cNvPr>
          <p:cNvSpPr txBox="1"/>
          <p:nvPr/>
        </p:nvSpPr>
        <p:spPr>
          <a:xfrm>
            <a:off x="11405979" y="14532912"/>
            <a:ext cx="4134801" cy="1938992"/>
          </a:xfrm>
          <a:prstGeom prst="rect">
            <a:avLst/>
          </a:prstGeom>
          <a:noFill/>
        </p:spPr>
        <p:txBody>
          <a:bodyPr wrap="square" rtlCol="0">
            <a:spAutoFit/>
          </a:bodyPr>
          <a:lstStyle/>
          <a:p>
            <a:pPr algn="ctr"/>
            <a:r>
              <a:rPr lang="en-US" sz="4000" b="1" dirty="0" err="1">
                <a:solidFill>
                  <a:schemeClr val="bg2"/>
                </a:solidFill>
                <a:highlight>
                  <a:srgbClr val="808080"/>
                </a:highlight>
                <a:latin typeface="Calibri" panose="020F0502020204030204" pitchFamily="34" charset="0"/>
                <a:ea typeface="Calibri" panose="020F0502020204030204" pitchFamily="34" charset="0"/>
                <a:cs typeface="Calibri" panose="020F0502020204030204" pitchFamily="34" charset="0"/>
              </a:rPr>
              <a:t>Interseeded</a:t>
            </a:r>
            <a:r>
              <a:rPr lang="en-US" sz="4000" b="1" dirty="0">
                <a:solidFill>
                  <a:schemeClr val="bg2"/>
                </a:solidFill>
                <a:highlight>
                  <a:srgbClr val="808080"/>
                </a:highlight>
                <a:latin typeface="Calibri" panose="020F0502020204030204" pitchFamily="34" charset="0"/>
                <a:ea typeface="Calibri" panose="020F0502020204030204" pitchFamily="34" charset="0"/>
                <a:cs typeface="Calibri" panose="020F0502020204030204" pitchFamily="34" charset="0"/>
              </a:rPr>
              <a:t> at V8-V9 corn growth stage</a:t>
            </a:r>
          </a:p>
        </p:txBody>
      </p:sp>
      <p:sp>
        <p:nvSpPr>
          <p:cNvPr id="44" name="Arrow: Right 43">
            <a:extLst>
              <a:ext uri="{FF2B5EF4-FFF2-40B4-BE49-F238E27FC236}">
                <a16:creationId xmlns:a16="http://schemas.microsoft.com/office/drawing/2014/main" id="{4C7BF708-3F91-5944-6616-578E44192849}"/>
              </a:ext>
            </a:extLst>
          </p:cNvPr>
          <p:cNvSpPr/>
          <p:nvPr/>
        </p:nvSpPr>
        <p:spPr>
          <a:xfrm>
            <a:off x="16425635" y="17940625"/>
            <a:ext cx="1372507" cy="936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Calibri" panose="020F0502020204030204" pitchFamily="34" charset="0"/>
              </a:rPr>
              <a:t> </a:t>
            </a:r>
          </a:p>
        </p:txBody>
      </p:sp>
      <p:sp>
        <p:nvSpPr>
          <p:cNvPr id="49" name="Rectangle 48">
            <a:extLst>
              <a:ext uri="{FF2B5EF4-FFF2-40B4-BE49-F238E27FC236}">
                <a16:creationId xmlns:a16="http://schemas.microsoft.com/office/drawing/2014/main" id="{505F3AE0-D78B-77E6-1099-2533EE1B41BA}"/>
              </a:ext>
            </a:extLst>
          </p:cNvPr>
          <p:cNvSpPr/>
          <p:nvPr/>
        </p:nvSpPr>
        <p:spPr>
          <a:xfrm>
            <a:off x="42954" y="23995504"/>
            <a:ext cx="32918401" cy="1087968"/>
          </a:xfrm>
          <a:prstGeom prst="rect">
            <a:avLst/>
          </a:prstGeom>
          <a:solidFill>
            <a:schemeClr val="bg1">
              <a:lumMod val="6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6000" b="1" dirty="0">
                <a:solidFill>
                  <a:schemeClr val="bg1"/>
                </a:solidFill>
                <a:latin typeface="Calibri" panose="020F0502020204030204" pitchFamily="34" charset="0"/>
                <a:ea typeface="Calibri" panose="020F0502020204030204" pitchFamily="34" charset="0"/>
                <a:cs typeface="Calibri" panose="020F0502020204030204" pitchFamily="34" charset="0"/>
              </a:rPr>
              <a:t>Results</a:t>
            </a:r>
          </a:p>
        </p:txBody>
      </p:sp>
      <p:sp>
        <p:nvSpPr>
          <p:cNvPr id="54" name="Rectangle 53">
            <a:extLst>
              <a:ext uri="{FF2B5EF4-FFF2-40B4-BE49-F238E27FC236}">
                <a16:creationId xmlns:a16="http://schemas.microsoft.com/office/drawing/2014/main" id="{D2E7B537-10E4-69E6-F38A-F8C7E3D02797}"/>
              </a:ext>
            </a:extLst>
          </p:cNvPr>
          <p:cNvSpPr/>
          <p:nvPr/>
        </p:nvSpPr>
        <p:spPr>
          <a:xfrm>
            <a:off x="55450" y="27661521"/>
            <a:ext cx="32702127" cy="9922105"/>
          </a:xfrm>
          <a:prstGeom prst="rect">
            <a:avLst/>
          </a:prstGeom>
          <a:solidFill>
            <a:srgbClr val="C8C3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470088B-3031-CCC3-BF0C-C2442B03A1F5}"/>
              </a:ext>
            </a:extLst>
          </p:cNvPr>
          <p:cNvSpPr/>
          <p:nvPr/>
        </p:nvSpPr>
        <p:spPr>
          <a:xfrm>
            <a:off x="-25263" y="38145464"/>
            <a:ext cx="32899072" cy="1072268"/>
          </a:xfrm>
          <a:prstGeom prst="rect">
            <a:avLst/>
          </a:prstGeom>
          <a:solidFill>
            <a:schemeClr val="bg1">
              <a:lumMod val="6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6000" b="1" dirty="0">
                <a:solidFill>
                  <a:schemeClr val="bg1"/>
                </a:solidFill>
                <a:latin typeface="Calibri" panose="020F0502020204030204" pitchFamily="34" charset="0"/>
                <a:ea typeface="Calibri" panose="020F0502020204030204" pitchFamily="34" charset="0"/>
                <a:cs typeface="Calibri" panose="020F0502020204030204" pitchFamily="34" charset="0"/>
              </a:rPr>
              <a:t>Conclusions</a:t>
            </a:r>
          </a:p>
        </p:txBody>
      </p:sp>
      <p:sp>
        <p:nvSpPr>
          <p:cNvPr id="61" name="TextBox 60">
            <a:extLst>
              <a:ext uri="{FF2B5EF4-FFF2-40B4-BE49-F238E27FC236}">
                <a16:creationId xmlns:a16="http://schemas.microsoft.com/office/drawing/2014/main" id="{E4E41B5B-87E3-DC90-520D-F65B2B79EC9E}"/>
              </a:ext>
            </a:extLst>
          </p:cNvPr>
          <p:cNvSpPr txBox="1"/>
          <p:nvPr/>
        </p:nvSpPr>
        <p:spPr>
          <a:xfrm>
            <a:off x="1976285" y="488422"/>
            <a:ext cx="29231303" cy="2308324"/>
          </a:xfrm>
          <a:prstGeom prst="rect">
            <a:avLst/>
          </a:prstGeom>
          <a:noFill/>
        </p:spPr>
        <p:txBody>
          <a:bodyPr wrap="square" rtlCol="0">
            <a:spAutoFit/>
          </a:bodyPr>
          <a:lstStyle/>
          <a:p>
            <a:pPr algn="ctr"/>
            <a:r>
              <a:rPr lang="en-US" sz="70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Effects of Cover Crop </a:t>
            </a:r>
            <a:r>
              <a:rPr lang="en-US" sz="7000" b="1"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Interseeding</a:t>
            </a:r>
            <a:r>
              <a:rPr lang="en-US" sz="70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on Root Morphological </a:t>
            </a:r>
          </a:p>
          <a:p>
            <a:pPr algn="ctr"/>
            <a:r>
              <a:rPr lang="en-US" sz="70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Traits of Organic Corn</a:t>
            </a:r>
          </a:p>
        </p:txBody>
      </p:sp>
      <p:sp>
        <p:nvSpPr>
          <p:cNvPr id="7" name="Rectangle 6">
            <a:extLst>
              <a:ext uri="{FF2B5EF4-FFF2-40B4-BE49-F238E27FC236}">
                <a16:creationId xmlns:a16="http://schemas.microsoft.com/office/drawing/2014/main" id="{34B53420-1628-E539-5E3F-3B9034B0A764}"/>
              </a:ext>
            </a:extLst>
          </p:cNvPr>
          <p:cNvSpPr/>
          <p:nvPr/>
        </p:nvSpPr>
        <p:spPr>
          <a:xfrm>
            <a:off x="22794" y="25264965"/>
            <a:ext cx="10944514" cy="225672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900" b="1" u="sng" dirty="0">
                <a:solidFill>
                  <a:schemeClr val="tx1"/>
                </a:solidFill>
                <a:latin typeface="Calibri" panose="020F0502020204030204" pitchFamily="34" charset="0"/>
                <a:ea typeface="Calibri" panose="020F0502020204030204" pitchFamily="34" charset="0"/>
                <a:cs typeface="Calibri" panose="020F0502020204030204" pitchFamily="34" charset="0"/>
              </a:rPr>
              <a:t>Total root length (TRL) </a:t>
            </a:r>
            <a:r>
              <a:rPr lang="en-US" sz="3900" dirty="0">
                <a:solidFill>
                  <a:schemeClr val="tx1"/>
                </a:solidFill>
                <a:latin typeface="Calibri" panose="020F0502020204030204" pitchFamily="34" charset="0"/>
                <a:ea typeface="Calibri" panose="020F0502020204030204" pitchFamily="34" charset="0"/>
                <a:cs typeface="Calibri" panose="020F0502020204030204" pitchFamily="34" charset="0"/>
              </a:rPr>
              <a:t>is the sum of all root segment lengths per plant— shows how extensively roots explore soil.</a:t>
            </a:r>
          </a:p>
        </p:txBody>
      </p:sp>
      <p:sp>
        <p:nvSpPr>
          <p:cNvPr id="23" name="Rectangle 22">
            <a:extLst>
              <a:ext uri="{FF2B5EF4-FFF2-40B4-BE49-F238E27FC236}">
                <a16:creationId xmlns:a16="http://schemas.microsoft.com/office/drawing/2014/main" id="{E218E06F-1716-1EA3-2DB0-460AFF4AF566}"/>
              </a:ext>
            </a:extLst>
          </p:cNvPr>
          <p:cNvSpPr/>
          <p:nvPr/>
        </p:nvSpPr>
        <p:spPr>
          <a:xfrm>
            <a:off x="11012759" y="25288481"/>
            <a:ext cx="10944514" cy="225672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900" b="1" u="sng" dirty="0">
                <a:solidFill>
                  <a:schemeClr val="tx1"/>
                </a:solidFill>
                <a:latin typeface="Calibri" panose="020F0502020204030204" pitchFamily="34" charset="0"/>
                <a:ea typeface="Calibri" panose="020F0502020204030204" pitchFamily="34" charset="0"/>
                <a:cs typeface="Calibri" panose="020F0502020204030204" pitchFamily="34" charset="0"/>
              </a:rPr>
              <a:t>Total surface area (TSA) </a:t>
            </a:r>
            <a:r>
              <a:rPr lang="en-US" sz="3900" dirty="0">
                <a:solidFill>
                  <a:schemeClr val="tx1"/>
                </a:solidFill>
                <a:latin typeface="Calibri" panose="020F0502020204030204" pitchFamily="34" charset="0"/>
                <a:ea typeface="Calibri" panose="020F0502020204030204" pitchFamily="34" charset="0"/>
                <a:cs typeface="Calibri" panose="020F0502020204030204" pitchFamily="34" charset="0"/>
              </a:rPr>
              <a:t>- sum of the surface area of all root segments per plant— indicates the root–soil contact surface for water and nutrient uptake.</a:t>
            </a:r>
          </a:p>
        </p:txBody>
      </p:sp>
      <p:sp>
        <p:nvSpPr>
          <p:cNvPr id="24" name="Rectangle 23">
            <a:extLst>
              <a:ext uri="{FF2B5EF4-FFF2-40B4-BE49-F238E27FC236}">
                <a16:creationId xmlns:a16="http://schemas.microsoft.com/office/drawing/2014/main" id="{3F2DF2A4-BE12-9144-BCBF-F1822B284142}"/>
              </a:ext>
            </a:extLst>
          </p:cNvPr>
          <p:cNvSpPr/>
          <p:nvPr/>
        </p:nvSpPr>
        <p:spPr>
          <a:xfrm>
            <a:off x="21961952" y="25264965"/>
            <a:ext cx="10944514" cy="225672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900" b="1" u="sng" dirty="0">
                <a:solidFill>
                  <a:schemeClr val="tx1"/>
                </a:solidFill>
                <a:latin typeface="Calibri" panose="020F0502020204030204" pitchFamily="34" charset="0"/>
                <a:ea typeface="Calibri" panose="020F0502020204030204" pitchFamily="34" charset="0"/>
                <a:cs typeface="Calibri" panose="020F0502020204030204" pitchFamily="34" charset="0"/>
              </a:rPr>
              <a:t>Total root volume (TRV) </a:t>
            </a:r>
            <a:r>
              <a:rPr lang="en-US" sz="39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900" dirty="0">
                <a:solidFill>
                  <a:schemeClr val="tx1"/>
                </a:solidFill>
                <a:latin typeface="Calibri" panose="020F0502020204030204" pitchFamily="34" charset="0"/>
                <a:ea typeface="Calibri" panose="020F0502020204030204" pitchFamily="34" charset="0"/>
                <a:cs typeface="Calibri" panose="020F0502020204030204" pitchFamily="34" charset="0"/>
              </a:rPr>
              <a:t>total root space </a:t>
            </a:r>
            <a:r>
              <a:rPr lang="en-US" sz="3900">
                <a:solidFill>
                  <a:schemeClr val="tx1"/>
                </a:solidFill>
                <a:latin typeface="Calibri" panose="020F0502020204030204" pitchFamily="34" charset="0"/>
                <a:ea typeface="Calibri" panose="020F0502020204030204" pitchFamily="34" charset="0"/>
                <a:cs typeface="Calibri" panose="020F0502020204030204" pitchFamily="34" charset="0"/>
              </a:rPr>
              <a:t>per plant— </a:t>
            </a:r>
            <a:r>
              <a:rPr lang="en-US" sz="3900" dirty="0">
                <a:solidFill>
                  <a:schemeClr val="tx1"/>
                </a:solidFill>
                <a:latin typeface="Calibri" panose="020F0502020204030204" pitchFamily="34" charset="0"/>
                <a:ea typeface="Calibri" panose="020F0502020204030204" pitchFamily="34" charset="0"/>
                <a:cs typeface="Calibri" panose="020F0502020204030204" pitchFamily="34" charset="0"/>
              </a:rPr>
              <a:t>indicates the overall root system size for soil resource acquisition and anchorage.</a:t>
            </a:r>
          </a:p>
        </p:txBody>
      </p:sp>
      <p:sp>
        <p:nvSpPr>
          <p:cNvPr id="39" name="TextBox 38">
            <a:extLst>
              <a:ext uri="{FF2B5EF4-FFF2-40B4-BE49-F238E27FC236}">
                <a16:creationId xmlns:a16="http://schemas.microsoft.com/office/drawing/2014/main" id="{12FEA776-4276-9506-292E-A349D06BE059}"/>
              </a:ext>
            </a:extLst>
          </p:cNvPr>
          <p:cNvSpPr txBox="1"/>
          <p:nvPr/>
        </p:nvSpPr>
        <p:spPr>
          <a:xfrm>
            <a:off x="55450" y="39346440"/>
            <a:ext cx="32862950" cy="3477875"/>
          </a:xfrm>
          <a:prstGeom prst="rect">
            <a:avLst/>
          </a:prstGeom>
          <a:solidFill>
            <a:schemeClr val="bg2">
              <a:lumMod val="75000"/>
            </a:schemeClr>
          </a:solidFill>
        </p:spPr>
        <p:txBody>
          <a:bodyPr wrap="square" rtlCol="0">
            <a:spAutoFit/>
          </a:bodyPr>
          <a:lstStyle/>
          <a:p>
            <a:pPr algn="just"/>
            <a:r>
              <a:rPr lang="en-US" sz="4400" b="1" dirty="0">
                <a:solidFill>
                  <a:schemeClr val="bg1"/>
                </a:solidFill>
                <a:latin typeface="Calibri" panose="020F0502020204030204" pitchFamily="34" charset="0"/>
                <a:ea typeface="Calibri" panose="020F0502020204030204" pitchFamily="34" charset="0"/>
                <a:cs typeface="Calibri" panose="020F0502020204030204" pitchFamily="34" charset="0"/>
              </a:rPr>
              <a:t>Control 2 showed the greatest TRL, TSA, and TRV. Relative to control 1, interseeding with buckwheat increased TRL, TSA, and TRV, indicating complementarity resulting in greater soil exploration and a larger absorptive interface. Corn TRL, TSA, and TRV were similar when </a:t>
            </a:r>
            <a:r>
              <a:rPr lang="en-US" sz="44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interseeded</a:t>
            </a:r>
            <a:r>
              <a:rPr lang="en-US" sz="4400" b="1" dirty="0">
                <a:solidFill>
                  <a:schemeClr val="bg1"/>
                </a:solidFill>
                <a:latin typeface="Calibri" panose="020F0502020204030204" pitchFamily="34" charset="0"/>
                <a:ea typeface="Calibri" panose="020F0502020204030204" pitchFamily="34" charset="0"/>
                <a:cs typeface="Calibri" panose="020F0502020204030204" pitchFamily="34" charset="0"/>
              </a:rPr>
              <a:t> with </a:t>
            </a:r>
            <a:r>
              <a:rPr lang="en-US" sz="4400" b="1" dirty="0" err="1">
                <a:solidFill>
                  <a:schemeClr val="bg1"/>
                </a:solidFill>
                <a:latin typeface="Calibri" panose="020F0502020204030204" pitchFamily="34" charset="0"/>
                <a:ea typeface="Calibri" panose="020F0502020204030204" pitchFamily="34" charset="0"/>
                <a:cs typeface="Calibri" panose="020F0502020204030204" pitchFamily="34" charset="0"/>
              </a:rPr>
              <a:t>pigeonpea</a:t>
            </a:r>
            <a:r>
              <a:rPr lang="en-US" sz="4400" b="1" dirty="0">
                <a:solidFill>
                  <a:schemeClr val="bg1"/>
                </a:solidFill>
                <a:latin typeface="Calibri" panose="020F0502020204030204" pitchFamily="34" charset="0"/>
                <a:ea typeface="Calibri" panose="020F0502020204030204" pitchFamily="34" charset="0"/>
                <a:cs typeface="Calibri" panose="020F0502020204030204" pitchFamily="34" charset="0"/>
              </a:rPr>
              <a:t>, white clover, and the mixture compared to those of monoculture corn supplemented with fertilizers (Control 1), indicating neutral, non-competitive effects of those cover crops. Overall, responses were species-dependent: buckwheat demonstrated the strongest complementarity.</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5EC6DA3C-1CE4-71BD-DC0C-03975AD86BB8}"/>
              </a:ext>
            </a:extLst>
          </p:cNvPr>
          <p:cNvSpPr txBox="1"/>
          <p:nvPr/>
        </p:nvSpPr>
        <p:spPr>
          <a:xfrm>
            <a:off x="8712950" y="13026106"/>
            <a:ext cx="9522699" cy="769441"/>
          </a:xfrm>
          <a:prstGeom prst="rect">
            <a:avLst/>
          </a:prstGeom>
          <a:noFill/>
        </p:spPr>
        <p:txBody>
          <a:bodyPr wrap="square" rtlCol="0">
            <a:sp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Experimental design: Split-plot RCBD</a:t>
            </a:r>
          </a:p>
        </p:txBody>
      </p:sp>
      <p:pic>
        <p:nvPicPr>
          <p:cNvPr id="52" name="Picture 51">
            <a:extLst>
              <a:ext uri="{FF2B5EF4-FFF2-40B4-BE49-F238E27FC236}">
                <a16:creationId xmlns:a16="http://schemas.microsoft.com/office/drawing/2014/main" id="{24DA82AC-3F0F-B18D-BC1B-39FEE562158A}"/>
              </a:ext>
            </a:extLst>
          </p:cNvPr>
          <p:cNvPicPr>
            <a:picLocks noChangeAspect="1"/>
          </p:cNvPicPr>
          <p:nvPr/>
        </p:nvPicPr>
        <p:blipFill>
          <a:blip r:embed="rId5"/>
          <a:stretch>
            <a:fillRect/>
          </a:stretch>
        </p:blipFill>
        <p:spPr>
          <a:xfrm>
            <a:off x="18180815" y="14105811"/>
            <a:ext cx="14445563" cy="9438837"/>
          </a:xfrm>
          <a:prstGeom prst="rect">
            <a:avLst/>
          </a:prstGeom>
          <a:ln>
            <a:solidFill>
              <a:schemeClr val="accent2">
                <a:lumMod val="50000"/>
              </a:schemeClr>
            </a:solidFill>
          </a:ln>
        </p:spPr>
      </p:pic>
      <p:pic>
        <p:nvPicPr>
          <p:cNvPr id="55" name="Picture 54">
            <a:extLst>
              <a:ext uri="{FF2B5EF4-FFF2-40B4-BE49-F238E27FC236}">
                <a16:creationId xmlns:a16="http://schemas.microsoft.com/office/drawing/2014/main" id="{45EF75D9-BF75-5D4F-782C-3845254C1DC5}"/>
              </a:ext>
            </a:extLst>
          </p:cNvPr>
          <p:cNvPicPr>
            <a:picLocks noChangeAspect="1"/>
          </p:cNvPicPr>
          <p:nvPr/>
        </p:nvPicPr>
        <p:blipFill>
          <a:blip r:embed="rId6"/>
          <a:stretch>
            <a:fillRect/>
          </a:stretch>
        </p:blipFill>
        <p:spPr>
          <a:xfrm>
            <a:off x="231034" y="14224669"/>
            <a:ext cx="9919052" cy="9474005"/>
          </a:xfrm>
          <a:prstGeom prst="rect">
            <a:avLst/>
          </a:prstGeom>
          <a:solidFill>
            <a:srgbClr val="C7C3CF"/>
          </a:solidFill>
        </p:spPr>
      </p:pic>
      <p:sp>
        <p:nvSpPr>
          <p:cNvPr id="53" name="TextBox 52">
            <a:extLst>
              <a:ext uri="{FF2B5EF4-FFF2-40B4-BE49-F238E27FC236}">
                <a16:creationId xmlns:a16="http://schemas.microsoft.com/office/drawing/2014/main" id="{4F8DD6FA-77A7-05D7-855B-277731BADD97}"/>
              </a:ext>
            </a:extLst>
          </p:cNvPr>
          <p:cNvSpPr txBox="1"/>
          <p:nvPr/>
        </p:nvSpPr>
        <p:spPr>
          <a:xfrm>
            <a:off x="160822" y="35199500"/>
            <a:ext cx="32899072" cy="1938992"/>
          </a:xfrm>
          <a:prstGeom prst="rect">
            <a:avLst/>
          </a:prstGeom>
          <a:noFill/>
        </p:spPr>
        <p:txBody>
          <a:bodyPr wrap="square">
            <a:spAutoFit/>
          </a:bodyPr>
          <a:lstStyle/>
          <a:p>
            <a:pPr marL="457200" indent="-457200">
              <a:buFont typeface="Arial" panose="020B0604020202020204" pitchFamily="34" charset="0"/>
              <a:buChar char="•"/>
            </a:pPr>
            <a:r>
              <a:rPr lang="en-US" sz="4000" dirty="0">
                <a:latin typeface="Calibri" panose="020F0502020204030204" pitchFamily="34" charset="0"/>
                <a:ea typeface="Calibri" panose="020F0502020204030204" pitchFamily="34" charset="0"/>
                <a:cs typeface="Calibri" panose="020F0502020204030204" pitchFamily="34" charset="0"/>
              </a:rPr>
              <a:t>Corn root length, surface area, and volume were the greatest when grown without any interseeded cover crops and supplemental fertilizers (Control 2). </a:t>
            </a:r>
          </a:p>
          <a:p>
            <a:pPr marL="457200" indent="-457200">
              <a:buFont typeface="Arial" panose="020B0604020202020204" pitchFamily="34" charset="0"/>
              <a:buChar char="•"/>
            </a:pPr>
            <a:r>
              <a:rPr lang="en-US" sz="4000" dirty="0">
                <a:latin typeface="Calibri" panose="020F0502020204030204" pitchFamily="34" charset="0"/>
                <a:ea typeface="Calibri" panose="020F0502020204030204" pitchFamily="34" charset="0"/>
                <a:cs typeface="Calibri" panose="020F0502020204030204" pitchFamily="34" charset="0"/>
              </a:rPr>
              <a:t>Corn root length, surface area, and volume were greater when buckwheat was interseeded, compared to the fertilized control  (Control 1). </a:t>
            </a:r>
          </a:p>
          <a:p>
            <a:pPr marL="457200" indent="-457200">
              <a:buFont typeface="Arial" panose="020B0604020202020204" pitchFamily="34" charset="0"/>
              <a:buChar char="•"/>
            </a:pPr>
            <a:r>
              <a:rPr lang="en-US" sz="4000" dirty="0">
                <a:latin typeface="Calibri" panose="020F0502020204030204" pitchFamily="34" charset="0"/>
                <a:ea typeface="Calibri" panose="020F0502020204030204" pitchFamily="34" charset="0"/>
                <a:cs typeface="Calibri" panose="020F0502020204030204" pitchFamily="34" charset="0"/>
              </a:rPr>
              <a:t>Interseeded pigeonpea, white clover, and the mixture did not alter corn root length, surface area, and volume compared to the fertilized control (Control 1). </a:t>
            </a:r>
          </a:p>
        </p:txBody>
      </p:sp>
      <p:pic>
        <p:nvPicPr>
          <p:cNvPr id="12" name="Picture 11">
            <a:extLst>
              <a:ext uri="{FF2B5EF4-FFF2-40B4-BE49-F238E27FC236}">
                <a16:creationId xmlns:a16="http://schemas.microsoft.com/office/drawing/2014/main" id="{44F48199-28E0-A2FA-5D16-C7D0BA26C652}"/>
              </a:ext>
            </a:extLst>
          </p:cNvPr>
          <p:cNvPicPr>
            <a:picLocks noChangeAspect="1"/>
          </p:cNvPicPr>
          <p:nvPr/>
        </p:nvPicPr>
        <p:blipFill>
          <a:blip r:embed="rId7"/>
          <a:stretch>
            <a:fillRect/>
          </a:stretch>
        </p:blipFill>
        <p:spPr>
          <a:xfrm>
            <a:off x="11199898" y="27952746"/>
            <a:ext cx="10522820" cy="7099061"/>
          </a:xfrm>
          <a:prstGeom prst="rect">
            <a:avLst/>
          </a:prstGeom>
        </p:spPr>
      </p:pic>
      <p:pic>
        <p:nvPicPr>
          <p:cNvPr id="17" name="Picture 16">
            <a:extLst>
              <a:ext uri="{FF2B5EF4-FFF2-40B4-BE49-F238E27FC236}">
                <a16:creationId xmlns:a16="http://schemas.microsoft.com/office/drawing/2014/main" id="{73D8C877-866C-E19B-A83A-1A12E0B08679}"/>
              </a:ext>
            </a:extLst>
          </p:cNvPr>
          <p:cNvPicPr>
            <a:picLocks noChangeAspect="1"/>
          </p:cNvPicPr>
          <p:nvPr/>
        </p:nvPicPr>
        <p:blipFill>
          <a:blip r:embed="rId8"/>
          <a:stretch>
            <a:fillRect/>
          </a:stretch>
        </p:blipFill>
        <p:spPr>
          <a:xfrm>
            <a:off x="321697" y="27962226"/>
            <a:ext cx="10522820" cy="7041995"/>
          </a:xfrm>
          <a:prstGeom prst="rect">
            <a:avLst/>
          </a:prstGeom>
        </p:spPr>
      </p:pic>
      <p:pic>
        <p:nvPicPr>
          <p:cNvPr id="21" name="Picture 20">
            <a:extLst>
              <a:ext uri="{FF2B5EF4-FFF2-40B4-BE49-F238E27FC236}">
                <a16:creationId xmlns:a16="http://schemas.microsoft.com/office/drawing/2014/main" id="{644E7E3E-524D-CE4B-7C46-26AB71EAEBA3}"/>
              </a:ext>
            </a:extLst>
          </p:cNvPr>
          <p:cNvPicPr>
            <a:picLocks noChangeAspect="1"/>
          </p:cNvPicPr>
          <p:nvPr/>
        </p:nvPicPr>
        <p:blipFill>
          <a:blip r:embed="rId9"/>
          <a:stretch>
            <a:fillRect/>
          </a:stretch>
        </p:blipFill>
        <p:spPr>
          <a:xfrm>
            <a:off x="22021726" y="27944488"/>
            <a:ext cx="10522820" cy="7058655"/>
          </a:xfrm>
          <a:prstGeom prst="rect">
            <a:avLst/>
          </a:prstGeom>
        </p:spPr>
      </p:pic>
      <p:pic>
        <p:nvPicPr>
          <p:cNvPr id="13" name="Picture 12">
            <a:extLst>
              <a:ext uri="{FF2B5EF4-FFF2-40B4-BE49-F238E27FC236}">
                <a16:creationId xmlns:a16="http://schemas.microsoft.com/office/drawing/2014/main" id="{4CE9F0F5-C498-8000-6FB9-5A4164F2E144}"/>
              </a:ext>
            </a:extLst>
          </p:cNvPr>
          <p:cNvPicPr>
            <a:picLocks noChangeAspect="1"/>
          </p:cNvPicPr>
          <p:nvPr/>
        </p:nvPicPr>
        <p:blipFill>
          <a:blip r:embed="rId10" cstate="screen">
            <a:extLst>
              <a:ext uri="{28A0092B-C50C-407E-A947-70E740481C1C}">
                <a14:useLocalDpi xmlns:a14="http://schemas.microsoft.com/office/drawing/2010/main"/>
              </a:ext>
            </a:extLst>
          </a:blip>
          <a:srcRect b="-15670"/>
          <a:stretch>
            <a:fillRect/>
          </a:stretch>
        </p:blipFill>
        <p:spPr>
          <a:xfrm>
            <a:off x="29541428" y="1194675"/>
            <a:ext cx="3200927" cy="2194560"/>
          </a:xfrm>
          <a:prstGeom prst="rect">
            <a:avLst/>
          </a:prstGeom>
        </p:spPr>
      </p:pic>
      <p:pic>
        <p:nvPicPr>
          <p:cNvPr id="28" name="Picture 27">
            <a:extLst>
              <a:ext uri="{FF2B5EF4-FFF2-40B4-BE49-F238E27FC236}">
                <a16:creationId xmlns:a16="http://schemas.microsoft.com/office/drawing/2014/main" id="{8D915FAF-DB41-AE17-2C75-7C34D7978004}"/>
              </a:ext>
            </a:extLst>
          </p:cNvPr>
          <p:cNvPicPr>
            <a:picLocks noChangeAspect="1"/>
          </p:cNvPicPr>
          <p:nvPr/>
        </p:nvPicPr>
        <p:blipFill>
          <a:blip r:embed="rId11" cstate="screen">
            <a:extLst>
              <a:ext uri="{28A0092B-C50C-407E-A947-70E740481C1C}">
                <a14:useLocalDpi xmlns:a14="http://schemas.microsoft.com/office/drawing/2010/main"/>
              </a:ext>
            </a:extLst>
          </a:blip>
          <a:srcRect l="15799" t="-8165" b="-1"/>
          <a:stretch>
            <a:fillRect/>
          </a:stretch>
        </p:blipFill>
        <p:spPr>
          <a:xfrm>
            <a:off x="25856748" y="3393134"/>
            <a:ext cx="6900829" cy="822960"/>
          </a:xfrm>
          <a:prstGeom prst="rect">
            <a:avLst/>
          </a:prstGeom>
        </p:spPr>
      </p:pic>
      <p:sp>
        <p:nvSpPr>
          <p:cNvPr id="2" name="TextBox 1">
            <a:extLst>
              <a:ext uri="{FF2B5EF4-FFF2-40B4-BE49-F238E27FC236}">
                <a16:creationId xmlns:a16="http://schemas.microsoft.com/office/drawing/2014/main" id="{03103ED9-9E9F-42FA-8898-5E10B443441B}"/>
              </a:ext>
            </a:extLst>
          </p:cNvPr>
          <p:cNvSpPr txBox="1"/>
          <p:nvPr/>
        </p:nvSpPr>
        <p:spPr>
          <a:xfrm>
            <a:off x="76151" y="43023174"/>
            <a:ext cx="32728140" cy="738664"/>
          </a:xfrm>
          <a:prstGeom prst="rect">
            <a:avLst/>
          </a:prstGeom>
          <a:solidFill>
            <a:schemeClr val="bg1"/>
          </a:solidFill>
        </p:spPr>
        <p:txBody>
          <a:bodyPr wrap="square">
            <a:spAutoFit/>
          </a:bodyPr>
          <a:lstStyle/>
          <a:p>
            <a:r>
              <a:rPr lang="en-US" sz="2100" dirty="0">
                <a:solidFill>
                  <a:srgbClr val="002060"/>
                </a:solidFill>
                <a:latin typeface="Franklin Gothic Medium" panose="020B0603020102020204" pitchFamily="34" charset="0"/>
              </a:rPr>
              <a:t>This material is based upon work that is supported by the National Institute of Food and Agriculture, U.S. Department of Agriculture, under award number (20213864034724) through the Southern Sustainable Agriculture Research and Education program, under sub-award number (LS22-374 and SUB00002854). USDA is an equal opportunity employer and service provider. Any opinions, findings, conclusions, or recommendations expressed in this publication are those of the author(s) and do not necessarily reflect the view of the U.S. Department of Agriculture.</a:t>
            </a:r>
          </a:p>
        </p:txBody>
      </p:sp>
    </p:spTree>
    <p:extLst>
      <p:ext uri="{BB962C8B-B14F-4D97-AF65-F5344CB8AC3E}">
        <p14:creationId xmlns:p14="http://schemas.microsoft.com/office/powerpoint/2010/main" val="35021456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9D877713E4914787DD2B968AA029EB" ma:contentTypeVersion="19" ma:contentTypeDescription="Create a new document." ma:contentTypeScope="" ma:versionID="3bc09173a8efa0b861ef4ee52ed62b8a">
  <xsd:schema xmlns:xsd="http://www.w3.org/2001/XMLSchema" xmlns:xs="http://www.w3.org/2001/XMLSchema" xmlns:p="http://schemas.microsoft.com/office/2006/metadata/properties" xmlns:ns1="http://schemas.microsoft.com/sharepoint/v3" xmlns:ns3="817af5c9-eb37-45a9-b337-4c0d9db6a998" xmlns:ns4="236c921b-517b-4a45-8074-2f1a61799374" targetNamespace="http://schemas.microsoft.com/office/2006/metadata/properties" ma:root="true" ma:fieldsID="6d4da72cc549ab55717a0199745de408" ns1:_="" ns3:_="" ns4:_="">
    <xsd:import namespace="http://schemas.microsoft.com/sharepoint/v3"/>
    <xsd:import namespace="817af5c9-eb37-45a9-b337-4c0d9db6a998"/>
    <xsd:import namespace="236c921b-517b-4a45-8074-2f1a61799374"/>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7af5c9-eb37-45a9-b337-4c0d9db6a9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SystemTags" ma:index="26"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6c921b-517b-4a45-8074-2f1a6179937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AC6686-1C3D-4928-8296-BFCBCCA9DB7F}">
  <ds:schemaRefs>
    <ds:schemaRef ds:uri="http://schemas.microsoft.com/office/2006/documentManagement/types"/>
    <ds:schemaRef ds:uri="http://schemas.microsoft.com/office/2006/metadata/properties"/>
    <ds:schemaRef ds:uri="http://www.w3.org/XML/1998/namespace"/>
    <ds:schemaRef ds:uri="http://purl.org/dc/elements/1.1/"/>
    <ds:schemaRef ds:uri="http://schemas.microsoft.com/sharepoint/v3"/>
    <ds:schemaRef ds:uri="817af5c9-eb37-45a9-b337-4c0d9db6a998"/>
    <ds:schemaRef ds:uri="http://schemas.microsoft.com/office/infopath/2007/PartnerControls"/>
    <ds:schemaRef ds:uri="236c921b-517b-4a45-8074-2f1a61799374"/>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4B5AEB27-458D-4E06-8921-40D68761F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7af5c9-eb37-45a9-b337-4c0d9db6a998"/>
    <ds:schemaRef ds:uri="236c921b-517b-4a45-8074-2f1a617993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2B6149-6BD9-451B-80ED-7EAEAF54EF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1896</TotalTime>
  <Words>612</Words>
  <Application>Microsoft Macintosh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Franklin Gothic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Luvi Madrid</dc:creator>
  <cp:lastModifiedBy>Candace Pollock</cp:lastModifiedBy>
  <cp:revision>26</cp:revision>
  <dcterms:created xsi:type="dcterms:W3CDTF">2025-09-23T15:06:54Z</dcterms:created>
  <dcterms:modified xsi:type="dcterms:W3CDTF">2026-03-12T14:50:01Z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0x010100369D877713E4914787DD2B968AA029EB</vt:lpwstr>
  </property>
</Properties>
</file>