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82" r:id="rId3"/>
    <p:sldId id="257" r:id="rId4"/>
    <p:sldId id="292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265" r:id="rId26"/>
    <p:sldId id="266" r:id="rId27"/>
    <p:sldId id="314" r:id="rId28"/>
    <p:sldId id="267" r:id="rId29"/>
    <p:sldId id="262" r:id="rId30"/>
    <p:sldId id="281" r:id="rId31"/>
    <p:sldId id="283" r:id="rId32"/>
    <p:sldId id="284" r:id="rId33"/>
    <p:sldId id="290" r:id="rId34"/>
    <p:sldId id="289" r:id="rId35"/>
    <p:sldId id="286" r:id="rId36"/>
    <p:sldId id="285" r:id="rId37"/>
    <p:sldId id="271" r:id="rId38"/>
    <p:sldId id="270" r:id="rId39"/>
    <p:sldId id="287" r:id="rId40"/>
    <p:sldId id="318" r:id="rId41"/>
    <p:sldId id="319" r:id="rId42"/>
    <p:sldId id="320" r:id="rId43"/>
    <p:sldId id="321" r:id="rId44"/>
    <p:sldId id="274" r:id="rId45"/>
    <p:sldId id="275" r:id="rId46"/>
    <p:sldId id="277" r:id="rId47"/>
    <p:sldId id="316" r:id="rId48"/>
    <p:sldId id="317" r:id="rId49"/>
    <p:sldId id="315" r:id="rId50"/>
    <p:sldId id="278" r:id="rId51"/>
    <p:sldId id="27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1B1C0-645D-47B3-B6A0-28FB83A4B869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2BEB8-E6A0-4F7D-909B-912E6DA4B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17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CE9CA9-AD4F-4BE2-AA1B-613CFA75C6A6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A37EE-E25E-4C08-9AB5-46501411E236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EA2D3C-875A-43F7-85C9-4FF634AF7683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FADB1F-0C16-44BA-80C5-3D5F4F567FC8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770F75-C0B3-4D84-BD74-8DD7C26D253B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D2912B-993D-4C80-9D58-61F3615D7B9A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B7B-87CC-41D5-81AD-D895CBC9B398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93D9F1-F6DA-4C2C-BC9F-97EDC2F4C08C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72B66-F94E-4539-AF1B-146B68988418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72B66-F94E-4539-AF1B-146B68988418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72B66-F94E-4539-AF1B-146B68988418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B2B5D-5B99-4338-99A1-63FBAE3484D9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B2B5D-5B99-4338-99A1-63FBAE3484D9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C3E56A-2AB0-4A37-BF85-0D8F128C16E1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B2B5D-5B99-4338-99A1-63FBAE3484D9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9C7ED7-FCA3-4233-830A-F6509E0B9299}" type="slidenum">
              <a:rPr lang="en-US"/>
              <a:pPr/>
              <a:t>25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455DDE-CB4A-4E37-A582-91A1F8991844}" type="slidenum">
              <a:rPr lang="en-US"/>
              <a:pPr/>
              <a:t>26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BFAB7-DC45-4510-8DB4-A2EE1D2D6D24}" type="slidenum">
              <a:rPr lang="en-US"/>
              <a:pPr/>
              <a:t>27</a:t>
            </a:fld>
            <a:endParaRPr 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F07BCA-101B-4E4F-A185-D9BA1DDC47AF}" type="slidenum">
              <a:rPr lang="en-US"/>
              <a:pPr/>
              <a:t>28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DCF29D-AA4C-4117-AB23-6AA695C3A67C}" type="slidenum">
              <a:rPr lang="en-US"/>
              <a:pPr/>
              <a:t>29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3309D6-1CFB-4F4B-8499-E07369A6D98B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29279C-5A21-460E-A895-FC151FCEFDF3}" type="slidenum">
              <a:rPr lang="en-US"/>
              <a:pPr/>
              <a:t>32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46305D-CB77-41EC-B67F-1E354B6E683D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0F0B9-00EE-4115-879D-A0E3DCE21C68}" type="slidenum">
              <a:rPr lang="en-US"/>
              <a:pPr/>
              <a:t>33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C7F4C2-AAAD-48D8-9C63-223B987D127C}" type="slidenum">
              <a:rPr lang="en-US"/>
              <a:pPr/>
              <a:t>34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B2B5D-5B99-4338-99A1-63FBAE3484D9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B2B5D-5B99-4338-99A1-63FBAE3484D9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73E5EC-8ACE-4536-B234-B40A7C6C4088}" type="slidenum">
              <a:rPr lang="en-US"/>
              <a:pPr/>
              <a:t>37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9886CC-A01A-4018-8CC1-50CA8503936B}" type="slidenum">
              <a:rPr lang="en-US"/>
              <a:pPr/>
              <a:t>38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3ABEE-AF8B-43FD-AC11-3B508DF65C3F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2BEB8-E6A0-4F7D-909B-912E6DA4B2F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623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E8310-2792-4F4B-A635-D86CD0928EAB}" type="slidenum">
              <a:rPr lang="en-US"/>
              <a:pPr/>
              <a:t>44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D5771-C910-48BB-A8BE-D54EE7259C3C}" type="slidenum">
              <a:rPr lang="en-US"/>
              <a:pPr/>
              <a:t>45</a:t>
            </a:fld>
            <a:endParaRPr 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53C713-6BBA-4443-B9DA-B663D3721450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A0D90-4BA5-4F8C-91E8-39B9799C5400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BFAB7-DC45-4510-8DB4-A2EE1D2D6D24}" type="slidenum">
              <a:rPr lang="en-US"/>
              <a:pPr/>
              <a:t>47</a:t>
            </a:fld>
            <a:endParaRPr 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450184-F256-4FB7-A4F4-B8AEFD2D0F39}" type="slidenum">
              <a:rPr lang="en-US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A0D90-4BA5-4F8C-91E8-39B9799C5400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72B66-F94E-4539-AF1B-146B68988418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363FF3-343E-43C3-8B17-8C9E379DAC54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72B66-F94E-4539-AF1B-146B68988418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C667EB-D20C-4DDF-B95E-71280AF1BB5C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A15A0-5B81-4167-80E4-67A308097941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D96AE5-2238-4D39-9581-590A516C757B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AF05-E7EC-45D0-A9DD-FEECFD8D825E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D0B-5C24-41E6-B584-75CCD24A7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3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AF05-E7EC-45D0-A9DD-FEECFD8D825E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D0B-5C24-41E6-B584-75CCD24A7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7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AF05-E7EC-45D0-A9DD-FEECFD8D825E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D0B-5C24-41E6-B584-75CCD24A7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68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424E27-CA20-434C-97BB-1EE8949859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1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1B4CFAB-59DA-4929-9075-0A388D4003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9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C9BA782-F0E9-4A08-9CE6-104EB6555B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43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CB82692-9975-46A1-87DB-104BD289C6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9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08ED7F-E35C-4675-A4E4-27803CA8A9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9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AF05-E7EC-45D0-A9DD-FEECFD8D825E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D0B-5C24-41E6-B584-75CCD24A7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1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AF05-E7EC-45D0-A9DD-FEECFD8D825E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D0B-5C24-41E6-B584-75CCD24A7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33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AF05-E7EC-45D0-A9DD-FEECFD8D825E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D0B-5C24-41E6-B584-75CCD24A7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11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AF05-E7EC-45D0-A9DD-FEECFD8D825E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D0B-5C24-41E6-B584-75CCD24A7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1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AF05-E7EC-45D0-A9DD-FEECFD8D825E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D0B-5C24-41E6-B584-75CCD24A7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4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AF05-E7EC-45D0-A9DD-FEECFD8D825E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D0B-5C24-41E6-B584-75CCD24A7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5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AF05-E7EC-45D0-A9DD-FEECFD8D825E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D0B-5C24-41E6-B584-75CCD24A7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8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AF05-E7EC-45D0-A9DD-FEECFD8D825E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D0B-5C24-41E6-B584-75CCD24A7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10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EAF05-E7EC-45D0-A9DD-FEECFD8D825E}" type="datetimeFigureOut">
              <a:rPr lang="en-US" smtClean="0"/>
              <a:t>1/19/2012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E1D0B-5C24-41E6-B584-75CCD24A7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207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Microsoft_Excel_97-2003_Worksheet1.xls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emf"/><Relationship Id="rId4" Type="http://schemas.openxmlformats.org/officeDocument/2006/relationships/oleObject" Target="../embeddings/Microsoft_Excel_97-2003_Worksheet2.xls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533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Predatory mites for organic </a:t>
            </a:r>
            <a:r>
              <a:rPr lang="en-US" b="1" dirty="0" err="1"/>
              <a:t>thrips</a:t>
            </a:r>
            <a:r>
              <a:rPr lang="en-US" b="1" dirty="0"/>
              <a:t> control in high tunnel </a:t>
            </a:r>
            <a:r>
              <a:rPr lang="en-US" b="1" dirty="0" smtClean="0"/>
              <a:t>cucumbers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0"/>
            <a:ext cx="6400800" cy="2971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Judson Reid</a:t>
            </a:r>
          </a:p>
          <a:p>
            <a:r>
              <a:rPr lang="en-US" dirty="0" smtClean="0"/>
              <a:t>Cornell Vegetable Program</a:t>
            </a:r>
          </a:p>
          <a:p>
            <a:endParaRPr lang="en-US" dirty="0" smtClean="0"/>
          </a:p>
          <a:p>
            <a:r>
              <a:rPr lang="en-US" dirty="0" smtClean="0"/>
              <a:t>A NESARE sponsored project</a:t>
            </a:r>
          </a:p>
          <a:p>
            <a:r>
              <a:rPr lang="en-US" dirty="0"/>
              <a:t>p</a:t>
            </a:r>
            <a:r>
              <a:rPr lang="en-US" dirty="0" smtClean="0"/>
              <a:t>resented at the </a:t>
            </a:r>
          </a:p>
          <a:p>
            <a:r>
              <a:rPr lang="en-US" dirty="0" smtClean="0"/>
              <a:t>2012 Northeast Organic Farming Symposium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6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Insect Screening</a:t>
            </a:r>
          </a:p>
        </p:txBody>
      </p:sp>
      <p:pic>
        <p:nvPicPr>
          <p:cNvPr id="179205" name="Picture 5" descr="Walkerswood2 06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1166312"/>
            <a:ext cx="7588250" cy="56916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11643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000_0017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55625" y="-411163"/>
            <a:ext cx="10256838" cy="7680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023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ugust  2010.1 1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09800" y="-228600"/>
            <a:ext cx="7467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Pruning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4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Resistance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Insect resistance:</a:t>
            </a:r>
          </a:p>
          <a:p>
            <a:pPr lvl="1"/>
            <a:r>
              <a:rPr lang="en-US" dirty="0"/>
              <a:t>Some varieties are less attractive.</a:t>
            </a:r>
          </a:p>
          <a:p>
            <a:pPr lvl="1"/>
            <a:r>
              <a:rPr lang="en-US" dirty="0"/>
              <a:t>Some varieties are more tolerant.</a:t>
            </a:r>
          </a:p>
          <a:p>
            <a:pPr lvl="1"/>
            <a:endParaRPr lang="en-US" dirty="0"/>
          </a:p>
          <a:p>
            <a:r>
              <a:rPr lang="en-US" dirty="0"/>
              <a:t>Cucurbits</a:t>
            </a:r>
          </a:p>
          <a:p>
            <a:pPr lvl="1"/>
            <a:r>
              <a:rPr lang="en-US" dirty="0"/>
              <a:t>Striped cucumber beetle </a:t>
            </a:r>
            <a:r>
              <a:rPr lang="en-US" dirty="0" smtClean="0"/>
              <a:t>are less </a:t>
            </a:r>
            <a:r>
              <a:rPr lang="en-US" dirty="0"/>
              <a:t>attracted to plants with low levels of </a:t>
            </a:r>
            <a:r>
              <a:rPr lang="en-US" dirty="0" smtClean="0"/>
              <a:t>cucurbitacin (non-bitter types).</a:t>
            </a:r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025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man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55625" y="-411163"/>
            <a:ext cx="10256838" cy="7680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960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Tomato Varieties: Trust </a:t>
            </a:r>
            <a:r>
              <a:rPr lang="en-US" dirty="0"/>
              <a:t>vs Boa </a:t>
            </a:r>
            <a:br>
              <a:rPr lang="en-US" dirty="0"/>
            </a:br>
            <a:r>
              <a:rPr lang="en-US" dirty="0"/>
              <a:t>Two Spotted Spider Mites</a:t>
            </a:r>
          </a:p>
        </p:txBody>
      </p:sp>
      <p:graphicFrame>
        <p:nvGraphicFramePr>
          <p:cNvPr id="80900" name="Object 4"/>
          <p:cNvGraphicFramePr>
            <a:graphicFrameLocks noGrp="1" noChangeAspect="1"/>
          </p:cNvGraphicFramePr>
          <p:nvPr>
            <p:ph type="dgm" idx="1"/>
          </p:nvPr>
        </p:nvGraphicFramePr>
        <p:xfrm>
          <a:off x="558800" y="1600200"/>
          <a:ext cx="80264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Worksheet" r:id="rId4" imgW="4375440" imgH="2531160" progId="Excel.Sheet.8">
                  <p:embed/>
                </p:oleObj>
              </mc:Choice>
              <mc:Fallback>
                <p:oleObj name="Worksheet" r:id="rId4" imgW="4375440" imgH="253116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1600200"/>
                        <a:ext cx="8026400" cy="4525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563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Grafting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graft a desirable fruiting variety onto a vigorous rootstock.</a:t>
            </a:r>
          </a:p>
          <a:p>
            <a:r>
              <a:rPr lang="en-US" dirty="0" smtClean="0"/>
              <a:t>Generally used to confer:</a:t>
            </a:r>
          </a:p>
          <a:p>
            <a:pPr lvl="1"/>
            <a:r>
              <a:rPr lang="en-US" dirty="0" smtClean="0"/>
              <a:t>Vigor</a:t>
            </a:r>
          </a:p>
          <a:p>
            <a:pPr lvl="1"/>
            <a:r>
              <a:rPr lang="en-US" dirty="0" smtClean="0"/>
              <a:t>Disease resistance</a:t>
            </a:r>
          </a:p>
          <a:p>
            <a:r>
              <a:rPr lang="en-US" dirty="0" smtClean="0"/>
              <a:t>May also be a tool for insect/mite management.</a:t>
            </a:r>
            <a:endParaRPr lang="en-US" dirty="0"/>
          </a:p>
          <a:p>
            <a:r>
              <a:rPr lang="en-US" dirty="0"/>
              <a:t>Grafting is allowable for Certified Organic.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43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Oct07 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471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Average Pounds of Tomatoes per Plant, Grafts vs. Un-Grafted</a:t>
            </a:r>
          </a:p>
        </p:txBody>
      </p:sp>
      <p:graphicFrame>
        <p:nvGraphicFramePr>
          <p:cNvPr id="115715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152400" y="1752600"/>
          <a:ext cx="86868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Chart" r:id="rId4" imgW="5886450" imgH="2809875" progId="Excel.Sheet.8">
                  <p:embed/>
                </p:oleObj>
              </mc:Choice>
              <mc:Fallback>
                <p:oleObj name="Chart" r:id="rId4" imgW="5886450" imgH="280987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752600"/>
                        <a:ext cx="8686800" cy="457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542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9600" dirty="0" smtClean="0"/>
              <a:t>Rotation</a:t>
            </a:r>
          </a:p>
        </p:txBody>
      </p:sp>
    </p:spTree>
    <p:extLst>
      <p:ext uri="{BB962C8B-B14F-4D97-AF65-F5344CB8AC3E}">
        <p14:creationId xmlns:p14="http://schemas.microsoft.com/office/powerpoint/2010/main" val="265440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sz="4000" b="1" u="sng" dirty="0" smtClean="0"/>
              <a:t>Organic Pest Control in Protected Agriculture</a:t>
            </a:r>
            <a:endParaRPr lang="en-US" sz="4000" b="1" u="sng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143000"/>
            <a:ext cx="8610600" cy="46783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dirty="0"/>
              <a:t>Cultural</a:t>
            </a:r>
          </a:p>
          <a:p>
            <a:pPr lvl="1">
              <a:lnSpc>
                <a:spcPct val="80000"/>
              </a:lnSpc>
            </a:pPr>
            <a:r>
              <a:rPr lang="en-US" sz="4000" dirty="0"/>
              <a:t>Prevention</a:t>
            </a:r>
          </a:p>
          <a:p>
            <a:pPr lvl="1">
              <a:lnSpc>
                <a:spcPct val="80000"/>
              </a:lnSpc>
            </a:pPr>
            <a:r>
              <a:rPr lang="en-US" sz="4000" dirty="0"/>
              <a:t>Sanitation</a:t>
            </a:r>
          </a:p>
          <a:p>
            <a:pPr lvl="1">
              <a:lnSpc>
                <a:spcPct val="80000"/>
              </a:lnSpc>
            </a:pPr>
            <a:r>
              <a:rPr lang="en-US" sz="4000" dirty="0" smtClean="0"/>
              <a:t>Exclusion</a:t>
            </a:r>
            <a:endParaRPr lang="en-US" sz="4000" dirty="0"/>
          </a:p>
          <a:p>
            <a:pPr>
              <a:lnSpc>
                <a:spcPct val="80000"/>
              </a:lnSpc>
            </a:pPr>
            <a:r>
              <a:rPr lang="en-US" sz="4000" dirty="0" smtClean="0"/>
              <a:t>Plant resistance </a:t>
            </a:r>
          </a:p>
          <a:p>
            <a:pPr>
              <a:lnSpc>
                <a:spcPct val="80000"/>
              </a:lnSpc>
            </a:pPr>
            <a:r>
              <a:rPr lang="en-US" sz="4000" dirty="0" smtClean="0"/>
              <a:t>Grafting</a:t>
            </a:r>
          </a:p>
          <a:p>
            <a:pPr>
              <a:lnSpc>
                <a:spcPct val="80000"/>
              </a:lnSpc>
            </a:pPr>
            <a:r>
              <a:rPr lang="en-US" sz="4000" dirty="0" smtClean="0"/>
              <a:t>Rotation</a:t>
            </a:r>
          </a:p>
          <a:p>
            <a:pPr>
              <a:lnSpc>
                <a:spcPct val="80000"/>
              </a:lnSpc>
            </a:pPr>
            <a:r>
              <a:rPr lang="en-US" sz="4000" dirty="0" smtClean="0"/>
              <a:t>Sprays</a:t>
            </a:r>
          </a:p>
          <a:p>
            <a:pPr>
              <a:lnSpc>
                <a:spcPct val="80000"/>
              </a:lnSpc>
            </a:pPr>
            <a:r>
              <a:rPr lang="en-US" sz="4000" dirty="0" err="1" smtClean="0"/>
              <a:t>Beneficials</a:t>
            </a:r>
            <a:r>
              <a:rPr lang="en-US" sz="4000" dirty="0" smtClean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2032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066800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Tunnel Movement = Rotation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August  2010.1 1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8742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une.2 2010 2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48800" cy="7086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768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Triticale, oats and vetch cover crop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preceding a winter greens crop.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1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u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711200" y="-533400"/>
            <a:ext cx="10668000" cy="8001000"/>
          </a:xfrm>
          <a:prstGeom prst="rect">
            <a:avLst/>
          </a:prstGeom>
          <a:noFill/>
          <a:ln/>
        </p:spPr>
      </p:pic>
      <p:sp>
        <p:nvSpPr>
          <p:cNvPr id="6" name="Rectangle 5"/>
          <p:cNvSpPr/>
          <p:nvPr/>
        </p:nvSpPr>
        <p:spPr>
          <a:xfrm>
            <a:off x="609600" y="-152400"/>
            <a:ext cx="3657600" cy="2123658"/>
          </a:xfrm>
          <a:prstGeom prst="rect">
            <a:avLst/>
          </a:prstGeom>
          <a:solidFill>
            <a:schemeClr val="bg2">
              <a:lumMod val="20000"/>
              <a:lumOff val="80000"/>
              <a:alpha val="42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Biological Control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8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u="sng" dirty="0"/>
              <a:t>Biological Control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 smtClean="0"/>
              <a:t>Beneficial arthropods</a:t>
            </a:r>
            <a:endParaRPr lang="en-US" sz="4800" dirty="0"/>
          </a:p>
          <a:p>
            <a:r>
              <a:rPr lang="en-US" sz="4800" dirty="0" smtClean="0"/>
              <a:t>Well-researched </a:t>
            </a:r>
            <a:r>
              <a:rPr lang="en-US" sz="4800" dirty="0"/>
              <a:t>in </a:t>
            </a:r>
            <a:r>
              <a:rPr lang="en-US" sz="4800" i="1" dirty="0" smtClean="0"/>
              <a:t>greenhouse</a:t>
            </a:r>
            <a:r>
              <a:rPr lang="en-US" sz="4800" dirty="0" smtClean="0"/>
              <a:t> </a:t>
            </a:r>
            <a:r>
              <a:rPr lang="en-US" sz="4800" dirty="0" smtClean="0"/>
              <a:t>settings.</a:t>
            </a:r>
            <a:endParaRPr lang="en-US" sz="4800" dirty="0"/>
          </a:p>
          <a:p>
            <a:r>
              <a:rPr lang="en-US" sz="4800" dirty="0"/>
              <a:t>Require time to work.</a:t>
            </a:r>
          </a:p>
          <a:p>
            <a:r>
              <a:rPr lang="en-US" sz="4800" dirty="0"/>
              <a:t>Must be used preventatively.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3607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8900" u="sng" dirty="0" smtClean="0"/>
              <a:t>Beneficials:</a:t>
            </a:r>
            <a:r>
              <a:rPr lang="en-US" u="sng" dirty="0" smtClean="0"/>
              <a:t/>
            </a:r>
            <a:br>
              <a:rPr lang="en-US" u="sng" dirty="0" smtClean="0"/>
            </a:b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400" dirty="0" smtClean="0"/>
              <a:t>Predators</a:t>
            </a:r>
          </a:p>
          <a:p>
            <a:pPr lvl="1"/>
            <a:r>
              <a:rPr lang="en-US" sz="6400" dirty="0" smtClean="0"/>
              <a:t>Specialists vs. generalists</a:t>
            </a:r>
          </a:p>
          <a:p>
            <a:r>
              <a:rPr lang="en-US" sz="6400" dirty="0" smtClean="0"/>
              <a:t>Parasitoids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53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use Biologicals?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600"/>
              <a:t>They work when you rest.</a:t>
            </a:r>
          </a:p>
          <a:p>
            <a:pPr lvl="1"/>
            <a:r>
              <a:rPr lang="en-US" sz="2600"/>
              <a:t>Less labor than repeated application of oils, soaps,etc.</a:t>
            </a:r>
          </a:p>
          <a:p>
            <a:r>
              <a:rPr lang="en-US" sz="2600"/>
              <a:t>They don’t ‘burn’ plants.</a:t>
            </a:r>
          </a:p>
          <a:p>
            <a:r>
              <a:rPr lang="en-US" sz="2600"/>
              <a:t>No Re-entry Interval</a:t>
            </a:r>
          </a:p>
          <a:p>
            <a:r>
              <a:rPr lang="en-US" sz="2600"/>
              <a:t>No Pre-Harvest Interval.</a:t>
            </a:r>
          </a:p>
          <a:p>
            <a:r>
              <a:rPr lang="en-US" sz="2600"/>
              <a:t>They work!</a:t>
            </a:r>
          </a:p>
          <a:p>
            <a:endParaRPr lang="en-US" sz="2600"/>
          </a:p>
        </p:txBody>
      </p:sp>
      <p:pic>
        <p:nvPicPr>
          <p:cNvPr id="13323" name="Picture 11" descr="DSCN068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13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icture 2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01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27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34181630"/>
              </p:ext>
            </p:extLst>
          </p:nvPr>
        </p:nvGraphicFramePr>
        <p:xfrm>
          <a:off x="-131639" y="1143000"/>
          <a:ext cx="9417658" cy="505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Chart" r:id="rId4" imgW="5886450" imgH="2809875" progId="Excel.Chart.8">
                  <p:embed/>
                </p:oleObj>
              </mc:Choice>
              <mc:Fallback>
                <p:oleObj name="Chart" r:id="rId4" imgW="5886450" imgH="280987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1639" y="1143000"/>
                        <a:ext cx="9417658" cy="505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699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sz="4000" dirty="0"/>
              <a:t>Environmental Management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most aggressive beneficial insects need specific temperature and relative </a:t>
            </a:r>
            <a:r>
              <a:rPr lang="en-US" sz="3600" dirty="0" err="1"/>
              <a:t>humidities</a:t>
            </a:r>
            <a:r>
              <a:rPr lang="en-US" sz="3600" dirty="0"/>
              <a:t>.</a:t>
            </a:r>
          </a:p>
          <a:p>
            <a:r>
              <a:rPr lang="en-US" sz="3600" dirty="0"/>
              <a:t>Small </a:t>
            </a:r>
            <a:r>
              <a:rPr lang="en-US" sz="3600" dirty="0" smtClean="0"/>
              <a:t>greenhouses (or tunnels) </a:t>
            </a:r>
            <a:r>
              <a:rPr lang="en-US" sz="3600" dirty="0"/>
              <a:t>have wide swings in temp and RH.</a:t>
            </a:r>
          </a:p>
          <a:p>
            <a:r>
              <a:rPr lang="en-US" sz="3600" dirty="0"/>
              <a:t>This requires selecting less sensitive </a:t>
            </a:r>
            <a:r>
              <a:rPr lang="en-US" sz="3600" dirty="0" err="1"/>
              <a:t>benificials</a:t>
            </a:r>
            <a:r>
              <a:rPr lang="en-US" sz="3600" dirty="0"/>
              <a:t>, repeat releases, creating habitat (banker plants).</a:t>
            </a:r>
          </a:p>
        </p:txBody>
      </p:sp>
    </p:spTree>
    <p:extLst>
      <p:ext uri="{BB962C8B-B14F-4D97-AF65-F5344CB8AC3E}">
        <p14:creationId xmlns:p14="http://schemas.microsoft.com/office/powerpoint/2010/main" val="155261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38"/>
            <a:ext cx="7696200" cy="7175501"/>
          </a:xfrm>
        </p:spPr>
      </p:pic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-24384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/>
              <a:t>Thrips</a:t>
            </a:r>
            <a:endParaRPr lang="en-US" sz="9600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6084332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credit: Utah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2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5473" y="27709"/>
            <a:ext cx="9296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Natural </a:t>
            </a:r>
            <a:r>
              <a:rPr lang="en-US" b="1" dirty="0"/>
              <a:t>Pest Management in New York High Tunnel and Greenhouse </a:t>
            </a:r>
            <a:r>
              <a:rPr lang="en-US" b="1" dirty="0" smtClean="0"/>
              <a:t>Vegetables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23 on-farm </a:t>
            </a:r>
            <a:r>
              <a:rPr lang="en-US" dirty="0" smtClean="0"/>
              <a:t>trials</a:t>
            </a:r>
          </a:p>
          <a:p>
            <a:r>
              <a:rPr lang="en-US" dirty="0" smtClean="0"/>
              <a:t> </a:t>
            </a:r>
            <a:r>
              <a:rPr lang="en-US" dirty="0"/>
              <a:t>4 on-farm </a:t>
            </a:r>
            <a:r>
              <a:rPr lang="en-US" dirty="0" smtClean="0"/>
              <a:t>workshops</a:t>
            </a:r>
          </a:p>
          <a:p>
            <a:r>
              <a:rPr lang="en-US" dirty="0" smtClean="0"/>
              <a:t> </a:t>
            </a:r>
            <a:r>
              <a:rPr lang="en-US" dirty="0"/>
              <a:t>7 formal winter </a:t>
            </a:r>
            <a:r>
              <a:rPr lang="en-US" dirty="0" smtClean="0"/>
              <a:t>meetings</a:t>
            </a:r>
          </a:p>
          <a:p>
            <a:r>
              <a:rPr lang="en-US" dirty="0" smtClean="0"/>
              <a:t> </a:t>
            </a:r>
            <a:r>
              <a:rPr lang="en-US" dirty="0"/>
              <a:t>20 articles </a:t>
            </a:r>
            <a:endParaRPr lang="en-US" dirty="0" smtClean="0"/>
          </a:p>
          <a:p>
            <a:r>
              <a:rPr lang="en-US" dirty="0" smtClean="0"/>
              <a:t>1 </a:t>
            </a:r>
            <a:r>
              <a:rPr lang="en-US" dirty="0"/>
              <a:t>webinar. </a:t>
            </a:r>
          </a:p>
        </p:txBody>
      </p:sp>
    </p:spTree>
    <p:extLst>
      <p:ext uri="{BB962C8B-B14F-4D97-AF65-F5344CB8AC3E}">
        <p14:creationId xmlns:p14="http://schemas.microsoft.com/office/powerpoint/2010/main" val="258936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Thrips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Multiple species</a:t>
            </a:r>
          </a:p>
          <a:p>
            <a:pPr lvl="1"/>
            <a:r>
              <a:rPr lang="en-US" sz="2000" dirty="0" smtClean="0"/>
              <a:t>Western Flower </a:t>
            </a:r>
            <a:r>
              <a:rPr lang="en-US" sz="2000" dirty="0" err="1" smtClean="0"/>
              <a:t>Thrips</a:t>
            </a:r>
            <a:r>
              <a:rPr lang="en-US" sz="2000" dirty="0" smtClean="0"/>
              <a:t> (</a:t>
            </a:r>
            <a:r>
              <a:rPr lang="en-US" sz="2000" i="1" dirty="0" err="1" smtClean="0"/>
              <a:t>Frankliniella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occidentalis</a:t>
            </a:r>
            <a:r>
              <a:rPr lang="en-US" sz="2000" i="1" dirty="0" smtClean="0"/>
              <a:t>)</a:t>
            </a:r>
            <a:endParaRPr lang="en-US" sz="2000" dirty="0" smtClean="0"/>
          </a:p>
          <a:p>
            <a:pPr lvl="1"/>
            <a:r>
              <a:rPr lang="en-US" sz="2000" dirty="0" smtClean="0"/>
              <a:t>Onion </a:t>
            </a:r>
            <a:r>
              <a:rPr lang="en-US" sz="2000" dirty="0" err="1" smtClean="0"/>
              <a:t>Thrips</a:t>
            </a:r>
            <a:r>
              <a:rPr lang="en-US" sz="2000" dirty="0" smtClean="0"/>
              <a:t> (</a:t>
            </a:r>
            <a:r>
              <a:rPr lang="en-US" sz="2000" i="1" dirty="0" err="1" smtClean="0"/>
              <a:t>Thrips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tabaci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Wide range of hosts</a:t>
            </a:r>
          </a:p>
          <a:p>
            <a:r>
              <a:rPr lang="en-US" sz="2400" dirty="0" err="1" smtClean="0"/>
              <a:t>Cukes</a:t>
            </a:r>
            <a:r>
              <a:rPr lang="en-US" sz="2400" dirty="0" smtClean="0"/>
              <a:t>, Tomatoes, Eggplant, Peppers…</a:t>
            </a:r>
          </a:p>
          <a:p>
            <a:r>
              <a:rPr lang="en-US" sz="2400" dirty="0" smtClean="0"/>
              <a:t>Transmit Viruses</a:t>
            </a:r>
          </a:p>
          <a:p>
            <a:r>
              <a:rPr lang="en-US" sz="2400" dirty="0" smtClean="0"/>
              <a:t>Most often found on the underside of leaves and inside flowers.</a:t>
            </a:r>
          </a:p>
          <a:p>
            <a:r>
              <a:rPr lang="en-US" sz="2400" dirty="0" smtClean="0"/>
              <a:t>Foliar damage easily confused with nutrient deficiencies or disease.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14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 cuk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0200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422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an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55625" y="-411163"/>
            <a:ext cx="10256838" cy="7680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399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icture 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01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High Value Crop</a:t>
            </a:r>
            <a:endParaRPr lang="en-US" dirty="0"/>
          </a:p>
        </p:txBody>
      </p:sp>
      <p:graphicFrame>
        <p:nvGraphicFramePr>
          <p:cNvPr id="23555" name="Group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4351257"/>
              </p:ext>
            </p:extLst>
          </p:nvPr>
        </p:nvGraphicFramePr>
        <p:xfrm>
          <a:off x="838200" y="1600200"/>
          <a:ext cx="7848600" cy="4206240"/>
        </p:xfrm>
        <a:graphic>
          <a:graphicData uri="http://schemas.openxmlformats.org/drawingml/2006/table">
            <a:tbl>
              <a:tblPr/>
              <a:tblGrid>
                <a:gridCol w="2724150"/>
                <a:gridCol w="5124450"/>
              </a:tblGrid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charset="-120"/>
                          <a:cs typeface="Arial" charset="0"/>
                        </a:rPr>
                        <a:t>Tunnel Size (square feet):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charset="-120"/>
                          <a:cs typeface="Arial" charset="0"/>
                        </a:rPr>
                        <a:t>3000 </a:t>
                      </a:r>
                      <a:r>
                        <a:rPr kumimoji="0" lang="en-US" altLang="zh-TW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charset="-120"/>
                          <a:cs typeface="Arial" charset="0"/>
                        </a:rPr>
                        <a:t>sq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charset="-120"/>
                          <a:cs typeface="Arial" charset="0"/>
                        </a:rPr>
                        <a:t> </a:t>
                      </a:r>
                      <a:r>
                        <a:rPr kumimoji="0" lang="en-US" altLang="zh-TW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charset="-120"/>
                          <a:cs typeface="Arial" charset="0"/>
                        </a:rPr>
                        <a:t>ft</a:t>
                      </a:r>
                      <a:endParaRPr kumimoji="0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PMingLiU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charset="-120"/>
                          <a:cs typeface="Arial" charset="0"/>
                        </a:rPr>
                        <a:t>Number of Plants: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charset="-120"/>
                          <a:cs typeface="Arial" charset="0"/>
                        </a:rPr>
                        <a:t>1500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charset="-120"/>
                          <a:cs typeface="Arial" charset="0"/>
                        </a:rPr>
                        <a:t>Variety or Cultivar: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charset="-120"/>
                          <a:cs typeface="Arial" charset="0"/>
                        </a:rPr>
                        <a:t>Presidio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charset="-120"/>
                          <a:cs typeface="Arial" charset="0"/>
                        </a:rPr>
                        <a:t>Yield: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charset="-120"/>
                          <a:cs typeface="Arial" charset="0"/>
                        </a:rPr>
                        <a:t>64950 cucumbers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charset="-120"/>
                          <a:cs typeface="Arial" charset="0"/>
                        </a:rPr>
                        <a:t>Marketing: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1 cucumber@ 0.33</a:t>
                      </a:r>
                      <a:endParaRPr kumimoji="0" lang="en-US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  <a:ea typeface="PMingLiU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charset="-120"/>
                          <a:cs typeface="Arial" charset="0"/>
                        </a:rPr>
                        <a:t>Total Revenue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PMingLiU" charset="-12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charset="-12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ea typeface="PMingLiU" charset="-120"/>
                          <a:cs typeface="Arial" charset="0"/>
                        </a:rPr>
                        <a:t>$21433.50</a:t>
                      </a:r>
                      <a:endParaRPr kumimoji="0" lang="en-US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  <a:ea typeface="PMingLiU" charset="-12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charset="-120"/>
                          <a:cs typeface="Arial" charset="0"/>
                        </a:rPr>
                        <a:t>Total Costs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PMingLiU" charset="-12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charset="-120"/>
                          <a:cs typeface="Arial" charset="0"/>
                        </a:rPr>
                        <a:t> $ 5,609.7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PMingLiU" charset="-12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charset="-120"/>
                          <a:cs typeface="Arial" charset="0"/>
                        </a:rPr>
                        <a:t>Total Revenue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PMingLiU" charset="-12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ea typeface="PMingLiU" charset="-120"/>
                        </a:rPr>
                        <a:t>$ 15823.80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584" name="Text Box 32"/>
          <p:cNvSpPr txBox="1">
            <a:spLocks noChangeArrowheads="1"/>
          </p:cNvSpPr>
          <p:nvPr/>
        </p:nvSpPr>
        <p:spPr bwMode="auto">
          <a:xfrm>
            <a:off x="1143000" y="6019800"/>
            <a:ext cx="495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 err="1"/>
              <a:t>Sq</a:t>
            </a:r>
            <a:r>
              <a:rPr lang="en-US" sz="2400" b="1" u="sng" dirty="0"/>
              <a:t> </a:t>
            </a:r>
            <a:r>
              <a:rPr lang="en-US" sz="2400" b="1" u="sng" dirty="0" err="1"/>
              <a:t>ft</a:t>
            </a:r>
            <a:r>
              <a:rPr lang="en-US" sz="2400" b="1" u="sng" dirty="0"/>
              <a:t> return</a:t>
            </a:r>
            <a:r>
              <a:rPr lang="en-US" sz="2400" b="1" u="sng" dirty="0" smtClean="0"/>
              <a:t>=$5.27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11579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mblyseius%20cucumeris"/>
          <p:cNvPicPr>
            <a:picLocks noChangeAspect="1" noChangeArrowheads="1"/>
          </p:cNvPicPr>
          <p:nvPr/>
        </p:nvPicPr>
        <p:blipFill>
          <a:blip r:embed="rId3" cstate="print"/>
          <a:srcRect t="20215"/>
          <a:stretch>
            <a:fillRect/>
          </a:stretch>
        </p:blipFill>
        <p:spPr bwMode="auto">
          <a:xfrm>
            <a:off x="1143000" y="838200"/>
            <a:ext cx="7010400" cy="5504758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r>
              <a:rPr lang="en-US" i="1" dirty="0" err="1" smtClean="0"/>
              <a:t>Amblyseuis</a:t>
            </a:r>
            <a:r>
              <a:rPr lang="en-US" i="1" dirty="0" smtClean="0"/>
              <a:t> </a:t>
            </a:r>
            <a:r>
              <a:rPr lang="en-US" i="1" dirty="0" err="1" smtClean="0"/>
              <a:t>cucumeris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9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u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52600" y="0"/>
            <a:ext cx="5142899" cy="68580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57702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4000" i="1"/>
              <a:t>Amblyseius cucumeris</a:t>
            </a:r>
            <a:br>
              <a:rPr lang="en-US" sz="4000" i="1"/>
            </a:br>
            <a:endParaRPr lang="en-US" sz="4000" i="1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I like this one!</a:t>
            </a:r>
          </a:p>
          <a:p>
            <a:r>
              <a:rPr lang="en-US" sz="2800" dirty="0"/>
              <a:t>It is a </a:t>
            </a:r>
            <a:r>
              <a:rPr lang="en-US" sz="2800" u="sng" dirty="0"/>
              <a:t>generalist predator</a:t>
            </a:r>
            <a:r>
              <a:rPr lang="en-US" sz="2800" dirty="0"/>
              <a:t>.</a:t>
            </a:r>
          </a:p>
          <a:p>
            <a:r>
              <a:rPr lang="en-US" sz="2800" dirty="0"/>
              <a:t>Attacks </a:t>
            </a:r>
            <a:r>
              <a:rPr lang="en-US" sz="2800" dirty="0" smtClean="0"/>
              <a:t>juvenile stages of </a:t>
            </a:r>
            <a:r>
              <a:rPr lang="en-US" sz="2800" dirty="0" err="1" smtClean="0"/>
              <a:t>thrips</a:t>
            </a:r>
            <a:r>
              <a:rPr lang="en-US" sz="2800" dirty="0" smtClean="0"/>
              <a:t> and other pests.</a:t>
            </a:r>
          </a:p>
          <a:p>
            <a:r>
              <a:rPr lang="en-US" sz="2800" dirty="0"/>
              <a:t>Can survive on pollen if prey become unavailable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 smtClean="0"/>
              <a:t>Cost </a:t>
            </a:r>
            <a:r>
              <a:rPr lang="en-US" sz="2800" dirty="0"/>
              <a:t>effective.</a:t>
            </a:r>
          </a:p>
        </p:txBody>
      </p:sp>
      <p:pic>
        <p:nvPicPr>
          <p:cNvPr id="39940" name="Picture 4" descr="Jun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63" y="1600200"/>
            <a:ext cx="33940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424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685800"/>
            <a:ext cx="8229600" cy="1143000"/>
          </a:xfrm>
        </p:spPr>
        <p:txBody>
          <a:bodyPr/>
          <a:lstStyle/>
          <a:p>
            <a:r>
              <a:rPr lang="en-US" sz="4000"/>
              <a:t>Biological Control in 2007 HT cukes</a:t>
            </a:r>
          </a:p>
        </p:txBody>
      </p:sp>
      <p:graphicFrame>
        <p:nvGraphicFramePr>
          <p:cNvPr id="3789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762000" y="1981200"/>
          <a:ext cx="7856538" cy="391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Chart" r:id="rId4" imgW="5886450" imgH="2809875" progId="Excel.Chart.8">
                  <p:embed/>
                </p:oleObj>
              </mc:Choice>
              <mc:Fallback>
                <p:oleObj name="Chart" r:id="rId4" imgW="5886450" imgH="280987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981200"/>
                        <a:ext cx="7856538" cy="391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3" name="Line 5"/>
          <p:cNvSpPr>
            <a:spLocks noChangeShapeType="1"/>
          </p:cNvSpPr>
          <p:nvPr/>
        </p:nvSpPr>
        <p:spPr bwMode="auto">
          <a:xfrm flipV="1">
            <a:off x="1752600" y="4419600"/>
            <a:ext cx="1295400" cy="1752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914400" y="609600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Released 500 Orius</a:t>
            </a:r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 flipH="1" flipV="1">
            <a:off x="4953000" y="4419600"/>
            <a:ext cx="381000" cy="1524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419600" y="5943600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Released 10,000 cucumeris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flipH="1" flipV="1">
            <a:off x="5791200" y="4419600"/>
            <a:ext cx="685800" cy="1600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6400800" y="5867400"/>
            <a:ext cx="243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Released 10,000 cucumeris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2438400" y="6019800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Released 10,000 cucumeris</a:t>
            </a:r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 flipV="1">
            <a:off x="2743200" y="4419600"/>
            <a:ext cx="1295400" cy="1752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5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1926" y="381000"/>
            <a:ext cx="9578781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657600" y="3276600"/>
            <a:ext cx="22860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Cucumeris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released June 2 &amp; 26</a:t>
            </a: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flipV="1">
            <a:off x="3352800" y="3733800"/>
            <a:ext cx="0" cy="876300"/>
          </a:xfrm>
          <a:prstGeom prst="line">
            <a:avLst/>
          </a:prstGeom>
          <a:noFill/>
          <a:ln w="63500" cmpd="sng">
            <a:solidFill>
              <a:srgbClr val="FF0000"/>
            </a:solidFill>
            <a:prstDash val="solid"/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 flipV="1">
            <a:off x="6096000" y="3429000"/>
            <a:ext cx="0" cy="1181100"/>
          </a:xfrm>
          <a:prstGeom prst="line">
            <a:avLst/>
          </a:prstGeom>
          <a:noFill/>
          <a:ln w="63500">
            <a:solidFill>
              <a:srgbClr val="FF0000"/>
            </a:solidFill>
            <a:prstDash val="solid"/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13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Tunnels and Pests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Thrips</a:t>
            </a:r>
          </a:p>
          <a:p>
            <a:r>
              <a:rPr lang="en-US" dirty="0" smtClean="0"/>
              <a:t>Spider Mites</a:t>
            </a:r>
          </a:p>
          <a:p>
            <a:r>
              <a:rPr lang="en-US" dirty="0" smtClean="0"/>
              <a:t>Aphids</a:t>
            </a:r>
          </a:p>
          <a:p>
            <a:r>
              <a:rPr lang="en-US" dirty="0" smtClean="0"/>
              <a:t>Whiteflies</a:t>
            </a:r>
          </a:p>
          <a:p>
            <a:r>
              <a:rPr lang="en-US" dirty="0" smtClean="0"/>
              <a:t>Cabbage worms</a:t>
            </a:r>
          </a:p>
          <a:p>
            <a:r>
              <a:rPr lang="en-US" dirty="0" smtClean="0"/>
              <a:t>Slugs</a:t>
            </a:r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48" y="1600200"/>
            <a:ext cx="2706703" cy="4525963"/>
          </a:xfrm>
        </p:spPr>
      </p:pic>
    </p:spTree>
    <p:extLst>
      <p:ext uri="{BB962C8B-B14F-4D97-AF65-F5344CB8AC3E}">
        <p14:creationId xmlns:p14="http://schemas.microsoft.com/office/powerpoint/2010/main" val="222866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Out of 23 farmers completing our survey; </a:t>
            </a:r>
            <a:r>
              <a:rPr lang="en-US" dirty="0"/>
              <a:t>20 </a:t>
            </a:r>
            <a:r>
              <a:rPr lang="en-US" dirty="0" smtClean="0"/>
              <a:t>adopted biological and/or natural pest control methods in warm season greenhouse/high tunnel crops.</a:t>
            </a:r>
          </a:p>
        </p:txBody>
      </p:sp>
    </p:spTree>
    <p:extLst>
      <p:ext uri="{BB962C8B-B14F-4D97-AF65-F5344CB8AC3E}">
        <p14:creationId xmlns:p14="http://schemas.microsoft.com/office/powerpoint/2010/main" val="29420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Farmer responses on the impact or value of implementing natural pest management: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429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 smtClean="0"/>
              <a:t>“Natural pest control can save an entire crop. It is highly effective and valuable”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55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Farmer responses on the impact or value of implementing natural pest management: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429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 smtClean="0"/>
              <a:t>“Natural pest control takes less times, works 24-7, seems to do a great job. Great public relation tool”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24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Farmer responses on the impact or value of implementing natural pest management: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8956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 smtClean="0"/>
              <a:t>“I can't quite put a dollar value on my crop, but I can say we were able to control the mites with </a:t>
            </a:r>
            <a:r>
              <a:rPr lang="en-US" sz="4400" b="1" dirty="0" err="1" smtClean="0"/>
              <a:t>beneficials</a:t>
            </a:r>
            <a:r>
              <a:rPr lang="en-US" sz="4400" b="1" dirty="0" smtClean="0"/>
              <a:t>, to the point where we could continue harvesting.”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05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Beneficial Insect Lessons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Scout often.</a:t>
            </a:r>
          </a:p>
          <a:p>
            <a:pPr>
              <a:lnSpc>
                <a:spcPct val="90000"/>
              </a:lnSpc>
            </a:pPr>
            <a:r>
              <a:rPr lang="en-US" dirty="0"/>
              <a:t>Order </a:t>
            </a:r>
            <a:r>
              <a:rPr lang="en-US" dirty="0" err="1"/>
              <a:t>beneficials</a:t>
            </a:r>
            <a:r>
              <a:rPr lang="en-US" dirty="0"/>
              <a:t> prior to, or immediately after finding a pest outbreak.</a:t>
            </a:r>
          </a:p>
          <a:p>
            <a:pPr>
              <a:lnSpc>
                <a:spcPct val="90000"/>
              </a:lnSpc>
            </a:pPr>
            <a:r>
              <a:rPr lang="en-US" dirty="0"/>
              <a:t>Know your suppliers delivery schedules and deadlines.</a:t>
            </a:r>
          </a:p>
          <a:p>
            <a:pPr>
              <a:lnSpc>
                <a:spcPct val="90000"/>
              </a:lnSpc>
            </a:pPr>
            <a:r>
              <a:rPr lang="en-US" dirty="0"/>
              <a:t>Effects will not be immediate, continue scouting.</a:t>
            </a:r>
          </a:p>
          <a:p>
            <a:pPr>
              <a:lnSpc>
                <a:spcPct val="90000"/>
              </a:lnSpc>
            </a:pPr>
            <a:r>
              <a:rPr lang="en-US" dirty="0"/>
              <a:t>Plan ahead for pest intensive crops (Vine Crops, Berries and Eggplant)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93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669900"/>
                </a:solidFill>
              </a:rPr>
              <a:t>Common Reasons for Failure:</a:t>
            </a:r>
            <a:endParaRPr lang="en-US">
              <a:solidFill>
                <a:srgbClr val="669900"/>
              </a:solidFill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>
            <a:noAutofit/>
          </a:bodyPr>
          <a:lstStyle/>
          <a:p>
            <a:r>
              <a:rPr lang="en-US" sz="3600" dirty="0"/>
              <a:t>Introduction rates too low, pest levels too high at beginning</a:t>
            </a:r>
          </a:p>
          <a:p>
            <a:r>
              <a:rPr lang="en-US" sz="3600" dirty="0"/>
              <a:t>Introductions started too late</a:t>
            </a:r>
          </a:p>
          <a:p>
            <a:r>
              <a:rPr lang="en-US" sz="3600" dirty="0"/>
              <a:t>Poor environmental conditions for </a:t>
            </a:r>
            <a:r>
              <a:rPr lang="en-US" sz="3600" dirty="0" err="1"/>
              <a:t>beneficials</a:t>
            </a:r>
            <a:r>
              <a:rPr lang="en-US" sz="3600" dirty="0"/>
              <a:t> (temp and humidity)</a:t>
            </a:r>
          </a:p>
          <a:p>
            <a:r>
              <a:rPr lang="en-US" sz="3600" dirty="0" smtClean="0"/>
              <a:t>Poor </a:t>
            </a:r>
            <a:r>
              <a:rPr lang="en-US" sz="3600" dirty="0"/>
              <a:t>quality and reliability of natural enemy shipments</a:t>
            </a:r>
          </a:p>
          <a:p>
            <a:r>
              <a:rPr lang="en-US" sz="3600" dirty="0"/>
              <a:t>Crop tolerance for some pests/damage too low</a:t>
            </a:r>
          </a:p>
          <a:p>
            <a:r>
              <a:rPr lang="en-US" sz="3600" dirty="0" smtClean="0"/>
              <a:t>Grower </a:t>
            </a:r>
            <a:r>
              <a:rPr lang="en-US" sz="3600" dirty="0"/>
              <a:t>impatience</a:t>
            </a:r>
          </a:p>
        </p:txBody>
      </p:sp>
    </p:spTree>
    <p:extLst>
      <p:ext uri="{BB962C8B-B14F-4D97-AF65-F5344CB8AC3E}">
        <p14:creationId xmlns:p14="http://schemas.microsoft.com/office/powerpoint/2010/main" val="12588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-April 10 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79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27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54771306"/>
              </p:ext>
            </p:extLst>
          </p:nvPr>
        </p:nvGraphicFramePr>
        <p:xfrm>
          <a:off x="-131639" y="1143000"/>
          <a:ext cx="9417658" cy="505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Chart" r:id="rId4" imgW="5886450" imgH="2809875" progId="Excel.Chart.8">
                  <p:embed/>
                </p:oleObj>
              </mc:Choice>
              <mc:Fallback>
                <p:oleObj name="Chart" r:id="rId4" imgW="5886450" imgH="280987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1639" y="1143000"/>
                        <a:ext cx="9417658" cy="505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113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24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200" dirty="0" smtClean="0"/>
              <a:t>courtesy-H.C. Wien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304800" y="853008"/>
          <a:ext cx="8610600" cy="5517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120"/>
                <a:gridCol w="1722120"/>
                <a:gridCol w="1722120"/>
                <a:gridCol w="1722120"/>
                <a:gridCol w="1722120"/>
              </a:tblGrid>
              <a:tr h="594792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</a:rPr>
                        <a:t>Date, 2010</a:t>
                      </a:r>
                      <a:endParaRPr lang="en-US" sz="3200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</a:rPr>
                        <a:t>Low temperatures, F</a:t>
                      </a:r>
                      <a:endParaRPr lang="en-US" sz="3200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619864">
                <a:tc>
                  <a:txBody>
                    <a:bodyPr/>
                    <a:lstStyle/>
                    <a:p>
                      <a:pPr algn="ctr"/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Outside air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High tunnel air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Low tunnel air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Soil under low tunnel</a:t>
                      </a:r>
                      <a:endParaRPr lang="en-US" sz="3200" baseline="0" dirty="0"/>
                    </a:p>
                  </a:txBody>
                  <a:tcPr/>
                </a:tc>
              </a:tr>
              <a:tr h="602088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Jan. 9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+12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22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30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33</a:t>
                      </a:r>
                      <a:endParaRPr lang="en-US" sz="3200" baseline="0" dirty="0"/>
                    </a:p>
                  </a:txBody>
                  <a:tcPr/>
                </a:tc>
              </a:tr>
              <a:tr h="602088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10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-2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11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24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33</a:t>
                      </a:r>
                      <a:endParaRPr lang="en-US" sz="3200" baseline="0" dirty="0"/>
                    </a:p>
                  </a:txBody>
                  <a:tcPr/>
                </a:tc>
              </a:tr>
              <a:tr h="602088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11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-9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4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21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33</a:t>
                      </a:r>
                      <a:endParaRPr lang="en-US" sz="3200" baseline="0" dirty="0"/>
                    </a:p>
                  </a:txBody>
                  <a:tcPr/>
                </a:tc>
              </a:tr>
              <a:tr h="602088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23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+8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13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26</a:t>
                      </a:r>
                      <a:endParaRPr lang="en-US" sz="3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39</a:t>
                      </a:r>
                      <a:endParaRPr lang="en-US" sz="3200" baseline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642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Cultural Control</a:t>
            </a:r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Sanitation</a:t>
            </a:r>
          </a:p>
          <a:p>
            <a:r>
              <a:rPr lang="en-US" sz="2800" dirty="0"/>
              <a:t>Physical Exclusion</a:t>
            </a:r>
          </a:p>
          <a:p>
            <a:r>
              <a:rPr lang="en-US" sz="2800" dirty="0"/>
              <a:t>Pruning</a:t>
            </a:r>
          </a:p>
          <a:p>
            <a:r>
              <a:rPr lang="en-US" sz="2800" dirty="0"/>
              <a:t>Temperature</a:t>
            </a:r>
          </a:p>
          <a:p>
            <a:r>
              <a:rPr lang="en-US" sz="2800" dirty="0"/>
              <a:t>Moisture</a:t>
            </a:r>
          </a:p>
          <a:p>
            <a:endParaRPr lang="en-US" sz="2800" dirty="0"/>
          </a:p>
        </p:txBody>
      </p:sp>
      <p:pic>
        <p:nvPicPr>
          <p:cNvPr id="176136" name="Picture 8" descr="Nov 08 0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70463" y="1600200"/>
            <a:ext cx="3394075" cy="452596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17933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334" y="533400"/>
            <a:ext cx="9244946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962400" y="22860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Molt-X and Mycotrol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rot="10800000" flipV="1">
            <a:off x="1371600" y="3048000"/>
            <a:ext cx="3352800" cy="2590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5400000">
            <a:off x="2933700" y="3619500"/>
            <a:ext cx="25908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6200000" flipH="1">
            <a:off x="4991100" y="3086100"/>
            <a:ext cx="2514600" cy="2438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99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62200" y="381000"/>
            <a:ext cx="8229600" cy="94615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jer11@cornell.edu</a:t>
            </a:r>
            <a:endParaRPr lang="en-US" sz="3200" dirty="0"/>
          </a:p>
        </p:txBody>
      </p:sp>
      <p:pic>
        <p:nvPicPr>
          <p:cNvPr id="8" name="Content Placeholder 7" descr="Oct 2010 03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24528" b="33936"/>
          <a:stretch>
            <a:fillRect/>
          </a:stretch>
        </p:blipFill>
        <p:spPr>
          <a:xfrm>
            <a:off x="-1" y="1295400"/>
            <a:ext cx="6151615" cy="4038600"/>
          </a:xfrm>
        </p:spPr>
      </p:pic>
      <p:pic>
        <p:nvPicPr>
          <p:cNvPr id="7" name="Content Placeholder 5" descr="Oct 2010 01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15094" t="18258" r="15094" b="23867"/>
          <a:stretch>
            <a:fillRect/>
          </a:stretch>
        </p:blipFill>
        <p:spPr>
          <a:xfrm>
            <a:off x="3750365" y="3505200"/>
            <a:ext cx="5393635" cy="3352800"/>
          </a:xfrm>
        </p:spPr>
      </p:pic>
      <p:sp>
        <p:nvSpPr>
          <p:cNvPr id="5" name="TextBox 4"/>
          <p:cNvSpPr txBox="1"/>
          <p:nvPr/>
        </p:nvSpPr>
        <p:spPr>
          <a:xfrm>
            <a:off x="0" y="54864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kep39@cornell.edu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377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Sanitation</a:t>
            </a:r>
            <a:endParaRPr lang="en-US" dirty="0"/>
          </a:p>
        </p:txBody>
      </p:sp>
      <p:pic>
        <p:nvPicPr>
          <p:cNvPr id="7" name="Content Placeholder 6" descr="August  2010.1 11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sp>
        <p:nvSpPr>
          <p:cNvPr id="134147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/>
              <a:t>Weeds harbor:</a:t>
            </a:r>
          </a:p>
          <a:p>
            <a:pPr lvl="1"/>
            <a:r>
              <a:rPr lang="en-US" sz="2400" dirty="0"/>
              <a:t>Mites</a:t>
            </a:r>
          </a:p>
          <a:p>
            <a:pPr lvl="1"/>
            <a:r>
              <a:rPr lang="en-US" sz="2400" dirty="0"/>
              <a:t>Thrips</a:t>
            </a:r>
          </a:p>
          <a:p>
            <a:pPr lvl="1"/>
            <a:r>
              <a:rPr lang="en-US" sz="2400" dirty="0"/>
              <a:t>Aphids</a:t>
            </a:r>
          </a:p>
          <a:p>
            <a:r>
              <a:rPr lang="en-US" sz="2800" dirty="0"/>
              <a:t>Excess water promotes:</a:t>
            </a:r>
          </a:p>
          <a:p>
            <a:pPr lvl="1"/>
            <a:r>
              <a:rPr lang="en-US" sz="2400" dirty="0"/>
              <a:t>Shore flies </a:t>
            </a:r>
          </a:p>
          <a:p>
            <a:pPr lvl="1"/>
            <a:r>
              <a:rPr lang="en-US" sz="2400" dirty="0"/>
              <a:t>Fungus Gnats</a:t>
            </a:r>
          </a:p>
        </p:txBody>
      </p:sp>
    </p:spTree>
    <p:extLst>
      <p:ext uri="{BB962C8B-B14F-4D97-AF65-F5344CB8AC3E}">
        <p14:creationId xmlns:p14="http://schemas.microsoft.com/office/powerpoint/2010/main" val="19230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June2010 03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47109" y="-457200"/>
            <a:ext cx="9753600" cy="7315200"/>
          </a:xfrm>
        </p:spPr>
      </p:pic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1148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dirty="0"/>
              <a:t>Exclusion</a:t>
            </a:r>
          </a:p>
        </p:txBody>
      </p:sp>
    </p:spTree>
    <p:extLst>
      <p:ext uri="{BB962C8B-B14F-4D97-AF65-F5344CB8AC3E}">
        <p14:creationId xmlns:p14="http://schemas.microsoft.com/office/powerpoint/2010/main" val="131202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0"/>
            <a:ext cx="8610600" cy="106680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Scout warm season crops.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Katie K insepcting basket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2436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0" name="Picture 4" descr="ht peppers straw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152400"/>
            <a:ext cx="9361488" cy="70104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67628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817</Words>
  <Application>Microsoft Office PowerPoint</Application>
  <PresentationFormat>On-screen Show (4:3)</PresentationFormat>
  <Paragraphs>226</Paragraphs>
  <Slides>51</Slides>
  <Notes>44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Office Theme</vt:lpstr>
      <vt:lpstr>Worksheet</vt:lpstr>
      <vt:lpstr>Chart</vt:lpstr>
      <vt:lpstr>Predatory mites for organic thrips control in high tunnel cucumbers </vt:lpstr>
      <vt:lpstr>Organic Pest Control in Protected Agriculture</vt:lpstr>
      <vt:lpstr> Natural Pest Management in New York High Tunnel and Greenhouse Vegetables </vt:lpstr>
      <vt:lpstr>Tunnels and Pests</vt:lpstr>
      <vt:lpstr>Cultural Control</vt:lpstr>
      <vt:lpstr>Sanitation</vt:lpstr>
      <vt:lpstr>Exclusion</vt:lpstr>
      <vt:lpstr>Scout warm season crops.</vt:lpstr>
      <vt:lpstr>PowerPoint Presentation</vt:lpstr>
      <vt:lpstr>Insect Screening</vt:lpstr>
      <vt:lpstr>PowerPoint Presentation</vt:lpstr>
      <vt:lpstr>Pruning</vt:lpstr>
      <vt:lpstr>Plant Resistance</vt:lpstr>
      <vt:lpstr>PowerPoint Presentation</vt:lpstr>
      <vt:lpstr>Tomato Varieties: Trust vs Boa  Two Spotted Spider Mites</vt:lpstr>
      <vt:lpstr>Grafting</vt:lpstr>
      <vt:lpstr>PowerPoint Presentation</vt:lpstr>
      <vt:lpstr>Average Pounds of Tomatoes per Plant, Grafts vs. Un-Grafted</vt:lpstr>
      <vt:lpstr>PowerPoint Presentation</vt:lpstr>
      <vt:lpstr>Tunnel Movement = Rotation</vt:lpstr>
      <vt:lpstr>Triticale, oats and vetch cover crop preceding a winter greens crop.</vt:lpstr>
      <vt:lpstr>PowerPoint Presentation</vt:lpstr>
      <vt:lpstr>Biological Control</vt:lpstr>
      <vt:lpstr>Beneficials: </vt:lpstr>
      <vt:lpstr>Why use Biologicals?</vt:lpstr>
      <vt:lpstr>PowerPoint Presentation</vt:lpstr>
      <vt:lpstr>PowerPoint Presentation</vt:lpstr>
      <vt:lpstr>Environmental Management</vt:lpstr>
      <vt:lpstr>Thrips</vt:lpstr>
      <vt:lpstr>Thrips</vt:lpstr>
      <vt:lpstr>PowerPoint Presentation</vt:lpstr>
      <vt:lpstr>PowerPoint Presentation</vt:lpstr>
      <vt:lpstr>PowerPoint Presentation</vt:lpstr>
      <vt:lpstr>A High Value Crop</vt:lpstr>
      <vt:lpstr>Amblyseuis cucumeris</vt:lpstr>
      <vt:lpstr>PowerPoint Presentation</vt:lpstr>
      <vt:lpstr>Amblyseius cucumeris </vt:lpstr>
      <vt:lpstr>Biological Control in 2007 HT cukes</vt:lpstr>
      <vt:lpstr>PowerPoint Presentation</vt:lpstr>
      <vt:lpstr>Results?</vt:lpstr>
      <vt:lpstr>Farmer responses on the impact or value of implementing natural pest management:</vt:lpstr>
      <vt:lpstr>Farmer responses on the impact or value of implementing natural pest management:</vt:lpstr>
      <vt:lpstr>Farmer responses on the impact or value of implementing natural pest management:</vt:lpstr>
      <vt:lpstr>Beneficial Insect Lessons</vt:lpstr>
      <vt:lpstr>Common Reasons for Failure:</vt:lpstr>
      <vt:lpstr>PowerPoint Presentation</vt:lpstr>
      <vt:lpstr>PowerPoint Presentation</vt:lpstr>
      <vt:lpstr>PowerPoint Presentation</vt:lpstr>
      <vt:lpstr> courtesy-H.C. Wien</vt:lpstr>
      <vt:lpstr>PowerPoint Presentation</vt:lpstr>
      <vt:lpstr>jer11@cornell.edu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Predatory mites for organic thrips control in high tunnel cucumbers.</dc:title>
  <dc:creator>jer11</dc:creator>
  <cp:lastModifiedBy>jer11</cp:lastModifiedBy>
  <cp:revision>17</cp:revision>
  <dcterms:created xsi:type="dcterms:W3CDTF">2012-01-18T18:21:09Z</dcterms:created>
  <dcterms:modified xsi:type="dcterms:W3CDTF">2012-01-19T22:44:54Z</dcterms:modified>
</cp:coreProperties>
</file>