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4"/>
  </p:notesMasterIdLst>
  <p:handoutMasterIdLst>
    <p:handoutMasterId r:id="rId5"/>
  </p:handoutMasterIdLst>
  <p:sldIdLst>
    <p:sldId id="256" r:id="rId3"/>
  </p:sldIdLst>
  <p:sldSz cx="43891200" cy="32918400"/>
  <p:notesSz cx="7315200" cy="9601200"/>
  <p:embeddedFontLst>
    <p:embeddedFont>
      <p:font typeface="MS Mincho" panose="020B0400000000000000" pitchFamily="49" charset="-128"/>
      <p:regular r:id="rId6"/>
    </p:embeddedFont>
    <p:embeddedFont>
      <p:font typeface="Cambria" panose="02040503050406030204" pitchFamily="18" charset="0"/>
      <p:regular r:id="rId7"/>
      <p:bold r:id="rId8"/>
      <p:italic r:id="rId9"/>
      <p:boldItalic r:id="rId10"/>
    </p:embeddedFont>
    <p:embeddedFont>
      <p:font typeface="Gill Sans MT" panose="020B0502020104020203" pitchFamily="34" charset="0"/>
      <p:regular r:id="rId11"/>
      <p:bold r:id="rId12"/>
      <p:italic r:id="rId13"/>
      <p:boldItalic r:id="rId14"/>
    </p:embeddedFont>
    <p:embeddedFont>
      <p:font typeface="Georgia" panose="02040502050405020303" pitchFamily="18"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Times" panose="02020603050405020304" pitchFamily="18" charset="0"/>
      <p:regular r:id="rId23"/>
      <p:bold r:id="rId24"/>
      <p:italic r:id="rId25"/>
      <p:boldItalic r:id="rId26"/>
    </p:embeddedFont>
  </p:embeddedFontLst>
  <p:defaultTextStyle>
    <a:defPPr>
      <a:defRPr lang="en-US"/>
    </a:defPPr>
    <a:lvl1pPr marL="0" algn="l" defTabSz="3950208" rtl="0" eaLnBrk="1" latinLnBrk="0" hangingPunct="1">
      <a:defRPr sz="7776" kern="1200">
        <a:solidFill>
          <a:schemeClr val="tx1"/>
        </a:solidFill>
        <a:latin typeface="+mn-lt"/>
        <a:ea typeface="+mn-ea"/>
        <a:cs typeface="+mn-cs"/>
      </a:defRPr>
    </a:lvl1pPr>
    <a:lvl2pPr marL="1975104" algn="l" defTabSz="3950208" rtl="0" eaLnBrk="1" latinLnBrk="0" hangingPunct="1">
      <a:defRPr sz="7776" kern="1200">
        <a:solidFill>
          <a:schemeClr val="tx1"/>
        </a:solidFill>
        <a:latin typeface="+mn-lt"/>
        <a:ea typeface="+mn-ea"/>
        <a:cs typeface="+mn-cs"/>
      </a:defRPr>
    </a:lvl2pPr>
    <a:lvl3pPr marL="3950208" algn="l" defTabSz="3950208" rtl="0" eaLnBrk="1" latinLnBrk="0" hangingPunct="1">
      <a:defRPr sz="7776" kern="1200">
        <a:solidFill>
          <a:schemeClr val="tx1"/>
        </a:solidFill>
        <a:latin typeface="+mn-lt"/>
        <a:ea typeface="+mn-ea"/>
        <a:cs typeface="+mn-cs"/>
      </a:defRPr>
    </a:lvl3pPr>
    <a:lvl4pPr marL="5925312" algn="l" defTabSz="3950208" rtl="0" eaLnBrk="1" latinLnBrk="0" hangingPunct="1">
      <a:defRPr sz="7776" kern="1200">
        <a:solidFill>
          <a:schemeClr val="tx1"/>
        </a:solidFill>
        <a:latin typeface="+mn-lt"/>
        <a:ea typeface="+mn-ea"/>
        <a:cs typeface="+mn-cs"/>
      </a:defRPr>
    </a:lvl4pPr>
    <a:lvl5pPr marL="7900416" algn="l" defTabSz="3950208" rtl="0" eaLnBrk="1" latinLnBrk="0" hangingPunct="1">
      <a:defRPr sz="7776" kern="1200">
        <a:solidFill>
          <a:schemeClr val="tx1"/>
        </a:solidFill>
        <a:latin typeface="+mn-lt"/>
        <a:ea typeface="+mn-ea"/>
        <a:cs typeface="+mn-cs"/>
      </a:defRPr>
    </a:lvl5pPr>
    <a:lvl6pPr marL="9875520" algn="l" defTabSz="3950208" rtl="0" eaLnBrk="1" latinLnBrk="0" hangingPunct="1">
      <a:defRPr sz="7776" kern="1200">
        <a:solidFill>
          <a:schemeClr val="tx1"/>
        </a:solidFill>
        <a:latin typeface="+mn-lt"/>
        <a:ea typeface="+mn-ea"/>
        <a:cs typeface="+mn-cs"/>
      </a:defRPr>
    </a:lvl6pPr>
    <a:lvl7pPr marL="11850624" algn="l" defTabSz="3950208" rtl="0" eaLnBrk="1" latinLnBrk="0" hangingPunct="1">
      <a:defRPr sz="7776" kern="1200">
        <a:solidFill>
          <a:schemeClr val="tx1"/>
        </a:solidFill>
        <a:latin typeface="+mn-lt"/>
        <a:ea typeface="+mn-ea"/>
        <a:cs typeface="+mn-cs"/>
      </a:defRPr>
    </a:lvl7pPr>
    <a:lvl8pPr marL="13825728" algn="l" defTabSz="3950208" rtl="0" eaLnBrk="1" latinLnBrk="0" hangingPunct="1">
      <a:defRPr sz="7776" kern="1200">
        <a:solidFill>
          <a:schemeClr val="tx1"/>
        </a:solidFill>
        <a:latin typeface="+mn-lt"/>
        <a:ea typeface="+mn-ea"/>
        <a:cs typeface="+mn-cs"/>
      </a:defRPr>
    </a:lvl8pPr>
    <a:lvl9pPr marL="15800832" algn="l" defTabSz="3950208" rtl="0" eaLnBrk="1" latinLnBrk="0" hangingPunct="1">
      <a:defRPr sz="7776" kern="1200">
        <a:solidFill>
          <a:schemeClr val="tx1"/>
        </a:solidFill>
        <a:latin typeface="+mn-lt"/>
        <a:ea typeface="+mn-ea"/>
        <a:cs typeface="+mn-cs"/>
      </a:defRPr>
    </a:lvl9pPr>
  </p:defaultTextStyle>
  <p:extLst>
    <p:ext uri="{EFAFB233-063F-42B5-8137-9DF3F51BA10A}">
      <p15:sldGuideLst xmlns:p15="http://schemas.microsoft.com/office/powerpoint/2012/main">
        <p15:guide id="12" pos="18240">
          <p15:clr>
            <a:srgbClr val="A4A3A4"/>
          </p15:clr>
        </p15:guide>
        <p15:guide id="13" pos="9409">
          <p15:clr>
            <a:srgbClr val="A4A3A4"/>
          </p15:clr>
        </p15:guide>
        <p15:guide id="15" pos="17949">
          <p15:clr>
            <a:srgbClr val="A4A3A4"/>
          </p15:clr>
        </p15:guide>
        <p15:guide id="16" pos="9703">
          <p15:clr>
            <a:srgbClr val="A4A3A4"/>
          </p15:clr>
        </p15:guide>
        <p15:guide id="17" pos="1152">
          <p15:clr>
            <a:srgbClr val="A4A3A4"/>
          </p15:clr>
        </p15:guide>
        <p15:guide id="18" pos="26496">
          <p15:clr>
            <a:srgbClr val="A4A3A4"/>
          </p15:clr>
        </p15:guide>
        <p15:guide id="19" orient="horz" pos="1036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A24"/>
    <a:srgbClr val="FFC20E"/>
    <a:srgbClr val="000000"/>
    <a:srgbClr val="DEA80E"/>
    <a:srgbClr val="F4DD9C"/>
    <a:srgbClr val="F3DA93"/>
    <a:srgbClr val="1B5B26"/>
    <a:srgbClr val="227430"/>
    <a:srgbClr val="2D9B3F"/>
    <a:srgbClr val="289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654" autoAdjust="0"/>
    <p:restoredTop sz="99710" autoAdjust="0"/>
  </p:normalViewPr>
  <p:slideViewPr>
    <p:cSldViewPr snapToGrid="0">
      <p:cViewPr varScale="1">
        <p:scale>
          <a:sx n="22" d="100"/>
          <a:sy n="22" d="100"/>
        </p:scale>
        <p:origin x="2352" y="96"/>
      </p:cViewPr>
      <p:guideLst>
        <p:guide pos="18240"/>
        <p:guide pos="9409"/>
        <p:guide pos="17949"/>
        <p:guide pos="9703"/>
        <p:guide pos="1152"/>
        <p:guide pos="26496"/>
        <p:guide orient="horz" pos="1036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6" d="100"/>
          <a:sy n="66" d="100"/>
        </p:scale>
        <p:origin x="-3288" y="-102"/>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font" Target="fonts/font21.fntdata"/><Relationship Id="rId3" Type="http://schemas.openxmlformats.org/officeDocument/2006/relationships/slide" Target="slides/slide1.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handoutMaster" Target="handoutMasters/handout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notesMaster" Target="notesMasters/notesMaster1.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7B2BAE-E3B7-4F95-ABA8-9F9B20C71355}" type="datetimeFigureOut">
              <a:rPr lang="en-US" smtClean="0"/>
              <a:pPr/>
              <a:t>5/1/2018</a:t>
            </a:fld>
            <a:endParaRPr lang="en-US"/>
          </a:p>
        </p:txBody>
      </p:sp>
      <p:sp>
        <p:nvSpPr>
          <p:cNvPr id="4" name="Footer Placeholder 3"/>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156BF2EA-C791-402C-BA72-39851781DFA2}" type="slidenum">
              <a:rPr lang="en-US" smtClean="0"/>
              <a:pPr/>
              <a:t>‹#›</a:t>
            </a:fld>
            <a:endParaRPr lang="en-US"/>
          </a:p>
        </p:txBody>
      </p:sp>
    </p:spTree>
    <p:extLst>
      <p:ext uri="{BB962C8B-B14F-4D97-AF65-F5344CB8AC3E}">
        <p14:creationId xmlns:p14="http://schemas.microsoft.com/office/powerpoint/2010/main" val="392276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14B61EB5-CCFD-4ACE-988B-50FDDCEDE607}" type="datetimeFigureOut">
              <a:rPr lang="en-US" smtClean="0"/>
              <a:pPr/>
              <a:t>5/1/2018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40" y="4560889"/>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79C689-0710-4C72-A375-679C8DC8FBB2}" type="slidenum">
              <a:rPr lang="en-US" smtClean="0"/>
              <a:pPr/>
              <a:t>‹#›</a:t>
            </a:fld>
            <a:endParaRPr lang="en-US"/>
          </a:p>
        </p:txBody>
      </p:sp>
    </p:spTree>
    <p:extLst>
      <p:ext uri="{BB962C8B-B14F-4D97-AF65-F5344CB8AC3E}">
        <p14:creationId xmlns:p14="http://schemas.microsoft.com/office/powerpoint/2010/main" val="25666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79C689-0710-4C72-A375-679C8DC8FBB2}" type="slidenum">
              <a:rPr lang="en-US" smtClean="0"/>
              <a:pPr/>
              <a:t>1</a:t>
            </a:fld>
            <a:endParaRPr lang="en-US"/>
          </a:p>
        </p:txBody>
      </p:sp>
    </p:spTree>
    <p:extLst>
      <p:ext uri="{BB962C8B-B14F-4D97-AF65-F5344CB8AC3E}">
        <p14:creationId xmlns:p14="http://schemas.microsoft.com/office/powerpoint/2010/main" val="8394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6" y="23043358"/>
            <a:ext cx="26335567" cy="271938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136" y="2940846"/>
            <a:ext cx="2633556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136" y="25762747"/>
            <a:ext cx="2633556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9" y="1318022"/>
            <a:ext cx="9874251" cy="280880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988" y="1318022"/>
            <a:ext cx="29423783" cy="28088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22" y="10226280"/>
            <a:ext cx="37308367" cy="7055644"/>
          </a:xfrm>
        </p:spPr>
        <p:txBody>
          <a:bodyPr/>
          <a:lstStyle/>
          <a:p>
            <a:r>
              <a:rPr lang="en-US"/>
              <a:t>Click to edit Master title style</a:t>
            </a:r>
          </a:p>
        </p:txBody>
      </p:sp>
      <p:sp>
        <p:nvSpPr>
          <p:cNvPr id="3" name="Subtitle 2"/>
          <p:cNvSpPr>
            <a:spLocks noGrp="1"/>
          </p:cNvSpPr>
          <p:nvPr>
            <p:ph type="subTitle" idx="1"/>
          </p:nvPr>
        </p:nvSpPr>
        <p:spPr>
          <a:xfrm>
            <a:off x="6582836" y="18653524"/>
            <a:ext cx="30725533" cy="84129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6A23B4-339B-4FD7-BADD-635ADD9051C7}"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A23B4-339B-4FD7-BADD-635ADD9051C7}"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4" y="21152647"/>
            <a:ext cx="37308367" cy="653891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4" y="13951744"/>
            <a:ext cx="37308367" cy="72009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A23B4-339B-4FD7-BADD-635ADD9051C7}"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984" y="7680722"/>
            <a:ext cx="19649016"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47205" y="7680722"/>
            <a:ext cx="19649017"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6A23B4-339B-4FD7-BADD-635ADD9051C7}"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986"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986"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969" y="7368778"/>
            <a:ext cx="19399251"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969" y="10439401"/>
            <a:ext cx="19399251"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6A23B4-339B-4FD7-BADD-635ADD9051C7}" type="datetimeFigureOut">
              <a:rPr lang="en-US" smtClean="0"/>
              <a:pPr/>
              <a:t>5/1/2018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6A23B4-339B-4FD7-BADD-635ADD9051C7}" type="datetimeFigureOut">
              <a:rPr lang="en-US" smtClean="0"/>
              <a:pPr/>
              <a:t>5/1/2018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A23B4-339B-4FD7-BADD-635ADD9051C7}" type="datetimeFigureOut">
              <a:rPr lang="en-US" smtClean="0"/>
              <a:pPr/>
              <a:t>5/1/2018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7" y="1310879"/>
            <a:ext cx="14439900" cy="557807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59817" y="1310880"/>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987"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ARE_NorthCentral_CMYK.eps"/>
          <p:cNvPicPr>
            <a:picLocks noChangeAspect="1"/>
          </p:cNvPicPr>
          <p:nvPr userDrawn="1"/>
        </p:nvPicPr>
        <p:blipFill>
          <a:blip r:embed="rId3"/>
          <a:stretch>
            <a:fillRect/>
          </a:stretch>
        </p:blipFill>
        <p:spPr>
          <a:xfrm>
            <a:off x="39735770" y="28445460"/>
            <a:ext cx="3583930" cy="3306440"/>
          </a:xfrm>
          <a:prstGeom prst="rect">
            <a:avLst/>
          </a:prstGeom>
        </p:spPr>
      </p:pic>
      <p:sp>
        <p:nvSpPr>
          <p:cNvPr id="16" name="Rectangle 15"/>
          <p:cNvSpPr/>
          <p:nvPr userDrawn="1"/>
        </p:nvSpPr>
        <p:spPr>
          <a:xfrm>
            <a:off x="0" y="6858000"/>
            <a:ext cx="43891200" cy="21488400"/>
          </a:xfrm>
          <a:prstGeom prst="rect">
            <a:avLst/>
          </a:prstGeom>
          <a:gradFill>
            <a:gsLst>
              <a:gs pos="0">
                <a:srgbClr val="FFC20E">
                  <a:alpha val="80000"/>
                </a:srgbClr>
              </a:gs>
              <a:gs pos="50000">
                <a:srgbClr val="F3DA93"/>
              </a:gs>
              <a:gs pos="100000">
                <a:srgbClr val="F4DD9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14400" y="5143500"/>
            <a:ext cx="42062400" cy="2274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525" y="0"/>
            <a:ext cx="43891200" cy="6949440"/>
          </a:xfrm>
          <a:prstGeom prst="rect">
            <a:avLst/>
          </a:prstGeom>
          <a:gradFill flip="none" rotWithShape="1">
            <a:gsLst>
              <a:gs pos="0">
                <a:srgbClr val="FFC20E">
                  <a:alpha val="80000"/>
                </a:srgbClr>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28642056"/>
            <a:ext cx="4916424" cy="3361944"/>
          </a:xfrm>
          <a:prstGeom prst="rect">
            <a:avLst/>
          </a:prstGeom>
        </p:spPr>
      </p:pic>
      <p:cxnSp>
        <p:nvCxnSpPr>
          <p:cNvPr id="18" name="Straight Connector 17"/>
          <p:cNvCxnSpPr/>
          <p:nvPr userDrawn="1"/>
        </p:nvCxnSpPr>
        <p:spPr>
          <a:xfrm>
            <a:off x="914400" y="27889200"/>
            <a:ext cx="42062400" cy="1588"/>
          </a:xfrm>
          <a:prstGeom prst="line">
            <a:avLst/>
          </a:prstGeom>
          <a:ln w="12700">
            <a:solidFill>
              <a:srgbClr val="FFC20E"/>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6858000" y="4114800"/>
            <a:ext cx="36118800" cy="1371600"/>
          </a:xfrm>
          <a:prstGeom prst="rect">
            <a:avLst/>
          </a:prstGeom>
          <a:solidFill>
            <a:srgbClr val="FFC20E"/>
          </a:solidFill>
          <a:ln>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9502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     </a:t>
            </a:r>
            <a:r>
              <a:rPr kumimoji="0" lang="en-US" sz="5400" b="1" i="0" u="none" strike="noStrike" kern="1200" cap="none" spc="0" normalizeH="0" baseline="0" noProof="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SARE </a:t>
            </a:r>
            <a:r>
              <a:rPr kumimoji="0" lang="en-US" sz="5500" b="1" i="0" u="none" strike="noStrike" kern="1200" cap="none" spc="0" normalizeH="0" baseline="0" noProof="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PROJECT</a:t>
            </a:r>
            <a:endPar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endParaRPr>
          </a:p>
        </p:txBody>
      </p:sp>
      <p:sp>
        <p:nvSpPr>
          <p:cNvPr id="13" name="TextBox 12"/>
          <p:cNvSpPr txBox="1"/>
          <p:nvPr userDrawn="1"/>
        </p:nvSpPr>
        <p:spPr>
          <a:xfrm>
            <a:off x="40074850" y="31550528"/>
            <a:ext cx="2901950" cy="453472"/>
          </a:xfrm>
          <a:prstGeom prst="rect">
            <a:avLst/>
          </a:prstGeom>
          <a:noFill/>
        </p:spPr>
        <p:txBody>
          <a:bodyPr wrap="square" rtlCol="0">
            <a:noAutofit/>
          </a:bodyPr>
          <a:lstStyle/>
          <a:p>
            <a:pPr algn="ctr"/>
            <a:r>
              <a:rPr lang="en-US" sz="2500">
                <a:latin typeface="Gill Sans MT" pitchFamily="34" charset="0"/>
              </a:rPr>
              <a:t>northcentralsare.org</a:t>
            </a:r>
          </a:p>
        </p:txBody>
      </p:sp>
      <p:pic>
        <p:nvPicPr>
          <p:cNvPr id="20" name="Picture 19" descr="SARE_NorthCentral_CMYK_2.eps"/>
          <p:cNvPicPr>
            <a:picLocks noChangeAspect="1"/>
          </p:cNvPicPr>
          <p:nvPr userDrawn="1"/>
        </p:nvPicPr>
        <p:blipFill>
          <a:blip r:embed="rId5"/>
          <a:stretch>
            <a:fillRect/>
          </a:stretch>
        </p:blipFill>
        <p:spPr>
          <a:xfrm>
            <a:off x="925647" y="925577"/>
            <a:ext cx="5120640" cy="4544568"/>
          </a:xfrm>
          <a:prstGeom prst="rect">
            <a:avLst/>
          </a:prstGeom>
        </p:spPr>
      </p:pic>
    </p:spTree>
    <p:extLst>
      <p:ext uri="{BB962C8B-B14F-4D97-AF65-F5344CB8AC3E}">
        <p14:creationId xmlns:p14="http://schemas.microsoft.com/office/powerpoint/2010/main" val="21653290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3291882"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0" indent="0" algn="l" defTabSz="3291882" rtl="0" eaLnBrk="1" latinLnBrk="0" hangingPunct="1">
        <a:lnSpc>
          <a:spcPct val="90000"/>
        </a:lnSpc>
        <a:spcBef>
          <a:spcPts val="3600"/>
        </a:spcBef>
        <a:buFont typeface="Arial" panose="020B0604020202020204" pitchFamily="34" charset="0"/>
        <a:buNone/>
        <a:defRPr sz="1600" kern="1200">
          <a:solidFill>
            <a:schemeClr val="tx1"/>
          </a:solidFill>
          <a:latin typeface="+mn-lt"/>
          <a:ea typeface="+mn-ea"/>
          <a:cs typeface="+mn-cs"/>
        </a:defRPr>
      </a:lvl1pPr>
      <a:lvl2pPr marL="2468910" indent="-822970" algn="l" defTabSz="3291882"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52" indent="-822970" algn="l" defTabSz="3291882"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9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73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67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61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55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49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82" rtl="0" eaLnBrk="1" latinLnBrk="0" hangingPunct="1">
        <a:defRPr sz="6480" kern="1200">
          <a:solidFill>
            <a:schemeClr val="tx1"/>
          </a:solidFill>
          <a:latin typeface="+mn-lt"/>
          <a:ea typeface="+mn-ea"/>
          <a:cs typeface="+mn-cs"/>
        </a:defRPr>
      </a:lvl1pPr>
      <a:lvl2pPr marL="1645940" algn="l" defTabSz="3291882" rtl="0" eaLnBrk="1" latinLnBrk="0" hangingPunct="1">
        <a:defRPr sz="6480" kern="1200">
          <a:solidFill>
            <a:schemeClr val="tx1"/>
          </a:solidFill>
          <a:latin typeface="+mn-lt"/>
          <a:ea typeface="+mn-ea"/>
          <a:cs typeface="+mn-cs"/>
        </a:defRPr>
      </a:lvl2pPr>
      <a:lvl3pPr marL="3291882" algn="l" defTabSz="3291882" rtl="0" eaLnBrk="1" latinLnBrk="0" hangingPunct="1">
        <a:defRPr sz="6480" kern="1200">
          <a:solidFill>
            <a:schemeClr val="tx1"/>
          </a:solidFill>
          <a:latin typeface="+mn-lt"/>
          <a:ea typeface="+mn-ea"/>
          <a:cs typeface="+mn-cs"/>
        </a:defRPr>
      </a:lvl3pPr>
      <a:lvl4pPr marL="4937822" algn="l" defTabSz="3291882" rtl="0" eaLnBrk="1" latinLnBrk="0" hangingPunct="1">
        <a:defRPr sz="6480" kern="1200">
          <a:solidFill>
            <a:schemeClr val="tx1"/>
          </a:solidFill>
          <a:latin typeface="+mn-lt"/>
          <a:ea typeface="+mn-ea"/>
          <a:cs typeface="+mn-cs"/>
        </a:defRPr>
      </a:lvl4pPr>
      <a:lvl5pPr marL="6583762" algn="l" defTabSz="3291882" rtl="0" eaLnBrk="1" latinLnBrk="0" hangingPunct="1">
        <a:defRPr sz="6480" kern="1200">
          <a:solidFill>
            <a:schemeClr val="tx1"/>
          </a:solidFill>
          <a:latin typeface="+mn-lt"/>
          <a:ea typeface="+mn-ea"/>
          <a:cs typeface="+mn-cs"/>
        </a:defRPr>
      </a:lvl5pPr>
      <a:lvl6pPr marL="8229702" algn="l" defTabSz="3291882" rtl="0" eaLnBrk="1" latinLnBrk="0" hangingPunct="1">
        <a:defRPr sz="6480" kern="1200">
          <a:solidFill>
            <a:schemeClr val="tx1"/>
          </a:solidFill>
          <a:latin typeface="+mn-lt"/>
          <a:ea typeface="+mn-ea"/>
          <a:cs typeface="+mn-cs"/>
        </a:defRPr>
      </a:lvl6pPr>
      <a:lvl7pPr marL="9875644" algn="l" defTabSz="3291882" rtl="0" eaLnBrk="1" latinLnBrk="0" hangingPunct="1">
        <a:defRPr sz="6480" kern="1200">
          <a:solidFill>
            <a:schemeClr val="tx1"/>
          </a:solidFill>
          <a:latin typeface="+mn-lt"/>
          <a:ea typeface="+mn-ea"/>
          <a:cs typeface="+mn-cs"/>
        </a:defRPr>
      </a:lvl7pPr>
      <a:lvl8pPr marL="11521584" algn="l" defTabSz="3291882" rtl="0" eaLnBrk="1" latinLnBrk="0" hangingPunct="1">
        <a:defRPr sz="6480" kern="1200">
          <a:solidFill>
            <a:schemeClr val="tx1"/>
          </a:solidFill>
          <a:latin typeface="+mn-lt"/>
          <a:ea typeface="+mn-ea"/>
          <a:cs typeface="+mn-cs"/>
        </a:defRPr>
      </a:lvl8pPr>
      <a:lvl9pPr marL="13167524" algn="l" defTabSz="3291882"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989" y="1318022"/>
            <a:ext cx="39501233" cy="548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94989" y="7680722"/>
            <a:ext cx="39501233" cy="217253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989" y="30510956"/>
            <a:ext cx="10240433" cy="1752600"/>
          </a:xfrm>
          <a:prstGeom prst="rect">
            <a:avLst/>
          </a:prstGeom>
        </p:spPr>
        <p:txBody>
          <a:bodyPr vert="horz" lIns="91440" tIns="45720" rIns="91440" bIns="45720" rtlCol="0" anchor="ctr"/>
          <a:lstStyle>
            <a:lvl1pPr algn="l">
              <a:defRPr sz="1200">
                <a:solidFill>
                  <a:schemeClr val="tx1">
                    <a:tint val="75000"/>
                  </a:schemeClr>
                </a:solidFill>
              </a:defRPr>
            </a:lvl1pPr>
          </a:lstStyle>
          <a:p>
            <a:fld id="{076A23B4-339B-4FD7-BADD-635ADD9051C7}" type="datetimeFigureOut">
              <a:rPr lang="en-US" smtClean="0"/>
              <a:pPr/>
              <a:t>5/1/2018</a:t>
            </a:fld>
            <a:endParaRPr lang="en-US"/>
          </a:p>
        </p:txBody>
      </p:sp>
      <p:sp>
        <p:nvSpPr>
          <p:cNvPr id="5" name="Footer Placeholder 4"/>
          <p:cNvSpPr>
            <a:spLocks noGrp="1"/>
          </p:cNvSpPr>
          <p:nvPr>
            <p:ph type="ftr" sz="quarter" idx="3"/>
          </p:nvPr>
        </p:nvSpPr>
        <p:spPr>
          <a:xfrm>
            <a:off x="14996589" y="30510956"/>
            <a:ext cx="13898033" cy="1752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789" y="30510956"/>
            <a:ext cx="10240433" cy="1752600"/>
          </a:xfrm>
          <a:prstGeom prst="rect">
            <a:avLst/>
          </a:prstGeom>
        </p:spPr>
        <p:txBody>
          <a:bodyPr vert="horz" lIns="91440" tIns="45720" rIns="91440" bIns="45720" rtlCol="0" anchor="ctr"/>
          <a:lstStyle>
            <a:lvl1pPr algn="r">
              <a:defRPr sz="1200">
                <a:solidFill>
                  <a:schemeClr val="tx1">
                    <a:tint val="75000"/>
                  </a:schemeClr>
                </a:solidFill>
              </a:defRPr>
            </a:lvl1pPr>
          </a:lstStyle>
          <a:p>
            <a:fld id="{5EECC31D-2E84-4DBE-B7DB-BADD4508C9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dn.sare.org/wp-content/uploads/20171204131551/979440camp-newsletter-2-11-14.pdf" TargetMode="External"/><Relationship Id="rId5" Type="http://schemas.openxmlformats.org/officeDocument/2006/relationships/hyperlink" Target="Camp%202014%20Newsletter.pptx" TargetMode="External"/><Relationship Id="rId4" Type="http://schemas.openxmlformats.org/officeDocument/2006/relationships/image" Target="../media/image5.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327235" y="30453932"/>
            <a:ext cx="8609553" cy="1569660"/>
          </a:xfrm>
          <a:prstGeom prst="rect">
            <a:avLst/>
          </a:prstGeom>
          <a:noFill/>
        </p:spPr>
        <p:txBody>
          <a:bodyPr wrap="square" rtlCol="0">
            <a:spAutoFit/>
          </a:bodyPr>
          <a:lstStyle/>
          <a:p>
            <a:pPr>
              <a:defRPr/>
            </a:pPr>
            <a:r>
              <a:rPr lang="en-US" sz="1600" b="0" i="0" u="none" strike="noStrike" kern="1200" dirty="0">
                <a:effectLst/>
                <a:latin typeface="Gill Sans MT" pitchFamily="34" charset="0"/>
                <a:ea typeface="+mn-ea"/>
                <a:cs typeface="+mn-cs"/>
              </a:rPr>
              <a:t>This project is supported by the National Institute of Food and Agriculture, U.S. Department of Agriculture, under award number </a:t>
            </a:r>
            <a:r>
              <a:rPr lang="en-US" sz="1600" dirty="0">
                <a:latin typeface="Gill Sans MT" pitchFamily="34" charset="0"/>
              </a:rPr>
              <a:t>YENC 13-060 </a:t>
            </a:r>
            <a:r>
              <a:rPr lang="en-US" sz="1600" b="0" i="0" u="none" strike="noStrike" kern="1200" baseline="0" dirty="0">
                <a:effectLst/>
                <a:latin typeface="Gill Sans MT" pitchFamily="34" charset="0"/>
                <a:ea typeface="+mn-ea"/>
                <a:cs typeface="+mn-cs"/>
              </a:rPr>
              <a:t>through the North Central Region Sustainable Agriculture Research </a:t>
            </a:r>
            <a:r>
              <a:rPr lang="en-US" sz="1600" dirty="0">
                <a:latin typeface="Gill Sans MT" pitchFamily="34" charset="0"/>
              </a:rPr>
              <a:t>and Education </a:t>
            </a:r>
            <a:r>
              <a:rPr lang="en-US" sz="1600" b="0" i="0" u="none" strike="noStrike" kern="1200" baseline="0" dirty="0">
                <a:effectLst/>
                <a:latin typeface="Gill Sans MT" pitchFamily="34" charset="0"/>
                <a:ea typeface="+mn-ea"/>
                <a:cs typeface="+mn-cs"/>
              </a:rPr>
              <a:t>program.</a:t>
            </a:r>
            <a:r>
              <a:rPr lang="en-US" sz="1600" b="0" i="0" u="none" strike="noStrike" kern="1200" dirty="0">
                <a:effectLst/>
                <a:latin typeface="Gill Sans MT" pitchFamily="34" charset="0"/>
                <a:ea typeface="+mn-ea"/>
                <a:cs typeface="+mn-cs"/>
              </a:rPr>
              <a:t>  Any opinions, findings, </a:t>
            </a:r>
            <a:r>
              <a:rPr lang="en-US" sz="1600" b="0" i="0" u="none" strike="noStrike" kern="1200" baseline="0" dirty="0">
                <a:effectLst/>
                <a:latin typeface="Gill Sans MT" pitchFamily="34" charset="0"/>
                <a:ea typeface="+mn-ea"/>
                <a:cs typeface="+mn-cs"/>
              </a:rPr>
              <a:t>conclusions</a:t>
            </a:r>
            <a:r>
              <a:rPr lang="en-US" sz="1600" b="0" i="0" u="none" strike="noStrike" kern="1200" dirty="0">
                <a:effectLst/>
                <a:latin typeface="Gill Sans MT" pitchFamily="34" charset="0"/>
                <a:ea typeface="+mn-ea"/>
                <a:cs typeface="+mn-cs"/>
              </a:rPr>
              <a:t>, or recommendations expressed in this publication are those of the author(s) and do not necessarily reflect the view of the U.S. Department of Agriculture or SARE. USDA is an equal opportunity employer and service provider.</a:t>
            </a:r>
            <a:endParaRPr lang="en-US" sz="1600" dirty="0">
              <a:latin typeface="Gill Sans MT" pitchFamily="34" charset="0"/>
            </a:endParaRPr>
          </a:p>
        </p:txBody>
      </p:sp>
      <p:sp>
        <p:nvSpPr>
          <p:cNvPr id="6" name="TextBox 5"/>
          <p:cNvSpPr txBox="1"/>
          <p:nvPr/>
        </p:nvSpPr>
        <p:spPr>
          <a:xfrm>
            <a:off x="6858000" y="685800"/>
            <a:ext cx="35814000" cy="3429000"/>
          </a:xfrm>
          <a:prstGeom prst="rect">
            <a:avLst/>
          </a:prstGeom>
          <a:noFill/>
        </p:spPr>
        <p:txBody>
          <a:bodyPr wrap="square" rtlCol="0" anchor="ctr" anchorCtr="0">
            <a:normAutofit/>
          </a:bodyPr>
          <a:lstStyle/>
          <a:p>
            <a:pPr algn="ctr"/>
            <a:r>
              <a:rPr lang="en-US" sz="14000" b="1" dirty="0">
                <a:latin typeface="Gill Sans MT" pitchFamily="34" charset="0"/>
                <a:cs typeface="Arial" panose="020B0604020202020204" pitchFamily="34" charset="0"/>
              </a:rPr>
              <a:t>DINING AT THE FARMER’S TABLE</a:t>
            </a:r>
          </a:p>
        </p:txBody>
      </p:sp>
      <p:sp>
        <p:nvSpPr>
          <p:cNvPr id="11" name="Rectangle 10"/>
          <p:cNvSpPr/>
          <p:nvPr/>
        </p:nvSpPr>
        <p:spPr>
          <a:xfrm>
            <a:off x="22450941" y="4455105"/>
            <a:ext cx="19611459" cy="3477875"/>
          </a:xfrm>
          <a:prstGeom prst="rect">
            <a:avLst/>
          </a:prstGeom>
        </p:spPr>
        <p:txBody>
          <a:bodyPr wrap="square">
            <a:spAutoFit/>
          </a:bodyPr>
          <a:lstStyle/>
          <a:p>
            <a:pPr algn="r"/>
            <a:r>
              <a:rPr lang="en-US" sz="5500" b="1" dirty="0">
                <a:ln w="0" cap="flat" cmpd="sng">
                  <a:noFill/>
                  <a:round/>
                </a:ln>
                <a:solidFill>
                  <a:srgbClr val="423A24"/>
                </a:solidFill>
                <a:effectLst>
                  <a:outerShdw blurRad="50800" dist="50800" dir="5400000" algn="ctr" rotWithShape="0">
                    <a:schemeClr val="bg1"/>
                  </a:outerShdw>
                </a:effectLst>
                <a:latin typeface="Gill Sans MT" pitchFamily="34" charset="0"/>
              </a:rPr>
              <a:t>JohnElla J. Holmes, Ph.D.</a:t>
            </a:r>
          </a:p>
          <a:p>
            <a:pPr algn="r"/>
            <a:r>
              <a:rPr lang="en-US" sz="5500" b="1" dirty="0">
                <a:ln w="0" cap="flat" cmpd="sng">
                  <a:noFill/>
                  <a:round/>
                </a:ln>
                <a:solidFill>
                  <a:srgbClr val="423A24"/>
                </a:solidFill>
                <a:effectLst>
                  <a:outerShdw blurRad="50800" dist="50800" dir="5400000" algn="ctr" rotWithShape="0">
                    <a:schemeClr val="bg1"/>
                  </a:outerShdw>
                </a:effectLst>
                <a:latin typeface="Gill Sans MT" pitchFamily="34" charset="0"/>
              </a:rPr>
              <a:t>Nicodemus Educational Camps (NEC)</a:t>
            </a:r>
          </a:p>
          <a:p>
            <a:pPr algn="r"/>
            <a:r>
              <a:rPr lang="en-US" sz="5500" b="1" dirty="0" err="1">
                <a:ln w="0" cap="flat" cmpd="sng">
                  <a:noFill/>
                  <a:round/>
                </a:ln>
                <a:solidFill>
                  <a:srgbClr val="423A24"/>
                </a:solidFill>
                <a:effectLst>
                  <a:outerShdw blurRad="50800" dist="50800" dir="5400000" algn="ctr" rotWithShape="0">
                    <a:schemeClr val="bg1"/>
                  </a:outerShdw>
                </a:effectLst>
                <a:latin typeface="Gill Sans MT" pitchFamily="34" charset="0"/>
              </a:rPr>
              <a:t>Zelia</a:t>
            </a:r>
            <a:r>
              <a:rPr lang="en-US" sz="5500" b="1" dirty="0">
                <a:ln w="0" cap="flat" cmpd="sng">
                  <a:noFill/>
                  <a:round/>
                </a:ln>
                <a:solidFill>
                  <a:srgbClr val="423A24"/>
                </a:solidFill>
                <a:effectLst>
                  <a:outerShdw blurRad="50800" dist="50800" dir="5400000" algn="ctr" rotWithShape="0">
                    <a:schemeClr val="bg1"/>
                  </a:outerShdw>
                </a:effectLst>
                <a:latin typeface="Gill Sans MT" pitchFamily="34" charset="0"/>
              </a:rPr>
              <a:t> Wiley, Ph.D.</a:t>
            </a:r>
          </a:p>
          <a:p>
            <a:pPr algn="r"/>
            <a:r>
              <a:rPr lang="en-US" sz="5500" b="1" dirty="0">
                <a:ln w="0" cap="flat" cmpd="sng">
                  <a:noFill/>
                  <a:round/>
                </a:ln>
                <a:solidFill>
                  <a:srgbClr val="423A24"/>
                </a:solidFill>
                <a:effectLst>
                  <a:outerShdw blurRad="50800" dist="50800" dir="5400000" algn="ctr" rotWithShape="0">
                    <a:schemeClr val="bg1"/>
                  </a:outerShdw>
                </a:effectLst>
                <a:latin typeface="Gill Sans MT" pitchFamily="34" charset="0"/>
              </a:rPr>
              <a:t>Assistant Dean College of Ag (KSU)</a:t>
            </a:r>
            <a:endParaRPr lang="en-US" sz="5500" dirty="0">
              <a:solidFill>
                <a:srgbClr val="423A24"/>
              </a:solidFill>
              <a:effectLst>
                <a:outerShdw blurRad="50800" dist="50800" dir="5400000" algn="ctr" rotWithShape="0">
                  <a:schemeClr val="bg1"/>
                </a:outerShdw>
              </a:effectLst>
              <a:latin typeface="Gill Sans MT"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668" y="10299030"/>
            <a:ext cx="10732211" cy="9821062"/>
          </a:xfrm>
          <a:prstGeom prst="rect">
            <a:avLst/>
          </a:prstGeom>
        </p:spPr>
      </p:pic>
      <p:sp>
        <p:nvSpPr>
          <p:cNvPr id="22" name="TextBox 21"/>
          <p:cNvSpPr txBox="1"/>
          <p:nvPr/>
        </p:nvSpPr>
        <p:spPr>
          <a:xfrm>
            <a:off x="1828800" y="7772400"/>
            <a:ext cx="40233600" cy="2000250"/>
          </a:xfrm>
          <a:prstGeom prst="rect">
            <a:avLst/>
          </a:prstGeom>
          <a:noFill/>
        </p:spPr>
        <p:txBody>
          <a:bodyPr wrap="square" rtlCol="0">
            <a:normAutofit/>
          </a:bodyPr>
          <a:lstStyle/>
          <a:p>
            <a:pPr algn="ctr"/>
            <a:r>
              <a:rPr lang="en-US" sz="12000" b="1" dirty="0">
                <a:ln w="12700">
                  <a:noFill/>
                </a:ln>
                <a:latin typeface="Gill Sans MT" pitchFamily="34" charset="0"/>
              </a:rPr>
              <a:t>Switzer/KSU Agriculture Camp for Youth</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8402" y="22166698"/>
            <a:ext cx="7311966" cy="5483974"/>
          </a:xfrm>
          <a:prstGeom prst="rect">
            <a:avLst/>
          </a:prstGeom>
        </p:spPr>
      </p:pic>
      <p:sp>
        <p:nvSpPr>
          <p:cNvPr id="20" name="Rounded Rectangle 19"/>
          <p:cNvSpPr/>
          <p:nvPr/>
        </p:nvSpPr>
        <p:spPr>
          <a:xfrm>
            <a:off x="1828800" y="10299030"/>
            <a:ext cx="131079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a:solidFill>
                  <a:srgbClr val="423A24"/>
                </a:solidFill>
                <a:latin typeface="Gill Sans MT" panose="020B0502020104020203" pitchFamily="34" charset="0"/>
              </a:rPr>
              <a:t>Project Objectives:</a:t>
            </a:r>
          </a:p>
        </p:txBody>
      </p:sp>
      <p:sp>
        <p:nvSpPr>
          <p:cNvPr id="28" name="TextBox 27"/>
          <p:cNvSpPr txBox="1"/>
          <p:nvPr/>
        </p:nvSpPr>
        <p:spPr>
          <a:xfrm>
            <a:off x="1744135" y="11893368"/>
            <a:ext cx="13192653" cy="700755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will introduce inner city youth to a Farm and Farmer in Historic Nicodemus, KS</a:t>
            </a: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will introduce inner city youth to produce and crops grown on farms.</a:t>
            </a: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will introduce youth to vegetables not normally included in their meal selection – Eggplant won this year!</a:t>
            </a: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introduced the inner city youth to recipes containing Eggplant.</a:t>
            </a: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will introduce inner city youth to a Farmer’s Market.</a:t>
            </a:r>
          </a:p>
          <a:p>
            <a:pPr marL="457200" indent="-457200">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Dining will provide inner city youth with recycling shopping bags and a payment voucher for $20 to be used at the Farmer’s market.</a:t>
            </a:r>
          </a:p>
          <a:p>
            <a:pPr marL="457200" indent="-457200">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Values: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Agriculture and Education</a:t>
            </a:r>
            <a:r>
              <a:rPr lang="en-US" sz="2800" dirty="0">
                <a:latin typeface="Times New Roman" panose="02020603050405020304" pitchFamily="18" charset="0"/>
                <a:ea typeface="Calibri" panose="020F0502020204030204" pitchFamily="34" charset="0"/>
                <a:cs typeface="Times New Roman" panose="02020603050405020304" pitchFamily="18" charset="0"/>
              </a:rPr>
              <a:t>: Our youth, parents, community and consumers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Citizenship</a:t>
            </a:r>
            <a:r>
              <a:rPr lang="en-US" sz="2800" dirty="0">
                <a:latin typeface="Times New Roman" panose="02020603050405020304" pitchFamily="18" charset="0"/>
                <a:ea typeface="Calibri" panose="020F0502020204030204" pitchFamily="34" charset="0"/>
                <a:cs typeface="Times New Roman" panose="02020603050405020304" pitchFamily="18" charset="0"/>
              </a:rPr>
              <a:t>: Self-awareness, Leadership, Economic self and community development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800" b="1" dirty="0">
                <a:latin typeface="Times New Roman" panose="02020603050405020304" pitchFamily="18" charset="0"/>
                <a:ea typeface="Calibri" panose="020F0502020204030204" pitchFamily="34" charset="0"/>
                <a:cs typeface="Times New Roman" panose="02020603050405020304" pitchFamily="18" charset="0"/>
              </a:rPr>
              <a:t>Conservation</a:t>
            </a:r>
            <a:r>
              <a:rPr lang="en-US" sz="2800" dirty="0">
                <a:latin typeface="Times New Roman" panose="02020603050405020304" pitchFamily="18" charset="0"/>
                <a:ea typeface="Calibri" panose="020F0502020204030204" pitchFamily="34" charset="0"/>
                <a:cs typeface="Times New Roman" panose="02020603050405020304" pitchFamily="18" charset="0"/>
              </a:rPr>
              <a:t>: Land use, research, community, and earths many and mighty resources.</a:t>
            </a:r>
          </a:p>
          <a:p>
            <a:pPr marR="0" lvl="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hlinkClick r:id="rId5" action="ppaction://hlinkpres?slideindex=1&amp;slidetitle="/>
              </a:rPr>
              <a:t>Camp Newsletter</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hlinkClick r:id="rId6"/>
              </a:rPr>
              <a:t>https://cdn.sare.org/wp-content/uploads/20171204131551/979440camp-newsletter-2-11-14.pdf</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5" name="Rounded Rectangle 34"/>
          <p:cNvSpPr/>
          <p:nvPr/>
        </p:nvSpPr>
        <p:spPr>
          <a:xfrm>
            <a:off x="15403514" y="20814630"/>
            <a:ext cx="266588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a:solidFill>
                  <a:srgbClr val="423A24"/>
                </a:solidFill>
                <a:latin typeface="Gill Sans MT" panose="020B0502020104020203" pitchFamily="34" charset="0"/>
              </a:rPr>
              <a:t>Assessment Results:</a:t>
            </a:r>
          </a:p>
        </p:txBody>
      </p:sp>
      <p:sp>
        <p:nvSpPr>
          <p:cNvPr id="31" name="TextBox 30"/>
          <p:cNvSpPr txBox="1"/>
          <p:nvPr/>
        </p:nvSpPr>
        <p:spPr>
          <a:xfrm>
            <a:off x="15403513" y="19100130"/>
            <a:ext cx="13090525" cy="1569660"/>
          </a:xfrm>
          <a:prstGeom prst="rect">
            <a:avLst/>
          </a:prstGeom>
          <a:noFill/>
        </p:spPr>
        <p:txBody>
          <a:bodyPr wrap="square" rtlCol="0">
            <a:spAutoFit/>
          </a:bodyPr>
          <a:lstStyle/>
          <a:p>
            <a:r>
              <a:rPr lang="en-US" sz="3200" b="1" dirty="0">
                <a:latin typeface="Gill Sans MT" pitchFamily="34" charset="0"/>
              </a:rPr>
              <a:t>Dr. </a:t>
            </a:r>
            <a:r>
              <a:rPr lang="en-US" sz="3200" b="1" dirty="0" err="1">
                <a:latin typeface="Gill Sans MT" pitchFamily="34" charset="0"/>
              </a:rPr>
              <a:t>Zelia</a:t>
            </a:r>
            <a:r>
              <a:rPr lang="en-US" sz="3200" b="1" dirty="0">
                <a:latin typeface="Gill Sans MT" pitchFamily="34" charset="0"/>
              </a:rPr>
              <a:t> Wiley has developed a pre and post assessment for the campers. Provided below are a few statistical results of the assessment.</a:t>
            </a:r>
          </a:p>
        </p:txBody>
      </p:sp>
      <p:sp>
        <p:nvSpPr>
          <p:cNvPr id="40" name="Rounded Rectangle 39"/>
          <p:cNvSpPr/>
          <p:nvPr/>
        </p:nvSpPr>
        <p:spPr>
          <a:xfrm>
            <a:off x="15505096" y="10241368"/>
            <a:ext cx="13090525"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a:solidFill>
                  <a:srgbClr val="423A24"/>
                </a:solidFill>
                <a:latin typeface="Gill Sans MT" panose="020B0502020104020203" pitchFamily="34" charset="0"/>
              </a:rPr>
              <a:t>A Moment of Pride!</a:t>
            </a:r>
          </a:p>
        </p:txBody>
      </p:sp>
      <p:sp>
        <p:nvSpPr>
          <p:cNvPr id="51" name="TextBox 50"/>
          <p:cNvSpPr txBox="1"/>
          <p:nvPr/>
        </p:nvSpPr>
        <p:spPr>
          <a:xfrm>
            <a:off x="15400337" y="11478075"/>
            <a:ext cx="13090525" cy="8120043"/>
          </a:xfrm>
          <a:prstGeom prst="rect">
            <a:avLst/>
          </a:prstGeom>
          <a:noFill/>
        </p:spPr>
        <p:txBody>
          <a:bodyPr wrap="square" rtlCol="0">
            <a:spAutoFit/>
          </a:bodyPr>
          <a:lstStyle/>
          <a:p>
            <a:pPr>
              <a:lnSpc>
                <a:spcPct val="107000"/>
              </a:lnSpc>
              <a:spcAft>
                <a:spcPts val="80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NEC moment of pride 100% of its high school seniors have graduated, three of which were National Honor Society honorees and one was named a National Honor Society honoree in Jr. High!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NEC moment of pride 100% of its high school seniors have been accepted to a university, college, or trade school specializing in nursing. We presently have former campers at University of New Mexico, University of Missouri Kansas City, University of Texas Houston, Kansas State University, Fort Hays State University, McPherson College, Seward County Community College, and Northwest Area Technical College</a:t>
            </a:r>
          </a:p>
          <a:p>
            <a:pPr marL="342900" marR="0" lvl="0" indent="-342900">
              <a:lnSpc>
                <a:spcPct val="107000"/>
              </a:lnSpc>
              <a:spcBef>
                <a:spcPts val="0"/>
              </a:spcBef>
              <a:spcAft>
                <a:spcPts val="800"/>
              </a:spcAft>
              <a:buFont typeface="Wingdings" panose="05000000000000000000" pitchFamily="2" charset="2"/>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NEC in a 10 year partnership with the College of Agriculture Diversity Programs Office has served 510 inner city low income youth from across the country!</a:t>
            </a:r>
          </a:p>
          <a:p>
            <a:pPr>
              <a:lnSpc>
                <a:spcPct val="107000"/>
              </a:lnSpc>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Motto</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Accepting the challenge to learn about Agriculture, contribute to sustain and conserve our earth’s resources, will always work to my full potential, and will NEVER stop learning.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sz="2800" b="1" dirty="0">
              <a:latin typeface="Georgia" panose="02040502050405020303" pitchFamily="18" charset="0"/>
            </a:endParaRPr>
          </a:p>
        </p:txBody>
      </p:sp>
      <p:sp>
        <p:nvSpPr>
          <p:cNvPr id="44" name="Rectangle 43"/>
          <p:cNvSpPr/>
          <p:nvPr/>
        </p:nvSpPr>
        <p:spPr>
          <a:xfrm>
            <a:off x="13715960" y="4333461"/>
            <a:ext cx="5829340" cy="938719"/>
          </a:xfrm>
          <a:prstGeom prst="rect">
            <a:avLst/>
          </a:prstGeom>
        </p:spPr>
        <p:txBody>
          <a:bodyPr wrap="square">
            <a:spAutoFit/>
          </a:bodyPr>
          <a:lstStyle/>
          <a:p>
            <a:r>
              <a:rPr lang="en-US" sz="5500" b="1" dirty="0">
                <a:ln w="0" cap="flat">
                  <a:noFill/>
                  <a:round/>
                </a:ln>
                <a:solidFill>
                  <a:srgbClr val="423A24"/>
                </a:solidFill>
                <a:effectLst>
                  <a:outerShdw blurRad="50800" dist="50800" dir="5400000" algn="ctr" rotWithShape="0">
                    <a:schemeClr val="bg1"/>
                  </a:outerShdw>
                </a:effectLst>
                <a:latin typeface="Gill Sans MT" pitchFamily="34" charset="0"/>
              </a:rPr>
              <a:t>YENC-13-060</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55" name="TextBox 54"/>
          <p:cNvSpPr txBox="1"/>
          <p:nvPr/>
        </p:nvSpPr>
        <p:spPr>
          <a:xfrm>
            <a:off x="1981200" y="18935220"/>
            <a:ext cx="13107988" cy="769441"/>
          </a:xfrm>
          <a:prstGeom prst="rect">
            <a:avLst/>
          </a:prstGeom>
          <a:noFill/>
        </p:spPr>
        <p:txBody>
          <a:bodyPr wrap="square" rtlCol="0" anchor="ctr" anchorCtr="0">
            <a:spAutoFit/>
          </a:bodyPr>
          <a:lstStyle/>
          <a:p>
            <a:r>
              <a:rPr lang="en-US" sz="4400" dirty="0">
                <a:solidFill>
                  <a:srgbClr val="423A24"/>
                </a:solidFill>
                <a:latin typeface="Gill Sans MT" pitchFamily="34" charset="0"/>
              </a:rPr>
              <a:t>Sample Eggplant Recipe Tested</a:t>
            </a:r>
          </a:p>
        </p:txBody>
      </p:sp>
      <p:sp>
        <p:nvSpPr>
          <p:cNvPr id="3" name="TextBox 2">
            <a:extLst>
              <a:ext uri="{FF2B5EF4-FFF2-40B4-BE49-F238E27FC236}">
                <a16:creationId xmlns:a16="http://schemas.microsoft.com/office/drawing/2014/main" id="{E105A211-66E3-4035-BCC8-E397BFE6A642}"/>
              </a:ext>
            </a:extLst>
          </p:cNvPr>
          <p:cNvSpPr txBox="1"/>
          <p:nvPr/>
        </p:nvSpPr>
        <p:spPr>
          <a:xfrm>
            <a:off x="1828800" y="20120092"/>
            <a:ext cx="13090525" cy="6186309"/>
          </a:xfrm>
          <a:prstGeom prst="rect">
            <a:avLst/>
          </a:prstGeom>
          <a:noFill/>
        </p:spPr>
        <p:txBody>
          <a:bodyPr wrap="square" rtlCol="0">
            <a:spAutoFit/>
          </a:bodyPr>
          <a:lstStyle/>
          <a:p>
            <a:r>
              <a:rPr lang="en-US" sz="2400" b="1" dirty="0">
                <a:latin typeface="Times" panose="02020603050405020304" pitchFamily="18" charset="0"/>
              </a:rPr>
              <a:t>Eggplant Grilled Cheese Sandwiches (chosen by the Reduce Group)</a:t>
            </a:r>
          </a:p>
          <a:p>
            <a:r>
              <a:rPr lang="en-US" sz="2400" dirty="0">
                <a:latin typeface="Times" panose="02020603050405020304" pitchFamily="18" charset="0"/>
                <a:ea typeface="Times New Roman" panose="02020603050405020304" pitchFamily="18" charset="0"/>
                <a:cs typeface="Times New Roman" panose="02020603050405020304" pitchFamily="18" charset="0"/>
              </a:rPr>
              <a:t>Makes 4 sandwiches (serves 4)| Hands-On Time: 20m| Total Time: 20m</a:t>
            </a:r>
            <a:endParaRPr lang="en-US" sz="2400" dirty="0">
              <a:latin typeface="Cambria" panose="02040503050406030204" pitchFamily="18" charset="0"/>
              <a:ea typeface="MS Mincho" panose="02020609040205080304" pitchFamily="49" charset="-128"/>
              <a:cs typeface="Times New Roman" panose="02020603050405020304" pitchFamily="18" charset="0"/>
            </a:endParaRPr>
          </a:p>
          <a:p>
            <a:r>
              <a:rPr lang="en-US" sz="2400" b="1" dirty="0">
                <a:latin typeface="Times" panose="02020603050405020304" pitchFamily="18" charset="0"/>
                <a:ea typeface="Times New Roman" panose="02020603050405020304" pitchFamily="18" charset="0"/>
                <a:cs typeface="Times New Roman" panose="02020603050405020304" pitchFamily="18" charset="0"/>
              </a:rPr>
              <a:t>Ingredients</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1 medium eggplant (cut into 4 thin slices)</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8 slices of bread</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4 slices of provolone cheese</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4 slices of cheddar cheese</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2 slices of mozzarella cheese</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1 tablespoon olive oil  </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2 tablespoons butter melted</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Times" panose="02020603050405020304" pitchFamily="18" charset="0"/>
                <a:ea typeface="Times New Roman" panose="02020603050405020304" pitchFamily="18" charset="0"/>
                <a:cs typeface="Times New Roman" panose="02020603050405020304" pitchFamily="18" charset="0"/>
              </a:rPr>
              <a:t>1 tablespoon mayonnaise (optional)</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r>
              <a:rPr lang="en-US" sz="2400" b="1" dirty="0">
                <a:latin typeface="Times" panose="02020603050405020304" pitchFamily="18" charset="0"/>
                <a:ea typeface="Times New Roman" panose="02020603050405020304" pitchFamily="18" charset="0"/>
                <a:cs typeface="Times New Roman" panose="02020603050405020304" pitchFamily="18" charset="0"/>
              </a:rPr>
              <a:t>Directions</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Times" panose="02020603050405020304" pitchFamily="18" charset="0"/>
                <a:ea typeface="Times New Roman" panose="02020603050405020304" pitchFamily="18" charset="0"/>
                <a:cs typeface="Times New Roman" panose="02020603050405020304" pitchFamily="18" charset="0"/>
              </a:rPr>
              <a:t>Heat griddle to 400° F. placed sliced eggplant on griddle 3-4 minutes each side (until tender). When eggplant is cool enough to handle, cut to size of bread, discarding the skin. </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latin typeface="Times" panose="02020603050405020304" pitchFamily="18" charset="0"/>
                <a:ea typeface="Times New Roman" panose="02020603050405020304" pitchFamily="18" charset="0"/>
                <a:cs typeface="Times New Roman" panose="02020603050405020304" pitchFamily="18" charset="0"/>
              </a:rPr>
              <a:t>Butter outer side of bread stack 1 slice of provolone, eggplant, 1/2 slice of mozzarella, 1 slice of cheddar cheese, (mayonnaise is optional), top sandwich with bread butter side out.</a:t>
            </a:r>
          </a:p>
          <a:p>
            <a:pPr marL="342900" marR="0" lvl="0" indent="-342900">
              <a:spcBef>
                <a:spcPts val="0"/>
              </a:spcBef>
              <a:spcAft>
                <a:spcPts val="0"/>
              </a:spcAft>
              <a:buFont typeface="+mj-lt"/>
              <a:buAutoNum type="arabicPeriod"/>
            </a:pPr>
            <a:r>
              <a:rPr lang="en-US" sz="2000" dirty="0">
                <a:latin typeface="Times" panose="02020603050405020304" pitchFamily="18" charset="0"/>
                <a:ea typeface="Times New Roman" panose="02020603050405020304" pitchFamily="18" charset="0"/>
                <a:cs typeface="Times New Roman" panose="02020603050405020304" pitchFamily="18" charset="0"/>
              </a:rPr>
              <a:t>Place on solid griddle cook for 2 minutes on each side or until bread is golden brown.  Cheese may ooze out so please be careful it will be HOT!  Slice in two and serve.</a:t>
            </a:r>
            <a:endParaRPr lang="en-US" sz="2000" dirty="0">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spcAft>
                <a:spcPts val="0"/>
              </a:spcAft>
            </a:pPr>
            <a:r>
              <a:rPr lang="en-US" sz="2000" dirty="0">
                <a:latin typeface="Times" panose="02020603050405020304" pitchFamily="18" charset="0"/>
                <a:ea typeface="MS Mincho" panose="02020609040205080304" pitchFamily="49" charset="-128"/>
                <a:cs typeface="Times New Roman" panose="02020603050405020304" pitchFamily="18" charset="0"/>
              </a:rPr>
              <a:t>Recipe d</a:t>
            </a:r>
            <a:r>
              <a:rPr lang="en-US" sz="2000" dirty="0">
                <a:effectLst/>
                <a:latin typeface="Times" panose="02020603050405020304" pitchFamily="18" charset="0"/>
                <a:ea typeface="MS Mincho" panose="02020609040205080304" pitchFamily="49" charset="-128"/>
                <a:cs typeface="Times New Roman" panose="02020603050405020304" pitchFamily="18" charset="0"/>
              </a:rPr>
              <a:t>eveloped by Michelle White </a:t>
            </a:r>
            <a:r>
              <a:rPr lang="en-US" sz="2000" dirty="0" err="1">
                <a:effectLst/>
                <a:latin typeface="Times" panose="02020603050405020304" pitchFamily="18" charset="0"/>
                <a:ea typeface="MS Mincho" panose="02020609040205080304" pitchFamily="49" charset="-128"/>
                <a:cs typeface="Times New Roman" panose="02020603050405020304" pitchFamily="18" charset="0"/>
              </a:rPr>
              <a:t>Godinet</a:t>
            </a:r>
            <a:r>
              <a:rPr lang="en-US" sz="2000" dirty="0">
                <a:effectLst/>
                <a:latin typeface="Times" panose="02020603050405020304" pitchFamily="18" charset="0"/>
                <a:ea typeface="MS Mincho" panose="02020609040205080304" pitchFamily="49" charset="-128"/>
                <a:cs typeface="Times New Roman" panose="02020603050405020304" pitchFamily="18" charset="0"/>
              </a:rPr>
              <a:t>, 2011.</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53A6DB4-633C-4218-AD71-F5015E0419FE}"/>
              </a:ext>
            </a:extLst>
          </p:cNvPr>
          <p:cNvGraphicFramePr>
            <a:graphicFrameLocks noGrp="1"/>
          </p:cNvGraphicFramePr>
          <p:nvPr>
            <p:extLst>
              <p:ext uri="{D42A27DB-BD31-4B8C-83A1-F6EECF244321}">
                <p14:modId xmlns:p14="http://schemas.microsoft.com/office/powerpoint/2010/main" val="370060298"/>
              </p:ext>
            </p:extLst>
          </p:nvPr>
        </p:nvGraphicFramePr>
        <p:xfrm>
          <a:off x="24315738" y="21069841"/>
          <a:ext cx="17306348" cy="6872162"/>
        </p:xfrm>
        <a:graphic>
          <a:graphicData uri="http://schemas.openxmlformats.org/drawingml/2006/table">
            <a:tbl>
              <a:tblPr firstRow="1" firstCol="1" bandRow="1">
                <a:tableStyleId>{5C22544A-7EE6-4342-B048-85BDC9FD1C3A}</a:tableStyleId>
              </a:tblPr>
              <a:tblGrid>
                <a:gridCol w="1367473">
                  <a:extLst>
                    <a:ext uri="{9D8B030D-6E8A-4147-A177-3AD203B41FA5}">
                      <a16:colId xmlns:a16="http://schemas.microsoft.com/office/drawing/2014/main" val="106621019"/>
                    </a:ext>
                  </a:extLst>
                </a:gridCol>
                <a:gridCol w="1392973">
                  <a:extLst>
                    <a:ext uri="{9D8B030D-6E8A-4147-A177-3AD203B41FA5}">
                      <a16:colId xmlns:a16="http://schemas.microsoft.com/office/drawing/2014/main" val="1797726669"/>
                    </a:ext>
                  </a:extLst>
                </a:gridCol>
                <a:gridCol w="1841716">
                  <a:extLst>
                    <a:ext uri="{9D8B030D-6E8A-4147-A177-3AD203B41FA5}">
                      <a16:colId xmlns:a16="http://schemas.microsoft.com/office/drawing/2014/main" val="3347943093"/>
                    </a:ext>
                  </a:extLst>
                </a:gridCol>
                <a:gridCol w="1828800">
                  <a:extLst>
                    <a:ext uri="{9D8B030D-6E8A-4147-A177-3AD203B41FA5}">
                      <a16:colId xmlns:a16="http://schemas.microsoft.com/office/drawing/2014/main" val="438574437"/>
                    </a:ext>
                  </a:extLst>
                </a:gridCol>
                <a:gridCol w="2174661">
                  <a:extLst>
                    <a:ext uri="{9D8B030D-6E8A-4147-A177-3AD203B41FA5}">
                      <a16:colId xmlns:a16="http://schemas.microsoft.com/office/drawing/2014/main" val="252995548"/>
                    </a:ext>
                  </a:extLst>
                </a:gridCol>
                <a:gridCol w="1928732">
                  <a:extLst>
                    <a:ext uri="{9D8B030D-6E8A-4147-A177-3AD203B41FA5}">
                      <a16:colId xmlns:a16="http://schemas.microsoft.com/office/drawing/2014/main" val="1208568170"/>
                    </a:ext>
                  </a:extLst>
                </a:gridCol>
                <a:gridCol w="1392973">
                  <a:extLst>
                    <a:ext uri="{9D8B030D-6E8A-4147-A177-3AD203B41FA5}">
                      <a16:colId xmlns:a16="http://schemas.microsoft.com/office/drawing/2014/main" val="4130583437"/>
                    </a:ext>
                  </a:extLst>
                </a:gridCol>
                <a:gridCol w="1178670">
                  <a:extLst>
                    <a:ext uri="{9D8B030D-6E8A-4147-A177-3AD203B41FA5}">
                      <a16:colId xmlns:a16="http://schemas.microsoft.com/office/drawing/2014/main" val="3290892445"/>
                    </a:ext>
                  </a:extLst>
                </a:gridCol>
                <a:gridCol w="1285821">
                  <a:extLst>
                    <a:ext uri="{9D8B030D-6E8A-4147-A177-3AD203B41FA5}">
                      <a16:colId xmlns:a16="http://schemas.microsoft.com/office/drawing/2014/main" val="3150929958"/>
                    </a:ext>
                  </a:extLst>
                </a:gridCol>
                <a:gridCol w="1500125">
                  <a:extLst>
                    <a:ext uri="{9D8B030D-6E8A-4147-A177-3AD203B41FA5}">
                      <a16:colId xmlns:a16="http://schemas.microsoft.com/office/drawing/2014/main" val="267207331"/>
                    </a:ext>
                  </a:extLst>
                </a:gridCol>
                <a:gridCol w="1414404">
                  <a:extLst>
                    <a:ext uri="{9D8B030D-6E8A-4147-A177-3AD203B41FA5}">
                      <a16:colId xmlns:a16="http://schemas.microsoft.com/office/drawing/2014/main" val="2263971750"/>
                    </a:ext>
                  </a:extLst>
                </a:gridCol>
              </a:tblGrid>
              <a:tr h="899332">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Respondent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a:effectLst/>
                          <a:latin typeface="Times New Roman" panose="02020603050405020304" pitchFamily="18" charset="0"/>
                          <a:cs typeface="Times New Roman" panose="02020603050405020304" pitchFamily="18" charset="0"/>
                        </a:rPr>
                        <a:t>Hands-on Activities-Water Field day</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Having Fun While Learning about Agriculture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Investigating our Natural  Resources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 Enthusiastic about farm tours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A Knowledgeable College instructor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The Dairy Barn Tour</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MANRRS presentation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Milling Science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a:effectLst/>
                          <a:latin typeface="Times New Roman" panose="02020603050405020304" pitchFamily="18" charset="0"/>
                          <a:cs typeface="Times New Roman" panose="02020603050405020304" pitchFamily="18" charset="0"/>
                        </a:rPr>
                        <a:t>Having the Chance to Share My Opinions…</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600" dirty="0">
                          <a:effectLst/>
                          <a:latin typeface="Times New Roman" panose="02020603050405020304" pitchFamily="18" charset="0"/>
                          <a:cs typeface="Times New Roman" panose="02020603050405020304" pitchFamily="18" charset="0"/>
                        </a:rPr>
                        <a:t>Reflecting on What I’ve Learned…</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1714302"/>
                  </a:ext>
                </a:extLst>
              </a:tr>
              <a:tr h="250999">
                <a:tc>
                  <a:txBody>
                    <a:bodyPr/>
                    <a:lstStyle/>
                    <a:p>
                      <a:pPr marL="0" marR="0" algn="l">
                        <a:lnSpc>
                          <a:spcPct val="115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5057279"/>
                  </a:ext>
                </a:extLst>
              </a:tr>
              <a:tr h="250999">
                <a:tc>
                  <a:txBody>
                    <a:bodyPr/>
                    <a:lstStyle/>
                    <a:p>
                      <a:pPr marL="0" marR="0" algn="l">
                        <a:lnSpc>
                          <a:spcPct val="115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8241002"/>
                  </a:ext>
                </a:extLst>
              </a:tr>
              <a:tr h="250999">
                <a:tc>
                  <a:txBody>
                    <a:bodyPr/>
                    <a:lstStyle/>
                    <a:p>
                      <a:pPr marL="0" marR="0" algn="l">
                        <a:lnSpc>
                          <a:spcPct val="115000"/>
                        </a:lnSpc>
                        <a:spcBef>
                          <a:spcPts val="0"/>
                        </a:spcBef>
                        <a:spcAft>
                          <a:spcPts val="0"/>
                        </a:spcAft>
                      </a:pPr>
                      <a:r>
                        <a:rPr lang="en-US" sz="11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5265021"/>
                  </a:ext>
                </a:extLst>
              </a:tr>
              <a:tr h="250999">
                <a:tc>
                  <a:txBody>
                    <a:bodyPr/>
                    <a:lstStyle/>
                    <a:p>
                      <a:pPr marL="0" marR="0" algn="l">
                        <a:lnSpc>
                          <a:spcPct val="115000"/>
                        </a:lnSpc>
                        <a:spcBef>
                          <a:spcPts val="0"/>
                        </a:spcBef>
                        <a:spcAft>
                          <a:spcPts val="0"/>
                        </a:spcAft>
                      </a:pPr>
                      <a:r>
                        <a:rPr lang="en-US" sz="1100">
                          <a:effectLst/>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5117114"/>
                  </a:ext>
                </a:extLst>
              </a:tr>
              <a:tr h="250999">
                <a:tc>
                  <a:txBody>
                    <a:bodyPr/>
                    <a:lstStyle/>
                    <a:p>
                      <a:pPr marL="0" marR="0" algn="l">
                        <a:lnSpc>
                          <a:spcPct val="115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313917"/>
                  </a:ext>
                </a:extLst>
              </a:tr>
              <a:tr h="250999">
                <a:tc>
                  <a:txBody>
                    <a:bodyPr/>
                    <a:lstStyle/>
                    <a:p>
                      <a:pPr marL="0" marR="0" algn="l">
                        <a:lnSpc>
                          <a:spcPct val="115000"/>
                        </a:lnSpc>
                        <a:spcBef>
                          <a:spcPts val="0"/>
                        </a:spcBef>
                        <a:spcAft>
                          <a:spcPts val="0"/>
                        </a:spcAft>
                      </a:pPr>
                      <a:r>
                        <a:rPr lang="en-US" sz="11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6747014"/>
                  </a:ext>
                </a:extLst>
              </a:tr>
              <a:tr h="250999">
                <a:tc>
                  <a:txBody>
                    <a:bodyPr/>
                    <a:lstStyle/>
                    <a:p>
                      <a:pPr marL="0" marR="0" algn="l">
                        <a:lnSpc>
                          <a:spcPct val="115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440435"/>
                  </a:ext>
                </a:extLst>
              </a:tr>
              <a:tr h="250999">
                <a:tc>
                  <a:txBody>
                    <a:bodyPr/>
                    <a:lstStyle/>
                    <a:p>
                      <a:pPr marL="0" marR="0" algn="l">
                        <a:lnSpc>
                          <a:spcPct val="115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9948830"/>
                  </a:ext>
                </a:extLst>
              </a:tr>
              <a:tr h="250999">
                <a:tc>
                  <a:txBody>
                    <a:bodyPr/>
                    <a:lstStyle/>
                    <a:p>
                      <a:pPr marL="0" marR="0" algn="l">
                        <a:lnSpc>
                          <a:spcPct val="115000"/>
                        </a:lnSpc>
                        <a:spcBef>
                          <a:spcPts val="0"/>
                        </a:spcBef>
                        <a:spcAft>
                          <a:spcPts val="0"/>
                        </a:spcAft>
                      </a:pPr>
                      <a:r>
                        <a:rPr lang="en-US" sz="1100">
                          <a:effectLst/>
                        </a:rPr>
                        <a:t>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8626642"/>
                  </a:ext>
                </a:extLst>
              </a:tr>
              <a:tr h="250999">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5150159"/>
                  </a:ext>
                </a:extLst>
              </a:tr>
              <a:tr h="250999">
                <a:tc>
                  <a:txBody>
                    <a:bodyPr/>
                    <a:lstStyle/>
                    <a:p>
                      <a:pPr marL="0" marR="0" algn="l">
                        <a:lnSpc>
                          <a:spcPct val="115000"/>
                        </a:lnSpc>
                        <a:spcBef>
                          <a:spcPts val="0"/>
                        </a:spcBef>
                        <a:spcAft>
                          <a:spcPts val="0"/>
                        </a:spcAft>
                      </a:pPr>
                      <a:r>
                        <a:rPr lang="en-US" sz="11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661340"/>
                  </a:ext>
                </a:extLst>
              </a:tr>
              <a:tr h="250999">
                <a:tc>
                  <a:txBody>
                    <a:bodyPr/>
                    <a:lstStyle/>
                    <a:p>
                      <a:pPr marL="0" marR="0" algn="l">
                        <a:lnSpc>
                          <a:spcPct val="115000"/>
                        </a:lnSpc>
                        <a:spcBef>
                          <a:spcPts val="0"/>
                        </a:spcBef>
                        <a:spcAft>
                          <a:spcPts val="0"/>
                        </a:spcAft>
                      </a:pPr>
                      <a:r>
                        <a:rPr lang="en-US" sz="11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1917713"/>
                  </a:ext>
                </a:extLst>
              </a:tr>
              <a:tr h="250999">
                <a:tc>
                  <a:txBody>
                    <a:bodyPr/>
                    <a:lstStyle/>
                    <a:p>
                      <a:pPr marL="0" marR="0" algn="l">
                        <a:lnSpc>
                          <a:spcPct val="115000"/>
                        </a:lnSpc>
                        <a:spcBef>
                          <a:spcPts val="0"/>
                        </a:spcBef>
                        <a:spcAft>
                          <a:spcPts val="0"/>
                        </a:spcAft>
                      </a:pPr>
                      <a:r>
                        <a:rPr lang="en-US" sz="11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1064999"/>
                  </a:ext>
                </a:extLst>
              </a:tr>
              <a:tr h="250999">
                <a:tc>
                  <a:txBody>
                    <a:bodyPr/>
                    <a:lstStyle/>
                    <a:p>
                      <a:pPr marL="0" marR="0" algn="l">
                        <a:lnSpc>
                          <a:spcPct val="115000"/>
                        </a:lnSpc>
                        <a:spcBef>
                          <a:spcPts val="0"/>
                        </a:spcBef>
                        <a:spcAft>
                          <a:spcPts val="0"/>
                        </a:spcAft>
                      </a:pPr>
                      <a:r>
                        <a:rPr lang="en-US" sz="1100">
                          <a:effectLst/>
                        </a:rPr>
                        <a:t>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2032720"/>
                  </a:ext>
                </a:extLst>
              </a:tr>
              <a:tr h="250999">
                <a:tc>
                  <a:txBody>
                    <a:bodyPr/>
                    <a:lstStyle/>
                    <a:p>
                      <a:pPr marL="0" marR="0" algn="l">
                        <a:lnSpc>
                          <a:spcPct val="115000"/>
                        </a:lnSpc>
                        <a:spcBef>
                          <a:spcPts val="0"/>
                        </a:spcBef>
                        <a:spcAft>
                          <a:spcPts val="0"/>
                        </a:spcAft>
                      </a:pPr>
                      <a:r>
                        <a:rPr lang="en-US" sz="1100">
                          <a:effectLst/>
                        </a:rPr>
                        <a:t>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8336030"/>
                  </a:ext>
                </a:extLst>
              </a:tr>
              <a:tr h="250999">
                <a:tc>
                  <a:txBody>
                    <a:bodyPr/>
                    <a:lstStyle/>
                    <a:p>
                      <a:pPr marL="0" marR="0" algn="l">
                        <a:lnSpc>
                          <a:spcPct val="115000"/>
                        </a:lnSpc>
                        <a:spcBef>
                          <a:spcPts val="0"/>
                        </a:spcBef>
                        <a:spcAft>
                          <a:spcPts val="0"/>
                        </a:spcAft>
                      </a:pPr>
                      <a:r>
                        <a:rPr lang="en-US" sz="1100">
                          <a:effectLst/>
                        </a:rPr>
                        <a:t>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9657838"/>
                  </a:ext>
                </a:extLst>
              </a:tr>
              <a:tr h="250999">
                <a:tc>
                  <a:txBody>
                    <a:bodyPr/>
                    <a:lstStyle/>
                    <a:p>
                      <a:pPr marL="0" marR="0" algn="l">
                        <a:lnSpc>
                          <a:spcPct val="115000"/>
                        </a:lnSpc>
                        <a:spcBef>
                          <a:spcPts val="0"/>
                        </a:spcBef>
                        <a:spcAft>
                          <a:spcPts val="0"/>
                        </a:spcAft>
                      </a:pPr>
                      <a:r>
                        <a:rPr lang="en-US"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73019"/>
                  </a:ext>
                </a:extLst>
              </a:tr>
              <a:tr h="250999">
                <a:tc>
                  <a:txBody>
                    <a:bodyPr/>
                    <a:lstStyle/>
                    <a:p>
                      <a:pPr marL="0" marR="0" algn="l">
                        <a:lnSpc>
                          <a:spcPct val="115000"/>
                        </a:lnSpc>
                        <a:spcBef>
                          <a:spcPts val="0"/>
                        </a:spcBef>
                        <a:spcAft>
                          <a:spcPts val="0"/>
                        </a:spcAft>
                      </a:pPr>
                      <a:r>
                        <a:rPr lang="en-US" sz="11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99677222"/>
                  </a:ext>
                </a:extLst>
              </a:tr>
              <a:tr h="250999">
                <a:tc>
                  <a:txBody>
                    <a:bodyPr/>
                    <a:lstStyle/>
                    <a:p>
                      <a:pPr marL="0" marR="0" algn="l">
                        <a:lnSpc>
                          <a:spcPct val="115000"/>
                        </a:lnSpc>
                        <a:spcBef>
                          <a:spcPts val="0"/>
                        </a:spcBef>
                        <a:spcAft>
                          <a:spcPts val="0"/>
                        </a:spcAft>
                      </a:pPr>
                      <a:r>
                        <a:rPr lang="en-US" sz="11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2411434"/>
                  </a:ext>
                </a:extLst>
              </a:tr>
              <a:tr h="250999">
                <a:tc>
                  <a:txBody>
                    <a:bodyPr/>
                    <a:lstStyle/>
                    <a:p>
                      <a:pPr marL="0" marR="0" algn="l">
                        <a:lnSpc>
                          <a:spcPct val="115000"/>
                        </a:lnSpc>
                        <a:spcBef>
                          <a:spcPts val="0"/>
                        </a:spcBef>
                        <a:spcAft>
                          <a:spcPts val="0"/>
                        </a:spcAft>
                      </a:pPr>
                      <a:r>
                        <a:rPr lang="en-US" sz="1100">
                          <a:effectLst/>
                        </a:rPr>
                        <a:t>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0815607"/>
                  </a:ext>
                </a:extLst>
              </a:tr>
              <a:tr h="250999">
                <a:tc>
                  <a:txBody>
                    <a:bodyPr/>
                    <a:lstStyle/>
                    <a:p>
                      <a:pPr marL="0" marR="0" algn="l">
                        <a:lnSpc>
                          <a:spcPct val="115000"/>
                        </a:lnSpc>
                        <a:spcBef>
                          <a:spcPts val="0"/>
                        </a:spcBef>
                        <a:spcAft>
                          <a:spcPts val="0"/>
                        </a:spcAft>
                      </a:pPr>
                      <a:r>
                        <a:rPr lang="en-US"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394288"/>
                  </a:ext>
                </a:extLst>
              </a:tr>
              <a:tr h="250999">
                <a:tc>
                  <a:txBody>
                    <a:bodyPr/>
                    <a:lstStyle/>
                    <a:p>
                      <a:pPr marL="0" marR="0" algn="l">
                        <a:lnSpc>
                          <a:spcPct val="115000"/>
                        </a:lnSpc>
                        <a:spcBef>
                          <a:spcPts val="0"/>
                        </a:spcBef>
                        <a:spcAft>
                          <a:spcPts val="0"/>
                        </a:spcAft>
                      </a:pPr>
                      <a:r>
                        <a:rPr lang="en-US" sz="11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3594505"/>
                  </a:ext>
                </a:extLst>
              </a:tr>
              <a:tr h="250999">
                <a:tc>
                  <a:txBody>
                    <a:bodyPr/>
                    <a:lstStyle/>
                    <a:p>
                      <a:pPr marL="0" marR="0" algn="l">
                        <a:lnSpc>
                          <a:spcPct val="115000"/>
                        </a:lnSpc>
                        <a:spcBef>
                          <a:spcPts val="0"/>
                        </a:spcBef>
                        <a:spcAft>
                          <a:spcPts val="0"/>
                        </a:spcAft>
                      </a:pPr>
                      <a:r>
                        <a:rPr lang="en-US" sz="1100">
                          <a:effectLst/>
                        </a:rPr>
                        <a:t>Average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dirty="0">
                          <a:effectLst/>
                        </a:rPr>
                        <a:t>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a:effectLst/>
                        </a:rPr>
                        <a:t>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0"/>
                        </a:spcAft>
                      </a:pPr>
                      <a:r>
                        <a:rPr lang="en-US" sz="1100" dirty="0">
                          <a:effectLst/>
                        </a:rPr>
                        <a:t>8.1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108304"/>
                  </a:ext>
                </a:extLst>
              </a:tr>
            </a:tbl>
          </a:graphicData>
        </a:graphic>
      </p:graphicFrame>
      <p:pic>
        <p:nvPicPr>
          <p:cNvPr id="7" name="Picture 6">
            <a:extLst>
              <a:ext uri="{FF2B5EF4-FFF2-40B4-BE49-F238E27FC236}">
                <a16:creationId xmlns:a16="http://schemas.microsoft.com/office/drawing/2014/main" id="{171D1713-B26B-4B14-A0D3-D9F837AC28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56965" y="29561332"/>
            <a:ext cx="10635883" cy="1881176"/>
          </a:xfrm>
          <a:prstGeom prst="rect">
            <a:avLst/>
          </a:prstGeom>
        </p:spPr>
      </p:pic>
      <p:pic>
        <p:nvPicPr>
          <p:cNvPr id="5" name="Picture 4">
            <a:extLst>
              <a:ext uri="{FF2B5EF4-FFF2-40B4-BE49-F238E27FC236}">
                <a16:creationId xmlns:a16="http://schemas.microsoft.com/office/drawing/2014/main" id="{C1FE95EB-2E2A-425E-B726-F73BCF597B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76947" y="28811298"/>
            <a:ext cx="3212294" cy="3212294"/>
          </a:xfrm>
          <a:prstGeom prst="rect">
            <a:avLst/>
          </a:prstGeom>
        </p:spPr>
      </p:pic>
      <p:pic>
        <p:nvPicPr>
          <p:cNvPr id="9" name="Picture 8">
            <a:extLst>
              <a:ext uri="{FF2B5EF4-FFF2-40B4-BE49-F238E27FC236}">
                <a16:creationId xmlns:a16="http://schemas.microsoft.com/office/drawing/2014/main" id="{520DF235-1973-455D-B69D-96F1DFCF36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58089" y="28811298"/>
            <a:ext cx="3704563" cy="2900472"/>
          </a:xfrm>
          <a:prstGeom prst="rect">
            <a:avLst/>
          </a:prstGeom>
        </p:spPr>
      </p:pic>
    </p:spTree>
    <p:extLst>
      <p:ext uri="{BB962C8B-B14F-4D97-AF65-F5344CB8AC3E}">
        <p14:creationId xmlns:p14="http://schemas.microsoft.com/office/powerpoint/2010/main" val="2187406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7505</TotalTime>
  <Words>824</Words>
  <Application>Microsoft Office PowerPoint</Application>
  <PresentationFormat>Custom</PresentationFormat>
  <Paragraphs>312</Paragraphs>
  <Slides>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vt:i4>
      </vt:variant>
    </vt:vector>
  </HeadingPairs>
  <TitlesOfParts>
    <vt:vector size="13" baseType="lpstr">
      <vt:lpstr>MS Mincho</vt:lpstr>
      <vt:lpstr>Arial</vt:lpstr>
      <vt:lpstr>Times New Roman</vt:lpstr>
      <vt:lpstr>Cambria</vt:lpstr>
      <vt:lpstr>Gill Sans MT</vt:lpstr>
      <vt:lpstr>Georgia</vt:lpstr>
      <vt:lpstr>Wingdings</vt:lpstr>
      <vt:lpstr>Calibri</vt:lpstr>
      <vt:lpstr>Times</vt:lpstr>
      <vt:lpstr>Symbol</vt:lpstr>
      <vt:lpstr>Office Theme</vt:lpstr>
      <vt:lpstr>Custom Design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dc:creator>
  <cp:lastModifiedBy>JohnElla Holmes</cp:lastModifiedBy>
  <cp:revision>221</cp:revision>
  <dcterms:created xsi:type="dcterms:W3CDTF">2016-08-23T19:00:54Z</dcterms:created>
  <dcterms:modified xsi:type="dcterms:W3CDTF">2018-05-01T13:12:42Z</dcterms:modified>
</cp:coreProperties>
</file>