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4"/>
  </p:notesMasterIdLst>
  <p:handoutMasterIdLst>
    <p:handoutMasterId r:id="rId5"/>
  </p:handoutMasterIdLst>
  <p:sldIdLst>
    <p:sldId id="256" r:id="rId3"/>
  </p:sldIdLst>
  <p:sldSz cx="43891200" cy="32918400"/>
  <p:notesSz cx="7315200" cy="9601200"/>
  <p:defaultTextStyle>
    <a:defPPr>
      <a:defRPr lang="en-US"/>
    </a:defPPr>
    <a:lvl1pPr marL="0" algn="l" defTabSz="3950208" rtl="0" eaLnBrk="1" latinLnBrk="0" hangingPunct="1">
      <a:defRPr sz="7776" kern="1200">
        <a:solidFill>
          <a:schemeClr val="tx1"/>
        </a:solidFill>
        <a:latin typeface="+mn-lt"/>
        <a:ea typeface="+mn-ea"/>
        <a:cs typeface="+mn-cs"/>
      </a:defRPr>
    </a:lvl1pPr>
    <a:lvl2pPr marL="1975104" algn="l" defTabSz="3950208" rtl="0" eaLnBrk="1" latinLnBrk="0" hangingPunct="1">
      <a:defRPr sz="7776" kern="1200">
        <a:solidFill>
          <a:schemeClr val="tx1"/>
        </a:solidFill>
        <a:latin typeface="+mn-lt"/>
        <a:ea typeface="+mn-ea"/>
        <a:cs typeface="+mn-cs"/>
      </a:defRPr>
    </a:lvl2pPr>
    <a:lvl3pPr marL="3950208" algn="l" defTabSz="3950208" rtl="0" eaLnBrk="1" latinLnBrk="0" hangingPunct="1">
      <a:defRPr sz="7776" kern="1200">
        <a:solidFill>
          <a:schemeClr val="tx1"/>
        </a:solidFill>
        <a:latin typeface="+mn-lt"/>
        <a:ea typeface="+mn-ea"/>
        <a:cs typeface="+mn-cs"/>
      </a:defRPr>
    </a:lvl3pPr>
    <a:lvl4pPr marL="5925312" algn="l" defTabSz="3950208" rtl="0" eaLnBrk="1" latinLnBrk="0" hangingPunct="1">
      <a:defRPr sz="7776" kern="1200">
        <a:solidFill>
          <a:schemeClr val="tx1"/>
        </a:solidFill>
        <a:latin typeface="+mn-lt"/>
        <a:ea typeface="+mn-ea"/>
        <a:cs typeface="+mn-cs"/>
      </a:defRPr>
    </a:lvl4pPr>
    <a:lvl5pPr marL="7900416" algn="l" defTabSz="3950208" rtl="0" eaLnBrk="1" latinLnBrk="0" hangingPunct="1">
      <a:defRPr sz="7776" kern="1200">
        <a:solidFill>
          <a:schemeClr val="tx1"/>
        </a:solidFill>
        <a:latin typeface="+mn-lt"/>
        <a:ea typeface="+mn-ea"/>
        <a:cs typeface="+mn-cs"/>
      </a:defRPr>
    </a:lvl5pPr>
    <a:lvl6pPr marL="9875520" algn="l" defTabSz="3950208" rtl="0" eaLnBrk="1" latinLnBrk="0" hangingPunct="1">
      <a:defRPr sz="7776" kern="1200">
        <a:solidFill>
          <a:schemeClr val="tx1"/>
        </a:solidFill>
        <a:latin typeface="+mn-lt"/>
        <a:ea typeface="+mn-ea"/>
        <a:cs typeface="+mn-cs"/>
      </a:defRPr>
    </a:lvl6pPr>
    <a:lvl7pPr marL="11850624" algn="l" defTabSz="3950208" rtl="0" eaLnBrk="1" latinLnBrk="0" hangingPunct="1">
      <a:defRPr sz="7776" kern="1200">
        <a:solidFill>
          <a:schemeClr val="tx1"/>
        </a:solidFill>
        <a:latin typeface="+mn-lt"/>
        <a:ea typeface="+mn-ea"/>
        <a:cs typeface="+mn-cs"/>
      </a:defRPr>
    </a:lvl7pPr>
    <a:lvl8pPr marL="13825728" algn="l" defTabSz="3950208" rtl="0" eaLnBrk="1" latinLnBrk="0" hangingPunct="1">
      <a:defRPr sz="7776" kern="1200">
        <a:solidFill>
          <a:schemeClr val="tx1"/>
        </a:solidFill>
        <a:latin typeface="+mn-lt"/>
        <a:ea typeface="+mn-ea"/>
        <a:cs typeface="+mn-cs"/>
      </a:defRPr>
    </a:lvl8pPr>
    <a:lvl9pPr marL="15800832" algn="l" defTabSz="3950208" rtl="0" eaLnBrk="1" latinLnBrk="0" hangingPunct="1">
      <a:defRPr sz="7776" kern="1200">
        <a:solidFill>
          <a:schemeClr val="tx1"/>
        </a:solidFill>
        <a:latin typeface="+mn-lt"/>
        <a:ea typeface="+mn-ea"/>
        <a:cs typeface="+mn-cs"/>
      </a:defRPr>
    </a:lvl9pPr>
  </p:defaultTextStyle>
  <p:extLst>
    <p:ext uri="{EFAFB233-063F-42B5-8137-9DF3F51BA10A}">
      <p15:sldGuideLst xmlns:p15="http://schemas.microsoft.com/office/powerpoint/2012/main">
        <p15:guide id="12" pos="18240">
          <p15:clr>
            <a:srgbClr val="A4A3A4"/>
          </p15:clr>
        </p15:guide>
        <p15:guide id="13" pos="9409">
          <p15:clr>
            <a:srgbClr val="A4A3A4"/>
          </p15:clr>
        </p15:guide>
        <p15:guide id="15" pos="17949">
          <p15:clr>
            <a:srgbClr val="A4A3A4"/>
          </p15:clr>
        </p15:guide>
        <p15:guide id="16" pos="9703">
          <p15:clr>
            <a:srgbClr val="A4A3A4"/>
          </p15:clr>
        </p15:guide>
        <p15:guide id="17" pos="1152">
          <p15:clr>
            <a:srgbClr val="A4A3A4"/>
          </p15:clr>
        </p15:guide>
        <p15:guide id="18" pos="26496">
          <p15:clr>
            <a:srgbClr val="A4A3A4"/>
          </p15:clr>
        </p15:guide>
        <p15:guide id="19" orient="horz" pos="10368">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3A24"/>
    <a:srgbClr val="FFC20E"/>
    <a:srgbClr val="000000"/>
    <a:srgbClr val="DEA80E"/>
    <a:srgbClr val="F4DD9C"/>
    <a:srgbClr val="F3DA93"/>
    <a:srgbClr val="1B5B26"/>
    <a:srgbClr val="227430"/>
    <a:srgbClr val="2D9B3F"/>
    <a:srgbClr val="289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7654" autoAdjust="0"/>
    <p:restoredTop sz="99710" autoAdjust="0"/>
  </p:normalViewPr>
  <p:slideViewPr>
    <p:cSldViewPr snapToGrid="0">
      <p:cViewPr>
        <p:scale>
          <a:sx n="32" d="100"/>
          <a:sy n="32" d="100"/>
        </p:scale>
        <p:origin x="1440" y="-1768"/>
      </p:cViewPr>
      <p:guideLst>
        <p:guide pos="18240"/>
        <p:guide pos="9409"/>
        <p:guide pos="17949"/>
        <p:guide pos="9703"/>
        <p:guide pos="1152"/>
        <p:guide pos="26496"/>
        <p:guide orient="horz" pos="1036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66" d="100"/>
          <a:sy n="66" d="100"/>
        </p:scale>
        <p:origin x="-3288" y="-102"/>
      </p:cViewPr>
      <p:guideLst>
        <p:guide orient="horz" pos="3024"/>
        <p:guide pos="2304"/>
      </p:guideLst>
    </p:cSldViewPr>
  </p:notesViewPr>
  <p:gridSpacing cx="457200" cy="457200"/>
</p:viewPr>
</file>

<file path=ppt/_rels/presentation.xml.rels><?xml version="1.0" encoding="UTF-8" standalone="yes"?>
<Relationships xmlns="http://schemas.openxmlformats.org/package/2006/relationships"><Relationship Id="rId3" Type="http://schemas.openxmlformats.org/officeDocument/2006/relationships/slide" Target="slides/slide1.xml"/><Relationship Id="rId4" Type="http://schemas.openxmlformats.org/officeDocument/2006/relationships/notesMaster" Target="notesMasters/notesMaster1.xml"/><Relationship Id="rId5" Type="http://schemas.openxmlformats.org/officeDocument/2006/relationships/handoutMaster" Target="handoutMasters/handoutMaster1.xml"/><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57B2BAE-E3B7-4F95-ABA8-9F9B20C71355}" type="datetimeFigureOut">
              <a:rPr lang="en-US" smtClean="0"/>
              <a:pPr/>
              <a:t>4/3/18</a:t>
            </a:fld>
            <a:endParaRPr lang="en-US"/>
          </a:p>
        </p:txBody>
      </p:sp>
      <p:sp>
        <p:nvSpPr>
          <p:cNvPr id="4" name="Footer Placeholder 3"/>
          <p:cNvSpPr>
            <a:spLocks noGrp="1"/>
          </p:cNvSpPr>
          <p:nvPr>
            <p:ph type="ftr" sz="quarter" idx="2"/>
          </p:nvPr>
        </p:nvSpPr>
        <p:spPr>
          <a:xfrm>
            <a:off x="0" y="9119476"/>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6"/>
            <a:ext cx="3169920" cy="481726"/>
          </a:xfrm>
          <a:prstGeom prst="rect">
            <a:avLst/>
          </a:prstGeom>
        </p:spPr>
        <p:txBody>
          <a:bodyPr vert="horz" lIns="96661" tIns="48331" rIns="96661" bIns="48331" rtlCol="0" anchor="b"/>
          <a:lstStyle>
            <a:lvl1pPr algn="r">
              <a:defRPr sz="1300"/>
            </a:lvl1pPr>
          </a:lstStyle>
          <a:p>
            <a:fld id="{156BF2EA-C791-402C-BA72-39851781DFA2}" type="slidenum">
              <a:rPr lang="en-US" smtClean="0"/>
              <a:pPr/>
              <a:t>‹#›</a:t>
            </a:fld>
            <a:endParaRPr lang="en-US"/>
          </a:p>
        </p:txBody>
      </p:sp>
    </p:spTree>
    <p:extLst>
      <p:ext uri="{BB962C8B-B14F-4D97-AF65-F5344CB8AC3E}">
        <p14:creationId xmlns:p14="http://schemas.microsoft.com/office/powerpoint/2010/main" val="3922760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14B61EB5-CCFD-4ACE-988B-50FDDCEDE607}" type="datetimeFigureOut">
              <a:rPr lang="en-US" smtClean="0"/>
              <a:pPr/>
              <a:t>4/3/18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40" y="4560889"/>
            <a:ext cx="5851525" cy="43195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D279C689-0710-4C72-A375-679C8DC8FBB2}" type="slidenum">
              <a:rPr lang="en-US" smtClean="0"/>
              <a:pPr/>
              <a:t>‹#›</a:t>
            </a:fld>
            <a:endParaRPr lang="en-US"/>
          </a:p>
        </p:txBody>
      </p:sp>
    </p:spTree>
    <p:extLst>
      <p:ext uri="{BB962C8B-B14F-4D97-AF65-F5344CB8AC3E}">
        <p14:creationId xmlns:p14="http://schemas.microsoft.com/office/powerpoint/2010/main" val="25666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79C689-0710-4C72-A375-679C8DC8FBB2}" type="slidenum">
              <a:rPr lang="en-US" smtClean="0"/>
              <a:pPr/>
              <a:t>1</a:t>
            </a:fld>
            <a:endParaRPr lang="en-US"/>
          </a:p>
        </p:txBody>
      </p:sp>
    </p:spTree>
    <p:extLst>
      <p:ext uri="{BB962C8B-B14F-4D97-AF65-F5344CB8AC3E}">
        <p14:creationId xmlns:p14="http://schemas.microsoft.com/office/powerpoint/2010/main" val="83946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6834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136" y="23043358"/>
            <a:ext cx="26335567" cy="271938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136" y="2940846"/>
            <a:ext cx="26335567" cy="19751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02136" y="25762747"/>
            <a:ext cx="26335567" cy="38635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A23B4-339B-4FD7-BADD-635ADD9051C7}" type="datetimeFigureOut">
              <a:rPr lang="en-US" smtClean="0"/>
              <a:pPr/>
              <a:t>4/3/18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A23B4-339B-4FD7-BADD-635ADD9051C7}" type="datetimeFigureOut">
              <a:rPr lang="en-US" smtClean="0"/>
              <a:pPr/>
              <a:t>4/3/18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69" y="1318022"/>
            <a:ext cx="9874251" cy="280880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988" y="1318022"/>
            <a:ext cx="29423783" cy="280880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A23B4-339B-4FD7-BADD-635ADD9051C7}" type="datetimeFigureOut">
              <a:rPr lang="en-US" smtClean="0"/>
              <a:pPr/>
              <a:t>4/3/18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422" y="10226280"/>
            <a:ext cx="37308367" cy="7055644"/>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2836" y="18653524"/>
            <a:ext cx="30725533" cy="84129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6A23B4-339B-4FD7-BADD-635ADD9051C7}" type="datetimeFigureOut">
              <a:rPr lang="en-US" smtClean="0"/>
              <a:pPr/>
              <a:t>4/3/18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A23B4-339B-4FD7-BADD-635ADD9051C7}" type="datetimeFigureOut">
              <a:rPr lang="en-US" smtClean="0"/>
              <a:pPr/>
              <a:t>4/3/18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4" y="21152647"/>
            <a:ext cx="37308367" cy="653891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4" y="13951744"/>
            <a:ext cx="37308367" cy="72009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6A23B4-339B-4FD7-BADD-635ADD9051C7}" type="datetimeFigureOut">
              <a:rPr lang="en-US" smtClean="0"/>
              <a:pPr/>
              <a:t>4/3/18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984" y="7680722"/>
            <a:ext cx="19649016" cy="21725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47205" y="7680722"/>
            <a:ext cx="19649017" cy="21725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6A23B4-339B-4FD7-BADD-635ADD9051C7}" type="datetimeFigureOut">
              <a:rPr lang="en-US" smtClean="0"/>
              <a:pPr/>
              <a:t>4/3/18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986" y="7368778"/>
            <a:ext cx="19392900"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4986" y="10439401"/>
            <a:ext cx="19392900"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969" y="7368778"/>
            <a:ext cx="19399251"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969" y="10439401"/>
            <a:ext cx="19399251"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6A23B4-339B-4FD7-BADD-635ADD9051C7}" type="datetimeFigureOut">
              <a:rPr lang="en-US" smtClean="0"/>
              <a:pPr/>
              <a:t>4/3/18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6A23B4-339B-4FD7-BADD-635ADD9051C7}" type="datetimeFigureOut">
              <a:rPr lang="en-US" smtClean="0"/>
              <a:pPr/>
              <a:t>4/3/18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A23B4-339B-4FD7-BADD-635ADD9051C7}" type="datetimeFigureOut">
              <a:rPr lang="en-US" smtClean="0"/>
              <a:pPr/>
              <a:t>4/3/18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987" y="1310879"/>
            <a:ext cx="14439900" cy="557807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59817" y="1310880"/>
            <a:ext cx="24536400" cy="28095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987" y="6888956"/>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A23B4-339B-4FD7-BADD-635ADD9051C7}" type="datetimeFigureOut">
              <a:rPr lang="en-US" smtClean="0"/>
              <a:pPr/>
              <a:t>4/3/18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tiff"/><Relationship Id="rId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2" Type="http://schemas.openxmlformats.org/officeDocument/2006/relationships/theme" Target="../theme/theme2.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SARE_NorthCentral_CMYK.eps"/>
          <p:cNvPicPr>
            <a:picLocks noChangeAspect="1"/>
          </p:cNvPicPr>
          <p:nvPr userDrawn="1"/>
        </p:nvPicPr>
        <p:blipFill>
          <a:blip r:embed="rId3"/>
          <a:stretch>
            <a:fillRect/>
          </a:stretch>
        </p:blipFill>
        <p:spPr>
          <a:xfrm>
            <a:off x="39735770" y="28445460"/>
            <a:ext cx="3583930" cy="3306440"/>
          </a:xfrm>
          <a:prstGeom prst="rect">
            <a:avLst/>
          </a:prstGeom>
        </p:spPr>
      </p:pic>
      <p:sp>
        <p:nvSpPr>
          <p:cNvPr id="16" name="Rectangle 15"/>
          <p:cNvSpPr/>
          <p:nvPr userDrawn="1"/>
        </p:nvSpPr>
        <p:spPr>
          <a:xfrm>
            <a:off x="0" y="6858000"/>
            <a:ext cx="43891200" cy="21488400"/>
          </a:xfrm>
          <a:prstGeom prst="rect">
            <a:avLst/>
          </a:prstGeom>
          <a:gradFill>
            <a:gsLst>
              <a:gs pos="0">
                <a:srgbClr val="FFC20E">
                  <a:alpha val="80000"/>
                </a:srgbClr>
              </a:gs>
              <a:gs pos="50000">
                <a:srgbClr val="F3DA93"/>
              </a:gs>
              <a:gs pos="100000">
                <a:srgbClr val="F4DD9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14400" y="5143500"/>
            <a:ext cx="42062400" cy="2274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525" y="0"/>
            <a:ext cx="43891200" cy="6949440"/>
          </a:xfrm>
          <a:prstGeom prst="rect">
            <a:avLst/>
          </a:prstGeom>
          <a:gradFill flip="none" rotWithShape="1">
            <a:gsLst>
              <a:gs pos="0">
                <a:srgbClr val="FFC20E">
                  <a:alpha val="80000"/>
                </a:srgbClr>
              </a:gs>
              <a:gs pos="7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28642056"/>
            <a:ext cx="4916424" cy="3361944"/>
          </a:xfrm>
          <a:prstGeom prst="rect">
            <a:avLst/>
          </a:prstGeom>
        </p:spPr>
      </p:pic>
      <p:cxnSp>
        <p:nvCxnSpPr>
          <p:cNvPr id="18" name="Straight Connector 17"/>
          <p:cNvCxnSpPr/>
          <p:nvPr userDrawn="1"/>
        </p:nvCxnSpPr>
        <p:spPr>
          <a:xfrm>
            <a:off x="914400" y="27889200"/>
            <a:ext cx="42062400" cy="1588"/>
          </a:xfrm>
          <a:prstGeom prst="line">
            <a:avLst/>
          </a:prstGeom>
          <a:ln w="12700">
            <a:solidFill>
              <a:srgbClr val="FFC20E"/>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6858000" y="4114800"/>
            <a:ext cx="36118800" cy="1371600"/>
          </a:xfrm>
          <a:prstGeom prst="rect">
            <a:avLst/>
          </a:prstGeom>
          <a:solidFill>
            <a:srgbClr val="FFC20E"/>
          </a:solidFill>
          <a:ln>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950208"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     </a:t>
            </a:r>
            <a:r>
              <a:rPr kumimoji="0" lang="en-US" sz="5400" b="1" i="0" u="none" strike="noStrike" kern="1200" cap="none" spc="0" normalizeH="0" baseline="0" noProof="0" smtClean="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SARE </a:t>
            </a:r>
            <a:r>
              <a:rPr kumimoji="0" lang="en-US" sz="5500" b="1" i="0" u="none" strike="noStrike" kern="1200" cap="none" spc="0" normalizeH="0" baseline="0" noProof="0" smtClean="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PROJECT</a:t>
            </a:r>
            <a:endParaRPr kumimoji="0" lang="en-US" sz="5400" b="1" i="0" u="none" strike="noStrike" kern="1200" cap="none" spc="0" normalizeH="0" baseline="0" noProof="0" dirty="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endParaRPr>
          </a:p>
        </p:txBody>
      </p:sp>
      <p:sp>
        <p:nvSpPr>
          <p:cNvPr id="13" name="TextBox 12"/>
          <p:cNvSpPr txBox="1"/>
          <p:nvPr userDrawn="1"/>
        </p:nvSpPr>
        <p:spPr>
          <a:xfrm>
            <a:off x="40074850" y="31550528"/>
            <a:ext cx="2901950" cy="453472"/>
          </a:xfrm>
          <a:prstGeom prst="rect">
            <a:avLst/>
          </a:prstGeom>
          <a:noFill/>
        </p:spPr>
        <p:txBody>
          <a:bodyPr wrap="square" rtlCol="0">
            <a:noAutofit/>
          </a:bodyPr>
          <a:lstStyle/>
          <a:p>
            <a:pPr algn="ctr"/>
            <a:r>
              <a:rPr lang="en-US" sz="2500" smtClean="0">
                <a:latin typeface="Gill Sans MT" pitchFamily="34" charset="0"/>
              </a:rPr>
              <a:t>northcentralsare.org</a:t>
            </a:r>
            <a:endParaRPr lang="en-US" sz="2500">
              <a:latin typeface="Gill Sans MT" pitchFamily="34" charset="0"/>
            </a:endParaRPr>
          </a:p>
        </p:txBody>
      </p:sp>
      <p:pic>
        <p:nvPicPr>
          <p:cNvPr id="20" name="Picture 19" descr="SARE_NorthCentral_CMYK_2.eps"/>
          <p:cNvPicPr>
            <a:picLocks noChangeAspect="1"/>
          </p:cNvPicPr>
          <p:nvPr userDrawn="1"/>
        </p:nvPicPr>
        <p:blipFill>
          <a:blip r:embed="rId5"/>
          <a:stretch>
            <a:fillRect/>
          </a:stretch>
        </p:blipFill>
        <p:spPr>
          <a:xfrm>
            <a:off x="925647" y="925577"/>
            <a:ext cx="5120640" cy="4544568"/>
          </a:xfrm>
          <a:prstGeom prst="rect">
            <a:avLst/>
          </a:prstGeom>
        </p:spPr>
      </p:pic>
    </p:spTree>
    <p:extLst>
      <p:ext uri="{BB962C8B-B14F-4D97-AF65-F5344CB8AC3E}">
        <p14:creationId xmlns:p14="http://schemas.microsoft.com/office/powerpoint/2010/main" val="21653290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3291882"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0" indent="0" algn="l" defTabSz="3291882" rtl="0" eaLnBrk="1" latinLnBrk="0" hangingPunct="1">
        <a:lnSpc>
          <a:spcPct val="90000"/>
        </a:lnSpc>
        <a:spcBef>
          <a:spcPts val="3600"/>
        </a:spcBef>
        <a:buFont typeface="Arial" panose="020B0604020202020204" pitchFamily="34" charset="0"/>
        <a:buNone/>
        <a:defRPr sz="1600" kern="1200">
          <a:solidFill>
            <a:schemeClr val="tx1"/>
          </a:solidFill>
          <a:latin typeface="+mn-lt"/>
          <a:ea typeface="+mn-ea"/>
          <a:cs typeface="+mn-cs"/>
        </a:defRPr>
      </a:lvl1pPr>
      <a:lvl2pPr marL="2468910" indent="-822970" algn="l" defTabSz="3291882"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52" indent="-822970" algn="l" defTabSz="3291882"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92"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732"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67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61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55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49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82" rtl="0" eaLnBrk="1" latinLnBrk="0" hangingPunct="1">
        <a:defRPr sz="6480" kern="1200">
          <a:solidFill>
            <a:schemeClr val="tx1"/>
          </a:solidFill>
          <a:latin typeface="+mn-lt"/>
          <a:ea typeface="+mn-ea"/>
          <a:cs typeface="+mn-cs"/>
        </a:defRPr>
      </a:lvl1pPr>
      <a:lvl2pPr marL="1645940" algn="l" defTabSz="3291882" rtl="0" eaLnBrk="1" latinLnBrk="0" hangingPunct="1">
        <a:defRPr sz="6480" kern="1200">
          <a:solidFill>
            <a:schemeClr val="tx1"/>
          </a:solidFill>
          <a:latin typeface="+mn-lt"/>
          <a:ea typeface="+mn-ea"/>
          <a:cs typeface="+mn-cs"/>
        </a:defRPr>
      </a:lvl2pPr>
      <a:lvl3pPr marL="3291882" algn="l" defTabSz="3291882" rtl="0" eaLnBrk="1" latinLnBrk="0" hangingPunct="1">
        <a:defRPr sz="6480" kern="1200">
          <a:solidFill>
            <a:schemeClr val="tx1"/>
          </a:solidFill>
          <a:latin typeface="+mn-lt"/>
          <a:ea typeface="+mn-ea"/>
          <a:cs typeface="+mn-cs"/>
        </a:defRPr>
      </a:lvl3pPr>
      <a:lvl4pPr marL="4937822" algn="l" defTabSz="3291882" rtl="0" eaLnBrk="1" latinLnBrk="0" hangingPunct="1">
        <a:defRPr sz="6480" kern="1200">
          <a:solidFill>
            <a:schemeClr val="tx1"/>
          </a:solidFill>
          <a:latin typeface="+mn-lt"/>
          <a:ea typeface="+mn-ea"/>
          <a:cs typeface="+mn-cs"/>
        </a:defRPr>
      </a:lvl4pPr>
      <a:lvl5pPr marL="6583762" algn="l" defTabSz="3291882" rtl="0" eaLnBrk="1" latinLnBrk="0" hangingPunct="1">
        <a:defRPr sz="6480" kern="1200">
          <a:solidFill>
            <a:schemeClr val="tx1"/>
          </a:solidFill>
          <a:latin typeface="+mn-lt"/>
          <a:ea typeface="+mn-ea"/>
          <a:cs typeface="+mn-cs"/>
        </a:defRPr>
      </a:lvl5pPr>
      <a:lvl6pPr marL="8229702" algn="l" defTabSz="3291882" rtl="0" eaLnBrk="1" latinLnBrk="0" hangingPunct="1">
        <a:defRPr sz="6480" kern="1200">
          <a:solidFill>
            <a:schemeClr val="tx1"/>
          </a:solidFill>
          <a:latin typeface="+mn-lt"/>
          <a:ea typeface="+mn-ea"/>
          <a:cs typeface="+mn-cs"/>
        </a:defRPr>
      </a:lvl6pPr>
      <a:lvl7pPr marL="9875644" algn="l" defTabSz="3291882" rtl="0" eaLnBrk="1" latinLnBrk="0" hangingPunct="1">
        <a:defRPr sz="6480" kern="1200">
          <a:solidFill>
            <a:schemeClr val="tx1"/>
          </a:solidFill>
          <a:latin typeface="+mn-lt"/>
          <a:ea typeface="+mn-ea"/>
          <a:cs typeface="+mn-cs"/>
        </a:defRPr>
      </a:lvl7pPr>
      <a:lvl8pPr marL="11521584" algn="l" defTabSz="3291882" rtl="0" eaLnBrk="1" latinLnBrk="0" hangingPunct="1">
        <a:defRPr sz="6480" kern="1200">
          <a:solidFill>
            <a:schemeClr val="tx1"/>
          </a:solidFill>
          <a:latin typeface="+mn-lt"/>
          <a:ea typeface="+mn-ea"/>
          <a:cs typeface="+mn-cs"/>
        </a:defRPr>
      </a:lvl8pPr>
      <a:lvl9pPr marL="13167524" algn="l" defTabSz="3291882" rtl="0" eaLnBrk="1" latinLnBrk="0" hangingPunct="1">
        <a:defRPr sz="64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989" y="1318022"/>
            <a:ext cx="39501233" cy="5486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989" y="7680722"/>
            <a:ext cx="39501233" cy="2172533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989" y="30510956"/>
            <a:ext cx="10240433" cy="1752600"/>
          </a:xfrm>
          <a:prstGeom prst="rect">
            <a:avLst/>
          </a:prstGeom>
        </p:spPr>
        <p:txBody>
          <a:bodyPr vert="horz" lIns="91440" tIns="45720" rIns="91440" bIns="45720" rtlCol="0" anchor="ctr"/>
          <a:lstStyle>
            <a:lvl1pPr algn="l">
              <a:defRPr sz="1200">
                <a:solidFill>
                  <a:schemeClr val="tx1">
                    <a:tint val="75000"/>
                  </a:schemeClr>
                </a:solidFill>
              </a:defRPr>
            </a:lvl1pPr>
          </a:lstStyle>
          <a:p>
            <a:fld id="{076A23B4-339B-4FD7-BADD-635ADD9051C7}" type="datetimeFigureOut">
              <a:rPr lang="en-US" smtClean="0"/>
              <a:pPr/>
              <a:t>4/3/18</a:t>
            </a:fld>
            <a:endParaRPr lang="en-US"/>
          </a:p>
        </p:txBody>
      </p:sp>
      <p:sp>
        <p:nvSpPr>
          <p:cNvPr id="5" name="Footer Placeholder 4"/>
          <p:cNvSpPr>
            <a:spLocks noGrp="1"/>
          </p:cNvSpPr>
          <p:nvPr>
            <p:ph type="ftr" sz="quarter" idx="3"/>
          </p:nvPr>
        </p:nvSpPr>
        <p:spPr>
          <a:xfrm>
            <a:off x="14996589" y="30510956"/>
            <a:ext cx="13898033" cy="1752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789" y="30510956"/>
            <a:ext cx="10240433" cy="1752600"/>
          </a:xfrm>
          <a:prstGeom prst="rect">
            <a:avLst/>
          </a:prstGeom>
        </p:spPr>
        <p:txBody>
          <a:bodyPr vert="horz" lIns="91440" tIns="45720" rIns="91440" bIns="45720" rtlCol="0" anchor="ctr"/>
          <a:lstStyle>
            <a:lvl1pPr algn="r">
              <a:defRPr sz="1200">
                <a:solidFill>
                  <a:schemeClr val="tx1">
                    <a:tint val="75000"/>
                  </a:schemeClr>
                </a:solidFill>
              </a:defRPr>
            </a:lvl1pPr>
          </a:lstStyle>
          <a:p>
            <a:fld id="{5EECC31D-2E84-4DBE-B7DB-BADD4508C9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tiff"/><Relationship Id="rId13" Type="http://schemas.openxmlformats.org/officeDocument/2006/relationships/image" Target="../media/image14.emf"/><Relationship Id="rId14" Type="http://schemas.openxmlformats.org/officeDocument/2006/relationships/image" Target="../media/image15.jpeg"/><Relationship Id="rId15"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emf"/><Relationship Id="rId7" Type="http://schemas.openxmlformats.org/officeDocument/2006/relationships/image" Target="../media/image8.jpg"/><Relationship Id="rId8" Type="http://schemas.openxmlformats.org/officeDocument/2006/relationships/image" Target="../media/image9.png"/><Relationship Id="rId9" Type="http://schemas.openxmlformats.org/officeDocument/2006/relationships/image" Target="../media/image10.emf"/><Relationship Id="rId10"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6327235" y="30453932"/>
            <a:ext cx="8609553" cy="1569660"/>
          </a:xfrm>
          <a:prstGeom prst="rect">
            <a:avLst/>
          </a:prstGeom>
          <a:noFill/>
        </p:spPr>
        <p:txBody>
          <a:bodyPr wrap="square" rtlCol="0">
            <a:spAutoFit/>
          </a:bodyPr>
          <a:lstStyle/>
          <a:p>
            <a:pPr>
              <a:defRPr/>
            </a:pPr>
            <a:r>
              <a:rPr lang="en-US" sz="1600" b="0" i="0" u="none" strike="noStrike" kern="1200" dirty="0" smtClean="0">
                <a:effectLst/>
                <a:latin typeface="Gill Sans MT" pitchFamily="34" charset="0"/>
                <a:ea typeface="+mn-ea"/>
                <a:cs typeface="+mn-cs"/>
              </a:rPr>
              <a:t>This project is supported by the National Institute of Food and Agriculture, U.S. Department of Agriculture, under award number </a:t>
            </a:r>
            <a:r>
              <a:rPr lang="is-IS" sz="1600" dirty="0">
                <a:latin typeface="Gill Sans MT" pitchFamily="34" charset="0"/>
              </a:rPr>
              <a:t>2014-38640-22156</a:t>
            </a:r>
            <a:r>
              <a:rPr lang="en-US" sz="1600" dirty="0" smtClean="0">
                <a:latin typeface="Gill Sans MT" pitchFamily="34" charset="0"/>
              </a:rPr>
              <a:t> </a:t>
            </a:r>
            <a:r>
              <a:rPr lang="en-US" sz="1600" b="0" i="0" u="none" strike="noStrike" kern="1200" baseline="0" dirty="0" smtClean="0">
                <a:effectLst/>
                <a:latin typeface="Gill Sans MT" pitchFamily="34" charset="0"/>
                <a:ea typeface="+mn-ea"/>
                <a:cs typeface="+mn-cs"/>
              </a:rPr>
              <a:t>through the North Central Region Sustainable Agriculture Research </a:t>
            </a:r>
            <a:r>
              <a:rPr lang="en-US" sz="1600" dirty="0" smtClean="0">
                <a:latin typeface="Gill Sans MT" pitchFamily="34" charset="0"/>
              </a:rPr>
              <a:t>and Education </a:t>
            </a:r>
            <a:r>
              <a:rPr lang="en-US" sz="1600" b="0" i="0" u="none" strike="noStrike" kern="1200" baseline="0" dirty="0" smtClean="0">
                <a:effectLst/>
                <a:latin typeface="Gill Sans MT" pitchFamily="34" charset="0"/>
                <a:ea typeface="+mn-ea"/>
                <a:cs typeface="+mn-cs"/>
              </a:rPr>
              <a:t>program under </a:t>
            </a:r>
            <a:r>
              <a:rPr lang="en-US" sz="1600" b="0" i="0" u="none" strike="noStrike" kern="1200" baseline="0" dirty="0" err="1" smtClean="0">
                <a:effectLst/>
                <a:latin typeface="Gill Sans MT" pitchFamily="34" charset="0"/>
                <a:ea typeface="+mn-ea"/>
                <a:cs typeface="+mn-cs"/>
              </a:rPr>
              <a:t>subaward</a:t>
            </a:r>
            <a:r>
              <a:rPr lang="en-US" sz="1600" b="0" i="0" u="none" strike="noStrike" kern="1200" baseline="0" dirty="0" smtClean="0">
                <a:effectLst/>
                <a:latin typeface="Gill Sans MT" pitchFamily="34" charset="0"/>
                <a:ea typeface="+mn-ea"/>
                <a:cs typeface="+mn-cs"/>
              </a:rPr>
              <a:t> number </a:t>
            </a:r>
            <a:r>
              <a:rPr lang="is-IS" sz="1600" dirty="0">
                <a:latin typeface="Gill Sans MT" pitchFamily="34" charset="0"/>
              </a:rPr>
              <a:t>H004403709</a:t>
            </a:r>
            <a:r>
              <a:rPr lang="en-US" sz="1600" b="0" i="0" u="none" strike="noStrike" kern="1200" baseline="0" dirty="0" smtClean="0">
                <a:effectLst/>
                <a:latin typeface="Gill Sans MT" pitchFamily="34" charset="0"/>
                <a:ea typeface="+mn-ea"/>
                <a:cs typeface="+mn-cs"/>
              </a:rPr>
              <a:t>.</a:t>
            </a:r>
            <a:r>
              <a:rPr lang="en-US" sz="1600" b="0" i="0" u="none" strike="noStrike" kern="1200" dirty="0" smtClean="0">
                <a:effectLst/>
                <a:latin typeface="Gill Sans MT" pitchFamily="34" charset="0"/>
                <a:ea typeface="+mn-ea"/>
                <a:cs typeface="+mn-cs"/>
              </a:rPr>
              <a:t>  </a:t>
            </a:r>
            <a:r>
              <a:rPr lang="en-US" sz="1600" b="0" i="0" u="none" strike="noStrike" kern="1200" dirty="0" smtClean="0">
                <a:effectLst/>
                <a:latin typeface="Gill Sans MT" pitchFamily="34" charset="0"/>
                <a:ea typeface="+mn-ea"/>
                <a:cs typeface="+mn-cs"/>
              </a:rPr>
              <a:t>Any opinions, findings, </a:t>
            </a:r>
            <a:r>
              <a:rPr lang="en-US" sz="1600" b="0" i="0" u="none" strike="noStrike" kern="1200" baseline="0" dirty="0" smtClean="0">
                <a:effectLst/>
                <a:latin typeface="Gill Sans MT" pitchFamily="34" charset="0"/>
                <a:ea typeface="+mn-ea"/>
                <a:cs typeface="+mn-cs"/>
              </a:rPr>
              <a:t>conclusions</a:t>
            </a:r>
            <a:r>
              <a:rPr lang="en-US" sz="1600" b="0" i="0" u="none" strike="noStrike" kern="1200" dirty="0" smtClean="0">
                <a:effectLst/>
                <a:latin typeface="Gill Sans MT" pitchFamily="34" charset="0"/>
                <a:ea typeface="+mn-ea"/>
                <a:cs typeface="+mn-cs"/>
              </a:rPr>
              <a:t>, or recommendations expressed in this publication are those of the author(s) and do not necessarily reflect the view of the U.S. Department of Agriculture or SARE. USDA is an equal opportunity employer and service provider.</a:t>
            </a:r>
            <a:endParaRPr lang="en-US" sz="1600" dirty="0">
              <a:latin typeface="Gill Sans MT" pitchFamily="34" charset="0"/>
            </a:endParaRPr>
          </a:p>
        </p:txBody>
      </p:sp>
      <p:sp>
        <p:nvSpPr>
          <p:cNvPr id="6" name="TextBox 5"/>
          <p:cNvSpPr txBox="1"/>
          <p:nvPr/>
        </p:nvSpPr>
        <p:spPr>
          <a:xfrm>
            <a:off x="6858000" y="685800"/>
            <a:ext cx="35814000" cy="3429000"/>
          </a:xfrm>
          <a:prstGeom prst="rect">
            <a:avLst/>
          </a:prstGeom>
          <a:noFill/>
        </p:spPr>
        <p:txBody>
          <a:bodyPr wrap="square" rtlCol="0" anchor="ctr" anchorCtr="0">
            <a:noAutofit/>
          </a:bodyPr>
          <a:lstStyle/>
          <a:p>
            <a:pPr algn="ctr"/>
            <a:r>
              <a:rPr lang="en-US" sz="9600" b="1" dirty="0">
                <a:latin typeface="Gill Sans MT" charset="0"/>
                <a:ea typeface="Gill Sans MT" charset="0"/>
                <a:cs typeface="Gill Sans MT" charset="0"/>
              </a:rPr>
              <a:t>Reweaving the Economic Fabric </a:t>
            </a:r>
            <a:r>
              <a:rPr lang="en-US" sz="9600" b="1" dirty="0" smtClean="0">
                <a:latin typeface="Gill Sans MT" charset="0"/>
                <a:ea typeface="Gill Sans MT" charset="0"/>
                <a:cs typeface="Gill Sans MT" charset="0"/>
              </a:rPr>
              <a:t>to </a:t>
            </a:r>
          </a:p>
          <a:p>
            <a:pPr algn="ctr"/>
            <a:r>
              <a:rPr lang="en-US" sz="9600" b="1" dirty="0" smtClean="0">
                <a:latin typeface="Gill Sans MT" charset="0"/>
                <a:ea typeface="Gill Sans MT" charset="0"/>
                <a:cs typeface="Gill Sans MT" charset="0"/>
              </a:rPr>
              <a:t>Support Sustainable </a:t>
            </a:r>
            <a:r>
              <a:rPr lang="en-US" sz="9600" b="1" dirty="0">
                <a:latin typeface="Gill Sans MT" charset="0"/>
                <a:ea typeface="Gill Sans MT" charset="0"/>
                <a:cs typeface="Gill Sans MT" charset="0"/>
              </a:rPr>
              <a:t>Farms and Ag-based Businesses</a:t>
            </a:r>
          </a:p>
        </p:txBody>
      </p:sp>
      <p:sp>
        <p:nvSpPr>
          <p:cNvPr id="11" name="Rectangle 10"/>
          <p:cNvSpPr/>
          <p:nvPr/>
        </p:nvSpPr>
        <p:spPr>
          <a:xfrm>
            <a:off x="22247741" y="4325112"/>
            <a:ext cx="19611459" cy="938719"/>
          </a:xfrm>
          <a:prstGeom prst="rect">
            <a:avLst/>
          </a:prstGeom>
        </p:spPr>
        <p:txBody>
          <a:bodyPr wrap="square">
            <a:spAutoFit/>
          </a:bodyPr>
          <a:lstStyle/>
          <a:p>
            <a:pPr algn="r"/>
            <a:r>
              <a:rPr lang="en-US" sz="5500" b="1" dirty="0" smtClean="0">
                <a:ln w="0" cap="flat" cmpd="sng">
                  <a:noFill/>
                  <a:round/>
                </a:ln>
                <a:solidFill>
                  <a:srgbClr val="423A24"/>
                </a:solidFill>
                <a:effectLst>
                  <a:outerShdw blurRad="50800" dist="50800" dir="5400000" algn="ctr" rotWithShape="0">
                    <a:schemeClr val="bg1"/>
                  </a:outerShdw>
                </a:effectLst>
                <a:latin typeface="Gill Sans MT" pitchFamily="34" charset="0"/>
              </a:rPr>
              <a:t>JAN JOANNIDES</a:t>
            </a:r>
            <a:endParaRPr lang="en-US" sz="5500" dirty="0">
              <a:solidFill>
                <a:srgbClr val="423A24"/>
              </a:solidFill>
              <a:effectLst>
                <a:outerShdw blurRad="50800" dist="50800" dir="5400000" algn="ctr" rotWithShape="0">
                  <a:schemeClr val="bg1"/>
                </a:outerShdw>
              </a:effectLst>
              <a:latin typeface="Gill Sans MT" pitchFamily="34" charset="0"/>
            </a:endParaRPr>
          </a:p>
        </p:txBody>
      </p:sp>
      <p:sp>
        <p:nvSpPr>
          <p:cNvPr id="20" name="Rounded Rectangle 19"/>
          <p:cNvSpPr/>
          <p:nvPr/>
        </p:nvSpPr>
        <p:spPr>
          <a:xfrm>
            <a:off x="1828800" y="7772400"/>
            <a:ext cx="13107988"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r>
              <a:rPr lang="en-US" sz="6000" b="1" dirty="0" smtClean="0">
                <a:solidFill>
                  <a:srgbClr val="423A24"/>
                </a:solidFill>
                <a:latin typeface="Gill Sans MT" panose="020B0502020104020203" pitchFamily="34" charset="0"/>
              </a:rPr>
              <a:t>The Issue </a:t>
            </a:r>
            <a:endParaRPr lang="en-US" sz="6000" b="1" dirty="0">
              <a:solidFill>
                <a:srgbClr val="423A24"/>
              </a:solidFill>
              <a:latin typeface="Gill Sans MT" panose="020B0502020104020203" pitchFamily="34" charset="0"/>
            </a:endParaRPr>
          </a:p>
        </p:txBody>
      </p:sp>
      <p:sp>
        <p:nvSpPr>
          <p:cNvPr id="28" name="TextBox 27"/>
          <p:cNvSpPr txBox="1"/>
          <p:nvPr/>
        </p:nvSpPr>
        <p:spPr>
          <a:xfrm>
            <a:off x="1959328" y="21499101"/>
            <a:ext cx="13161995" cy="3231654"/>
          </a:xfrm>
          <a:prstGeom prst="rect">
            <a:avLst/>
          </a:prstGeom>
          <a:noFill/>
        </p:spPr>
        <p:txBody>
          <a:bodyPr wrap="square" rtlCol="0">
            <a:spAutoFit/>
          </a:bodyPr>
          <a:lstStyle/>
          <a:p>
            <a:pPr>
              <a:spcAft>
                <a:spcPts val="600"/>
              </a:spcAft>
            </a:pPr>
            <a:endParaRPr lang="en-US" sz="1400" dirty="0">
              <a:latin typeface="Georgia" charset="0"/>
              <a:ea typeface="Georgia" charset="0"/>
              <a:cs typeface="Georgia" charset="0"/>
            </a:endParaRPr>
          </a:p>
          <a:p>
            <a:pPr>
              <a:spcAft>
                <a:spcPts val="600"/>
              </a:spcAft>
            </a:pPr>
            <a:r>
              <a:rPr lang="en-US" sz="4000" b="1" dirty="0" smtClean="0">
                <a:latin typeface="Georgia" charset="0"/>
                <a:ea typeface="Georgia" charset="0"/>
                <a:cs typeface="Georgia" charset="0"/>
              </a:rPr>
              <a:t>To Address these Issues</a:t>
            </a:r>
          </a:p>
          <a:p>
            <a:pPr>
              <a:spcAft>
                <a:spcPts val="600"/>
              </a:spcAft>
            </a:pPr>
            <a:endParaRPr lang="en-US" sz="1500" b="1" dirty="0" smtClean="0">
              <a:latin typeface="Georgia" charset="0"/>
              <a:ea typeface="Georgia" charset="0"/>
              <a:cs typeface="Georgia" charset="0"/>
            </a:endParaRPr>
          </a:p>
          <a:p>
            <a:pPr>
              <a:spcAft>
                <a:spcPts val="600"/>
              </a:spcAft>
            </a:pPr>
            <a:r>
              <a:rPr lang="en-US" sz="3000" dirty="0" smtClean="0">
                <a:latin typeface="Georgia" charset="0"/>
                <a:ea typeface="Georgia" charset="0"/>
                <a:cs typeface="Georgia" charset="0"/>
              </a:rPr>
              <a:t>This project developed financing mechanisms to infuse capital into sustainable farms and ag-related businesses.  Concurrently</a:t>
            </a:r>
            <a:r>
              <a:rPr lang="en-US" sz="3000" dirty="0">
                <a:latin typeface="Georgia" charset="0"/>
                <a:ea typeface="Georgia" charset="0"/>
                <a:cs typeface="Georgia" charset="0"/>
              </a:rPr>
              <a:t>, we developed pathways for individuals and businesses to invest in their local food and farming systems. </a:t>
            </a:r>
          </a:p>
        </p:txBody>
      </p:sp>
      <p:sp>
        <p:nvSpPr>
          <p:cNvPr id="40" name="Rounded Rectangle 39"/>
          <p:cNvSpPr/>
          <p:nvPr/>
        </p:nvSpPr>
        <p:spPr>
          <a:xfrm>
            <a:off x="29215715" y="7774891"/>
            <a:ext cx="13090525"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r>
              <a:rPr lang="en-US" sz="6000" b="1" smtClean="0">
                <a:solidFill>
                  <a:srgbClr val="423A24"/>
                </a:solidFill>
                <a:latin typeface="Gill Sans MT" panose="020B0502020104020203" pitchFamily="34" charset="0"/>
              </a:rPr>
              <a:t>Outcomes</a:t>
            </a:r>
            <a:endParaRPr lang="en-US" sz="6000" b="1" dirty="0">
              <a:solidFill>
                <a:srgbClr val="423A24"/>
              </a:solidFill>
              <a:latin typeface="Gill Sans MT" panose="020B0502020104020203" pitchFamily="34" charset="0"/>
            </a:endParaRPr>
          </a:p>
        </p:txBody>
      </p:sp>
      <p:sp>
        <p:nvSpPr>
          <p:cNvPr id="51" name="TextBox 50"/>
          <p:cNvSpPr txBox="1"/>
          <p:nvPr/>
        </p:nvSpPr>
        <p:spPr>
          <a:xfrm>
            <a:off x="29307856" y="9380737"/>
            <a:ext cx="13090525" cy="5632311"/>
          </a:xfrm>
          <a:prstGeom prst="rect">
            <a:avLst/>
          </a:prstGeom>
          <a:noFill/>
        </p:spPr>
        <p:txBody>
          <a:bodyPr wrap="square" rtlCol="0">
            <a:spAutoFit/>
          </a:bodyPr>
          <a:lstStyle/>
          <a:p>
            <a:pPr marL="457200" indent="-457200">
              <a:spcAft>
                <a:spcPts val="600"/>
              </a:spcAft>
              <a:buFont typeface="Arial" charset="0"/>
              <a:buChar char="•"/>
            </a:pPr>
            <a:r>
              <a:rPr lang="en-US" sz="3000" dirty="0" smtClean="0">
                <a:latin typeface="Georgia"/>
                <a:ea typeface="Georgia" charset="0"/>
                <a:cs typeface="Georgia"/>
              </a:rPr>
              <a:t>300 </a:t>
            </a:r>
            <a:r>
              <a:rPr lang="en-US" sz="3000" dirty="0">
                <a:latin typeface="Georgia"/>
                <a:ea typeface="Georgia" charset="0"/>
                <a:cs typeface="Georgia"/>
              </a:rPr>
              <a:t>farmers and local food </a:t>
            </a:r>
            <a:r>
              <a:rPr lang="en-US" sz="3000" dirty="0" smtClean="0">
                <a:latin typeface="Georgia"/>
                <a:ea typeface="Georgia" charset="0"/>
                <a:cs typeface="Georgia"/>
              </a:rPr>
              <a:t>makers received </a:t>
            </a:r>
            <a:r>
              <a:rPr lang="en-US" sz="3000" dirty="0" smtClean="0">
                <a:latin typeface="Georgia"/>
                <a:ea typeface="Georgia" charset="0"/>
                <a:cs typeface="Georgia"/>
              </a:rPr>
              <a:t>training and/or assistance </a:t>
            </a:r>
            <a:r>
              <a:rPr lang="en-US" sz="3000" dirty="0" smtClean="0">
                <a:latin typeface="Georgia"/>
                <a:ea typeface="Georgia" charset="0"/>
                <a:cs typeface="Georgia"/>
              </a:rPr>
              <a:t>in navigating </a:t>
            </a:r>
            <a:r>
              <a:rPr lang="en-US" sz="3000" dirty="0">
                <a:latin typeface="Georgia"/>
                <a:ea typeface="Georgia" charset="0"/>
                <a:cs typeface="Georgia"/>
              </a:rPr>
              <a:t>the confusing maze of </a:t>
            </a:r>
            <a:r>
              <a:rPr lang="en-US" sz="3000" dirty="0" smtClean="0">
                <a:latin typeface="Georgia"/>
                <a:ea typeface="Georgia" charset="0"/>
                <a:cs typeface="Georgia"/>
              </a:rPr>
              <a:t>financing options</a:t>
            </a:r>
            <a:endParaRPr lang="en-US" sz="3000" dirty="0" smtClean="0">
              <a:latin typeface="Georgia"/>
              <a:ea typeface="Georgia" charset="0"/>
              <a:cs typeface="Georgia"/>
            </a:endParaRPr>
          </a:p>
          <a:p>
            <a:pPr marL="457200" indent="-457200">
              <a:spcAft>
                <a:spcPts val="600"/>
              </a:spcAft>
              <a:buFont typeface="Arial" charset="0"/>
              <a:buChar char="•"/>
            </a:pPr>
            <a:r>
              <a:rPr lang="en-US" sz="3000" dirty="0">
                <a:latin typeface="Georgia"/>
                <a:ea typeface="Georgia" charset="0"/>
                <a:cs typeface="Georgia"/>
              </a:rPr>
              <a:t>O</a:t>
            </a:r>
            <a:r>
              <a:rPr lang="en-US" sz="3000" dirty="0" smtClean="0">
                <a:latin typeface="Georgia"/>
                <a:ea typeface="Georgia" charset="0"/>
                <a:cs typeface="Georgia"/>
              </a:rPr>
              <a:t>ver </a:t>
            </a:r>
            <a:r>
              <a:rPr lang="en-US" sz="3000" dirty="0">
                <a:latin typeface="Georgia"/>
                <a:ea typeface="Georgia" charset="0"/>
                <a:cs typeface="Georgia"/>
              </a:rPr>
              <a:t>1,000 people </a:t>
            </a:r>
            <a:r>
              <a:rPr lang="en-US" sz="3000" dirty="0" smtClean="0">
                <a:latin typeface="Georgia"/>
                <a:ea typeface="Georgia" charset="0"/>
                <a:cs typeface="Georgia"/>
              </a:rPr>
              <a:t>learned about </a:t>
            </a:r>
            <a:r>
              <a:rPr lang="en-US" sz="3000" dirty="0">
                <a:latin typeface="Georgia"/>
                <a:ea typeface="Georgia" charset="0"/>
                <a:cs typeface="Georgia"/>
              </a:rPr>
              <a:t>ways to invest in farm and food businesses closer to </a:t>
            </a:r>
            <a:r>
              <a:rPr lang="en-US" sz="3000" dirty="0" smtClean="0">
                <a:latin typeface="Georgia"/>
                <a:ea typeface="Georgia" charset="0"/>
                <a:cs typeface="Georgia"/>
              </a:rPr>
              <a:t>home</a:t>
            </a:r>
            <a:endParaRPr lang="en-US" sz="3000" b="1" dirty="0">
              <a:latin typeface="Georgia"/>
              <a:ea typeface="Georgia" charset="0"/>
              <a:cs typeface="Georgia"/>
            </a:endParaRPr>
          </a:p>
          <a:p>
            <a:pPr marL="457200" indent="-457200">
              <a:spcAft>
                <a:spcPts val="600"/>
              </a:spcAft>
              <a:buFont typeface="Arial" charset="0"/>
              <a:buChar char="•"/>
            </a:pPr>
            <a:r>
              <a:rPr lang="en-US" sz="3000" dirty="0" smtClean="0">
                <a:latin typeface="Georgia"/>
                <a:ea typeface="Georgia" charset="0"/>
                <a:cs typeface="Georgia"/>
              </a:rPr>
              <a:t>A </a:t>
            </a:r>
            <a:r>
              <a:rPr lang="en-US" sz="3000" dirty="0" smtClean="0">
                <a:latin typeface="Georgia"/>
                <a:ea typeface="Georgia" charset="0"/>
                <a:cs typeface="Georgia"/>
              </a:rPr>
              <a:t>Slow Money Minnesota </a:t>
            </a:r>
            <a:r>
              <a:rPr lang="en-US" sz="3000" dirty="0" smtClean="0">
                <a:latin typeface="Georgia"/>
                <a:ea typeface="Georgia" charset="0"/>
                <a:cs typeface="Georgia"/>
              </a:rPr>
              <a:t>Network was formed</a:t>
            </a:r>
            <a:endParaRPr lang="en-US" sz="3000" dirty="0" smtClean="0">
              <a:latin typeface="Georgia"/>
              <a:ea typeface="Georgia" charset="0"/>
              <a:cs typeface="Georgia"/>
            </a:endParaRPr>
          </a:p>
          <a:p>
            <a:pPr marL="457200" indent="-457200">
              <a:spcAft>
                <a:spcPts val="600"/>
              </a:spcAft>
              <a:buFont typeface="Arial" charset="0"/>
              <a:buChar char="•"/>
            </a:pPr>
            <a:r>
              <a:rPr lang="en-US" sz="3000" dirty="0" smtClean="0">
                <a:latin typeface="Georgia"/>
                <a:ea typeface="Georgia" charset="0"/>
                <a:cs typeface="Georgia"/>
              </a:rPr>
              <a:t>The Grow </a:t>
            </a:r>
            <a:r>
              <a:rPr lang="en-US" sz="3000" dirty="0" smtClean="0">
                <a:latin typeface="Georgia"/>
                <a:ea typeface="Georgia" charset="0"/>
                <a:cs typeface="Georgia"/>
              </a:rPr>
              <a:t>a Farmer </a:t>
            </a:r>
            <a:r>
              <a:rPr lang="en-US" sz="3000" dirty="0" smtClean="0">
                <a:latin typeface="Georgia"/>
                <a:ea typeface="Georgia" charset="0"/>
                <a:cs typeface="Georgia"/>
              </a:rPr>
              <a:t>Revolving Loan Fund was created</a:t>
            </a:r>
          </a:p>
          <a:p>
            <a:pPr marL="457200" indent="-457200">
              <a:spcAft>
                <a:spcPts val="600"/>
              </a:spcAft>
              <a:buFont typeface="Arial" charset="0"/>
              <a:buChar char="•"/>
            </a:pPr>
            <a:r>
              <a:rPr lang="en-US" sz="3000" dirty="0" smtClean="0">
                <a:latin typeface="Georgia"/>
                <a:ea typeface="Georgia" charset="0"/>
                <a:cs typeface="Georgia"/>
              </a:rPr>
              <a:t>$</a:t>
            </a:r>
            <a:r>
              <a:rPr lang="en-US" sz="3000" dirty="0" smtClean="0">
                <a:latin typeface="Georgia"/>
                <a:ea typeface="Georgia" charset="0"/>
                <a:cs typeface="Georgia"/>
              </a:rPr>
              <a:t>98,000 </a:t>
            </a:r>
            <a:r>
              <a:rPr lang="en-US" sz="3000" dirty="0" smtClean="0">
                <a:latin typeface="Georgia"/>
                <a:ea typeface="Georgia" charset="0"/>
                <a:cs typeface="Georgia"/>
              </a:rPr>
              <a:t>was raised through </a:t>
            </a:r>
            <a:r>
              <a:rPr lang="en-US" sz="3000" dirty="0" smtClean="0">
                <a:latin typeface="Georgia"/>
                <a:ea typeface="Georgia" charset="0"/>
                <a:cs typeface="Georgia"/>
              </a:rPr>
              <a:t>a </a:t>
            </a:r>
            <a:r>
              <a:rPr lang="en-US" sz="3000" dirty="0" err="1" smtClean="0">
                <a:latin typeface="Georgia"/>
                <a:ea typeface="Georgia" charset="0"/>
                <a:cs typeface="Georgia"/>
              </a:rPr>
              <a:t>Barnraiser.com</a:t>
            </a:r>
            <a:r>
              <a:rPr lang="en-US" sz="3000" dirty="0" smtClean="0">
                <a:latin typeface="Georgia"/>
                <a:ea typeface="Georgia" charset="0"/>
                <a:cs typeface="Georgia"/>
              </a:rPr>
              <a:t>, events, and house parties in which over 250 individuals, businesses and foundations contributed</a:t>
            </a:r>
          </a:p>
          <a:p>
            <a:pPr marL="457200" indent="-457200">
              <a:spcAft>
                <a:spcPts val="600"/>
              </a:spcAft>
              <a:buFont typeface="Arial" charset="0"/>
              <a:buChar char="•"/>
            </a:pPr>
            <a:r>
              <a:rPr lang="en-US" sz="3000" dirty="0" smtClean="0">
                <a:latin typeface="Georgia"/>
                <a:ea typeface="Georgia" charset="0"/>
                <a:cs typeface="Georgia"/>
              </a:rPr>
              <a:t>The f</a:t>
            </a:r>
            <a:r>
              <a:rPr lang="en-US" sz="3000" dirty="0" smtClean="0">
                <a:latin typeface="Georgia"/>
                <a:ea typeface="Georgia" charset="0"/>
                <a:cs typeface="Georgia"/>
              </a:rPr>
              <a:t>irst </a:t>
            </a:r>
            <a:r>
              <a:rPr lang="en-US" sz="3000" dirty="0" smtClean="0">
                <a:latin typeface="Georgia"/>
                <a:ea typeface="Georgia" charset="0"/>
                <a:cs typeface="Georgia"/>
              </a:rPr>
              <a:t>loan of $15,000 </a:t>
            </a:r>
            <a:r>
              <a:rPr lang="en-US" sz="3000" dirty="0" smtClean="0">
                <a:latin typeface="Georgia"/>
                <a:ea typeface="Georgia" charset="0"/>
                <a:cs typeface="Georgia"/>
              </a:rPr>
              <a:t>was provided </a:t>
            </a:r>
            <a:r>
              <a:rPr lang="en-US" sz="3000" dirty="0" smtClean="0">
                <a:latin typeface="Georgia"/>
                <a:ea typeface="Georgia" charset="0"/>
                <a:cs typeface="Georgia"/>
              </a:rPr>
              <a:t>in 2017</a:t>
            </a:r>
          </a:p>
          <a:p>
            <a:pPr marL="457200" indent="-457200">
              <a:spcAft>
                <a:spcPts val="600"/>
              </a:spcAft>
              <a:buFont typeface="Arial" charset="0"/>
              <a:buChar char="•"/>
            </a:pPr>
            <a:r>
              <a:rPr lang="en-US" sz="3000" dirty="0" smtClean="0">
                <a:latin typeface="Georgia"/>
                <a:ea typeface="Georgia" charset="0"/>
                <a:cs typeface="Georgia"/>
              </a:rPr>
              <a:t>In addition to loans through Grow a Farmer, over $500,000 in investments </a:t>
            </a:r>
            <a:r>
              <a:rPr lang="en-US" sz="3000" dirty="0" smtClean="0">
                <a:latin typeface="Georgia"/>
                <a:ea typeface="Georgia" charset="0"/>
                <a:cs typeface="Georgia"/>
              </a:rPr>
              <a:t>were made </a:t>
            </a:r>
            <a:r>
              <a:rPr lang="en-US" sz="3000" dirty="0" smtClean="0">
                <a:latin typeface="Georgia"/>
                <a:ea typeface="Georgia" charset="0"/>
                <a:cs typeface="Georgia"/>
              </a:rPr>
              <a:t>due to connections through this process.</a:t>
            </a:r>
          </a:p>
        </p:txBody>
      </p:sp>
      <p:sp>
        <p:nvSpPr>
          <p:cNvPr id="57" name="TextBox 56"/>
          <p:cNvSpPr txBox="1"/>
          <p:nvPr/>
        </p:nvSpPr>
        <p:spPr>
          <a:xfrm>
            <a:off x="15729496" y="27062943"/>
            <a:ext cx="13917546" cy="707886"/>
          </a:xfrm>
          <a:prstGeom prst="rect">
            <a:avLst/>
          </a:prstGeom>
          <a:noFill/>
        </p:spPr>
        <p:txBody>
          <a:bodyPr wrap="square" rtlCol="0">
            <a:spAutoFit/>
          </a:bodyPr>
          <a:lstStyle/>
          <a:p>
            <a:pPr algn="ctr"/>
            <a:r>
              <a:rPr lang="en-US" sz="4000" b="1" dirty="0" err="1" smtClean="0">
                <a:solidFill>
                  <a:schemeClr val="tx1">
                    <a:lumMod val="50000"/>
                    <a:lumOff val="50000"/>
                  </a:schemeClr>
                </a:solidFill>
              </a:rPr>
              <a:t>renewingthecountryside.org</a:t>
            </a:r>
            <a:r>
              <a:rPr lang="en-US" sz="4000" b="1" dirty="0">
                <a:solidFill>
                  <a:schemeClr val="tx1">
                    <a:lumMod val="50000"/>
                    <a:lumOff val="50000"/>
                  </a:schemeClr>
                </a:solidFill>
              </a:rPr>
              <a:t> </a:t>
            </a:r>
            <a:r>
              <a:rPr lang="en-US" sz="4000" b="1" dirty="0" smtClean="0">
                <a:solidFill>
                  <a:schemeClr val="tx1">
                    <a:lumMod val="50000"/>
                    <a:lumOff val="50000"/>
                  </a:schemeClr>
                </a:solidFill>
              </a:rPr>
              <a:t>• </a:t>
            </a:r>
            <a:r>
              <a:rPr lang="en-US" sz="4000" b="1" dirty="0" err="1" smtClean="0">
                <a:solidFill>
                  <a:schemeClr val="tx1">
                    <a:lumMod val="50000"/>
                    <a:lumOff val="50000"/>
                  </a:schemeClr>
                </a:solidFill>
              </a:rPr>
              <a:t>slowmoneyminnesota.org</a:t>
            </a:r>
            <a:endParaRPr lang="en-US" sz="4000" b="1" dirty="0">
              <a:solidFill>
                <a:schemeClr val="tx1">
                  <a:lumMod val="50000"/>
                  <a:lumOff val="50000"/>
                </a:schemeClr>
              </a:solidFill>
            </a:endParaRPr>
          </a:p>
        </p:txBody>
      </p:sp>
      <p:sp>
        <p:nvSpPr>
          <p:cNvPr id="44" name="Rectangle 43"/>
          <p:cNvSpPr/>
          <p:nvPr/>
        </p:nvSpPr>
        <p:spPr>
          <a:xfrm>
            <a:off x="13715960" y="4333461"/>
            <a:ext cx="5829340" cy="938719"/>
          </a:xfrm>
          <a:prstGeom prst="rect">
            <a:avLst/>
          </a:prstGeom>
        </p:spPr>
        <p:txBody>
          <a:bodyPr wrap="square">
            <a:spAutoFit/>
          </a:bodyPr>
          <a:lstStyle/>
          <a:p>
            <a:r>
              <a:rPr lang="en-US" sz="5500" b="1" dirty="0" smtClean="0">
                <a:ln w="0" cap="flat">
                  <a:noFill/>
                  <a:round/>
                </a:ln>
                <a:solidFill>
                  <a:srgbClr val="423A24"/>
                </a:solidFill>
                <a:effectLst>
                  <a:outerShdw blurRad="50800" dist="50800" dir="5400000" algn="ctr" rotWithShape="0">
                    <a:schemeClr val="bg1"/>
                  </a:outerShdw>
                </a:effectLst>
                <a:latin typeface="Gill Sans MT" pitchFamily="34" charset="0"/>
              </a:rPr>
              <a:t>LNC14-360</a:t>
            </a:r>
            <a:endParaRPr lang="en-US" sz="5500" dirty="0">
              <a:solidFill>
                <a:srgbClr val="423A24"/>
              </a:solidFill>
              <a:effectLst>
                <a:outerShdw blurRad="50800" dist="50800" dir="5400000" algn="ctr" rotWithShape="0">
                  <a:schemeClr val="bg1"/>
                </a:outerShdw>
              </a:effectLst>
              <a:latin typeface="Gill Sans MT"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3668" y="22011595"/>
            <a:ext cx="8455440" cy="54982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4932" y="15426505"/>
            <a:ext cx="6171633" cy="617163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47042" y="15486872"/>
            <a:ext cx="6110805" cy="6110805"/>
          </a:xfrm>
          <a:prstGeom prst="rect">
            <a:avLst/>
          </a:prstGeom>
        </p:spPr>
      </p:pic>
      <p:pic>
        <p:nvPicPr>
          <p:cNvPr id="4" name="Picture 3" descr="SMIF logo-veritcal.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2722" y="29039676"/>
            <a:ext cx="3328626" cy="2966819"/>
          </a:xfrm>
          <a:prstGeom prst="rect">
            <a:avLst/>
          </a:prstGeom>
        </p:spPr>
      </p:pic>
      <p:pic>
        <p:nvPicPr>
          <p:cNvPr id="10" name="Picture 9" descr="RTCnew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53215" y="28579822"/>
            <a:ext cx="4033828" cy="4033828"/>
          </a:xfrm>
          <a:prstGeom prst="rect">
            <a:avLst/>
          </a:prstGeom>
        </p:spPr>
      </p:pic>
      <p:pic>
        <p:nvPicPr>
          <p:cNvPr id="13" name="Picture 12" descr="Screen Shot 2018-04-02 at 3.49.2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55343" y="29186714"/>
            <a:ext cx="5709334" cy="2729095"/>
          </a:xfrm>
          <a:prstGeom prst="rect">
            <a:avLst/>
          </a:prstGeom>
        </p:spPr>
      </p:pic>
      <p:pic>
        <p:nvPicPr>
          <p:cNvPr id="14" name="Picture 13" descr="SlowMoneyMN.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29721" y="28565008"/>
            <a:ext cx="3363984" cy="4353392"/>
          </a:xfrm>
          <a:prstGeom prst="rect">
            <a:avLst/>
          </a:prstGeom>
        </p:spPr>
      </p:pic>
      <p:sp>
        <p:nvSpPr>
          <p:cNvPr id="15" name="Rectangle 14"/>
          <p:cNvSpPr/>
          <p:nvPr/>
        </p:nvSpPr>
        <p:spPr>
          <a:xfrm>
            <a:off x="36139681" y="29032508"/>
            <a:ext cx="3540544" cy="3170099"/>
          </a:xfrm>
          <a:prstGeom prst="rect">
            <a:avLst/>
          </a:prstGeom>
        </p:spPr>
        <p:txBody>
          <a:bodyPr wrap="square">
            <a:spAutoFit/>
          </a:bodyPr>
          <a:lstStyle/>
          <a:p>
            <a:pPr lvl="0"/>
            <a:r>
              <a:rPr lang="en-US" sz="2000" dirty="0"/>
              <a:t>The Advisory Committee for the project included: farmers, lenders, a food co-op manager, a community foundation representative, a financial planner, an attorney, an extension staff member, a university staff member, an investor, and two nonprofit representatives.</a:t>
            </a:r>
            <a:endParaRPr lang="en-US" sz="2000" b="1" dirty="0">
              <a:solidFill>
                <a:prstClr val="black">
                  <a:lumMod val="50000"/>
                  <a:lumOff val="50000"/>
                </a:prstClr>
              </a:solidFill>
            </a:endParaRPr>
          </a:p>
        </p:txBody>
      </p:sp>
      <p:sp>
        <p:nvSpPr>
          <p:cNvPr id="41" name="TextBox 40"/>
          <p:cNvSpPr txBox="1"/>
          <p:nvPr/>
        </p:nvSpPr>
        <p:spPr>
          <a:xfrm>
            <a:off x="5127163" y="9657339"/>
            <a:ext cx="4267070" cy="3354765"/>
          </a:xfrm>
          <a:prstGeom prst="rect">
            <a:avLst/>
          </a:prstGeom>
          <a:noFill/>
        </p:spPr>
        <p:txBody>
          <a:bodyPr wrap="square" rtlCol="0">
            <a:spAutoFit/>
          </a:bodyPr>
          <a:lstStyle/>
          <a:p>
            <a:pPr>
              <a:defRPr/>
            </a:pPr>
            <a:r>
              <a:rPr lang="en-US" sz="3000" dirty="0">
                <a:latin typeface="Georgia" charset="0"/>
                <a:ea typeface="Georgia" charset="0"/>
                <a:cs typeface="Georgia" charset="0"/>
              </a:rPr>
              <a:t>Many farm and food businesses face barriers when it comes to accessing financial resources to grow or start a business.</a:t>
            </a:r>
          </a:p>
          <a:p>
            <a:endParaRPr lang="en-US" sz="3200" dirty="0"/>
          </a:p>
        </p:txBody>
      </p:sp>
      <p:pic>
        <p:nvPicPr>
          <p:cNvPr id="56" name="Picture 55"/>
          <p:cNvPicPr>
            <a:picLocks noChangeAspect="1" noChangeArrowheads="1"/>
          </p:cNvPicPr>
          <p:nvPr/>
        </p:nvPicPr>
        <p:blipFill rotWithShape="1">
          <a:blip r:embed="rId10">
            <a:extLst>
              <a:ext uri="{28A0092B-C50C-407E-A947-70E740481C1C}">
                <a14:useLocalDpi xmlns:a14="http://schemas.microsoft.com/office/drawing/2010/main" val="0"/>
              </a:ext>
            </a:extLst>
          </a:blip>
          <a:srcRect l="42785" t="7807"/>
          <a:stretch/>
        </p:blipFill>
        <p:spPr bwMode="auto">
          <a:xfrm>
            <a:off x="1903911" y="9320282"/>
            <a:ext cx="3001923" cy="3628045"/>
          </a:xfrm>
          <a:prstGeom prst="rect">
            <a:avLst/>
          </a:prstGeom>
          <a:noFill/>
          <a:ln w="177800" cap="flat">
            <a:noFill/>
            <a:prstDash val="solid"/>
            <a:miter lim="800000"/>
            <a:headEnd/>
            <a:tailEnd/>
          </a:ln>
          <a:effectLst>
            <a:outerShdw blurRad="76200" dist="190500" algn="ctr" rotWithShape="0">
              <a:schemeClr val="bg2">
                <a:alpha val="29999"/>
              </a:schemeClr>
            </a:outerShdw>
          </a:effectLst>
          <a:extLst>
            <a:ext uri="{909E8E84-426E-40dd-AFC4-6F175D3DCCD1}">
              <a14:hiddenFill xmlns:a14="http://schemas.microsoft.com/office/drawing/2010/main" xmlns="">
                <a:solidFill>
                  <a:srgbClr val="FFFFFF"/>
                </a:solidFill>
              </a14:hiddenFill>
            </a:ext>
          </a:extLst>
        </p:spPr>
      </p:pic>
      <p:sp>
        <p:nvSpPr>
          <p:cNvPr id="64" name="TextBox 63"/>
          <p:cNvSpPr txBox="1"/>
          <p:nvPr/>
        </p:nvSpPr>
        <p:spPr>
          <a:xfrm>
            <a:off x="9394233" y="9382640"/>
            <a:ext cx="5172949" cy="3631763"/>
          </a:xfrm>
          <a:prstGeom prst="rect">
            <a:avLst/>
          </a:prstGeom>
          <a:solidFill>
            <a:schemeClr val="accent4">
              <a:lumMod val="20000"/>
              <a:lumOff val="80000"/>
            </a:schemeClr>
          </a:solidFill>
        </p:spPr>
        <p:txBody>
          <a:bodyPr wrap="square" rtlCol="0">
            <a:spAutoFit/>
          </a:bodyPr>
          <a:lstStyle/>
          <a:p>
            <a:pPr>
              <a:defRPr/>
            </a:pPr>
            <a:endParaRPr lang="en-US" sz="1500" dirty="0" smtClean="0">
              <a:latin typeface="Georgia" charset="0"/>
              <a:ea typeface="Georgia" charset="0"/>
              <a:cs typeface="Georgia" charset="0"/>
            </a:endParaRPr>
          </a:p>
          <a:p>
            <a:pPr>
              <a:defRPr/>
            </a:pPr>
            <a:r>
              <a:rPr lang="en-US" sz="3000" dirty="0" smtClean="0">
                <a:latin typeface="Georgia" charset="0"/>
                <a:ea typeface="Georgia" charset="0"/>
                <a:cs typeface="Georgia" charset="0"/>
              </a:rPr>
              <a:t>Financing challenges include:</a:t>
            </a:r>
          </a:p>
          <a:p>
            <a:pPr>
              <a:spcBef>
                <a:spcPts val="400"/>
              </a:spcBef>
              <a:defRPr/>
            </a:pPr>
            <a:r>
              <a:rPr lang="en-US" sz="3000" dirty="0">
                <a:latin typeface="Georgia" charset="0"/>
                <a:ea typeface="Georgia" charset="0"/>
                <a:cs typeface="Georgia" charset="0"/>
              </a:rPr>
              <a:t>• Outside the </a:t>
            </a:r>
            <a:r>
              <a:rPr lang="en-US" sz="3000" dirty="0" smtClean="0">
                <a:latin typeface="Georgia" charset="0"/>
                <a:ea typeface="Georgia" charset="0"/>
                <a:cs typeface="Georgia" charset="0"/>
              </a:rPr>
              <a:t>mainstream</a:t>
            </a:r>
            <a:endParaRPr lang="en-US" sz="3000" dirty="0">
              <a:latin typeface="Georgia" charset="0"/>
              <a:ea typeface="Georgia" charset="0"/>
              <a:cs typeface="Georgia" charset="0"/>
            </a:endParaRPr>
          </a:p>
          <a:p>
            <a:pPr>
              <a:spcBef>
                <a:spcPts val="400"/>
              </a:spcBef>
              <a:defRPr/>
            </a:pPr>
            <a:r>
              <a:rPr lang="en-US" sz="3000" dirty="0">
                <a:latin typeface="Georgia" charset="0"/>
                <a:ea typeface="Georgia" charset="0"/>
                <a:cs typeface="Georgia" charset="0"/>
              </a:rPr>
              <a:t>• Under </a:t>
            </a:r>
            <a:r>
              <a:rPr lang="en-US" sz="3000" dirty="0" smtClean="0">
                <a:latin typeface="Georgia" charset="0"/>
                <a:ea typeface="Georgia" charset="0"/>
                <a:cs typeface="Georgia" charset="0"/>
              </a:rPr>
              <a:t>collateralized</a:t>
            </a:r>
            <a:endParaRPr lang="en-US" sz="3000" dirty="0">
              <a:latin typeface="Georgia" charset="0"/>
              <a:ea typeface="Georgia" charset="0"/>
              <a:cs typeface="Georgia" charset="0"/>
            </a:endParaRPr>
          </a:p>
          <a:p>
            <a:pPr>
              <a:spcBef>
                <a:spcPts val="400"/>
              </a:spcBef>
              <a:defRPr/>
            </a:pPr>
            <a:r>
              <a:rPr lang="en-US" sz="3000" dirty="0">
                <a:latin typeface="Georgia" charset="0"/>
                <a:ea typeface="Georgia" charset="0"/>
                <a:cs typeface="Georgia" charset="0"/>
              </a:rPr>
              <a:t>• Lack of affordable </a:t>
            </a:r>
            <a:r>
              <a:rPr lang="en-US" sz="3000" dirty="0" smtClean="0">
                <a:latin typeface="Georgia" charset="0"/>
                <a:ea typeface="Georgia" charset="0"/>
                <a:cs typeface="Georgia" charset="0"/>
              </a:rPr>
              <a:t>land</a:t>
            </a:r>
            <a:endParaRPr lang="en-US" sz="3000" dirty="0">
              <a:latin typeface="Georgia" charset="0"/>
              <a:ea typeface="Georgia" charset="0"/>
              <a:cs typeface="Georgia" charset="0"/>
            </a:endParaRPr>
          </a:p>
          <a:p>
            <a:pPr>
              <a:spcBef>
                <a:spcPts val="400"/>
              </a:spcBef>
              <a:defRPr/>
            </a:pPr>
            <a:r>
              <a:rPr lang="en-US" sz="3000" dirty="0">
                <a:latin typeface="Georgia" charset="0"/>
                <a:ea typeface="Georgia" charset="0"/>
                <a:cs typeface="Georgia" charset="0"/>
              </a:rPr>
              <a:t>• Ducks not in a </a:t>
            </a:r>
            <a:r>
              <a:rPr lang="en-US" sz="3000" dirty="0" smtClean="0">
                <a:latin typeface="Georgia" charset="0"/>
                <a:ea typeface="Georgia" charset="0"/>
                <a:cs typeface="Georgia" charset="0"/>
              </a:rPr>
              <a:t>row</a:t>
            </a:r>
            <a:endParaRPr lang="en-US" sz="3000" dirty="0">
              <a:latin typeface="Georgia" charset="0"/>
              <a:ea typeface="Georgia" charset="0"/>
              <a:cs typeface="Georgia" charset="0"/>
            </a:endParaRPr>
          </a:p>
          <a:p>
            <a:pPr>
              <a:spcBef>
                <a:spcPts val="400"/>
              </a:spcBef>
              <a:defRPr/>
            </a:pPr>
            <a:r>
              <a:rPr lang="en-US" sz="3000" dirty="0">
                <a:latin typeface="Georgia" charset="0"/>
                <a:ea typeface="Georgia" charset="0"/>
                <a:cs typeface="Georgia" charset="0"/>
              </a:rPr>
              <a:t>• Complicated </a:t>
            </a:r>
            <a:r>
              <a:rPr lang="en-US" sz="3000" dirty="0" smtClean="0">
                <a:latin typeface="Georgia" charset="0"/>
                <a:ea typeface="Georgia" charset="0"/>
                <a:cs typeface="Georgia" charset="0"/>
              </a:rPr>
              <a:t>processes</a:t>
            </a:r>
          </a:p>
          <a:p>
            <a:pPr>
              <a:spcBef>
                <a:spcPts val="400"/>
              </a:spcBef>
              <a:defRPr/>
            </a:pPr>
            <a:endParaRPr lang="en-US" sz="1500" dirty="0" smtClean="0">
              <a:latin typeface="Georgia" charset="0"/>
              <a:ea typeface="Georgia" charset="0"/>
              <a:cs typeface="Georgia" charset="0"/>
            </a:endParaRPr>
          </a:p>
        </p:txBody>
      </p:sp>
      <p:sp>
        <p:nvSpPr>
          <p:cNvPr id="69" name="TextBox 68"/>
          <p:cNvSpPr txBox="1"/>
          <p:nvPr/>
        </p:nvSpPr>
        <p:spPr>
          <a:xfrm>
            <a:off x="1839146" y="13386679"/>
            <a:ext cx="6725817" cy="2800767"/>
          </a:xfrm>
          <a:prstGeom prst="rect">
            <a:avLst/>
          </a:prstGeom>
          <a:noFill/>
        </p:spPr>
        <p:txBody>
          <a:bodyPr wrap="square" rtlCol="0">
            <a:spAutoFit/>
          </a:bodyPr>
          <a:lstStyle/>
          <a:p>
            <a:pPr>
              <a:defRPr/>
            </a:pPr>
            <a:r>
              <a:rPr lang="en-US" sz="4000" b="1" dirty="0" smtClean="0">
                <a:latin typeface="Georgia" charset="0"/>
                <a:ea typeface="Georgia" charset="0"/>
                <a:cs typeface="Georgia" charset="0"/>
              </a:rPr>
              <a:t>At the Same Time</a:t>
            </a:r>
          </a:p>
          <a:p>
            <a:pPr>
              <a:defRPr/>
            </a:pPr>
            <a:endParaRPr lang="en-US" sz="1600" dirty="0">
              <a:latin typeface="Georgia" charset="0"/>
              <a:ea typeface="Georgia" charset="0"/>
              <a:cs typeface="Georgia" charset="0"/>
            </a:endParaRPr>
          </a:p>
          <a:p>
            <a:pPr>
              <a:defRPr/>
            </a:pPr>
            <a:r>
              <a:rPr lang="en-US" sz="3000" dirty="0" smtClean="0">
                <a:latin typeface="Georgia" charset="0"/>
                <a:ea typeface="Georgia" charset="0"/>
                <a:cs typeface="Georgia" charset="0"/>
              </a:rPr>
              <a:t>There </a:t>
            </a:r>
            <a:r>
              <a:rPr lang="en-US" sz="3000" dirty="0">
                <a:latin typeface="Georgia" charset="0"/>
                <a:ea typeface="Georgia" charset="0"/>
                <a:cs typeface="Georgia" charset="0"/>
              </a:rPr>
              <a:t>is a growing interest </a:t>
            </a:r>
            <a:r>
              <a:rPr lang="en-US" sz="3000" dirty="0" smtClean="0">
                <a:latin typeface="Georgia" charset="0"/>
                <a:ea typeface="Georgia" charset="0"/>
                <a:cs typeface="Georgia" charset="0"/>
              </a:rPr>
              <a:t>among people in communities to invest closer </a:t>
            </a:r>
            <a:r>
              <a:rPr lang="en-US" sz="3000" dirty="0">
                <a:latin typeface="Georgia" charset="0"/>
                <a:ea typeface="Georgia" charset="0"/>
                <a:cs typeface="Georgia" charset="0"/>
              </a:rPr>
              <a:t>to home and </a:t>
            </a:r>
            <a:r>
              <a:rPr lang="en-US" sz="3000" dirty="0" smtClean="0">
                <a:latin typeface="Georgia" charset="0"/>
                <a:ea typeface="Georgia" charset="0"/>
                <a:cs typeface="Georgia" charset="0"/>
              </a:rPr>
              <a:t>to align investments with their values, but they face barriers too.</a:t>
            </a:r>
            <a:endParaRPr lang="en-US" sz="3000" dirty="0">
              <a:latin typeface="Georgia" charset="0"/>
              <a:ea typeface="Georgia" charset="0"/>
              <a:cs typeface="Georgia" charset="0"/>
            </a:endParaRPr>
          </a:p>
        </p:txBody>
      </p:sp>
      <p:pic>
        <p:nvPicPr>
          <p:cNvPr id="72" name="Picture 71"/>
          <p:cNvPicPr>
            <a:picLocks noChangeAspect="1" noChangeArrowheads="1"/>
          </p:cNvPicPr>
          <p:nvPr/>
        </p:nvPicPr>
        <p:blipFill>
          <a:blip r:embed="rId11">
            <a:extLst>
              <a:ext uri="{28A0092B-C50C-407E-A947-70E740481C1C}">
                <a14:useLocalDpi xmlns:a14="http://schemas.microsoft.com/office/drawing/2010/main" val="0"/>
              </a:ext>
            </a:extLst>
          </a:blip>
          <a:srcRect t="809" b="700"/>
          <a:stretch>
            <a:fillRect/>
          </a:stretch>
        </p:blipFill>
        <p:spPr bwMode="auto">
          <a:xfrm>
            <a:off x="2131385" y="16659055"/>
            <a:ext cx="5873286" cy="4405989"/>
          </a:xfrm>
          <a:prstGeom prst="rect">
            <a:avLst/>
          </a:prstGeom>
          <a:noFill/>
          <a:ln w="177800" cap="flat">
            <a:solidFill>
              <a:srgbClr val="E6E7E5"/>
            </a:solidFill>
            <a:prstDash val="solid"/>
            <a:miter lim="800000"/>
            <a:headEnd/>
            <a:tailEnd/>
          </a:ln>
          <a:effectLst>
            <a:outerShdw blurRad="76200" dist="190500" algn="ctr" rotWithShape="0">
              <a:schemeClr val="bg2">
                <a:alpha val="29999"/>
              </a:schemeClr>
            </a:outerShdw>
          </a:effectLst>
          <a:extLst>
            <a:ext uri="{909E8E84-426E-40dd-AFC4-6F175D3DCCD1}">
              <a14:hiddenFill xmlns:a14="http://schemas.microsoft.com/office/drawing/2010/main" xmlns="">
                <a:solidFill>
                  <a:srgbClr val="FFFFFF"/>
                </a:solidFill>
              </a14:hiddenFill>
            </a:ext>
          </a:extLst>
        </p:spPr>
      </p:pic>
      <p:sp>
        <p:nvSpPr>
          <p:cNvPr id="74" name="TextBox 73"/>
          <p:cNvSpPr txBox="1"/>
          <p:nvPr/>
        </p:nvSpPr>
        <p:spPr>
          <a:xfrm>
            <a:off x="9344711" y="17946241"/>
            <a:ext cx="5172949" cy="3118803"/>
          </a:xfrm>
          <a:prstGeom prst="rect">
            <a:avLst/>
          </a:prstGeom>
          <a:solidFill>
            <a:schemeClr val="accent4">
              <a:lumMod val="20000"/>
              <a:lumOff val="80000"/>
            </a:schemeClr>
          </a:solidFill>
        </p:spPr>
        <p:txBody>
          <a:bodyPr wrap="square" rtlCol="0">
            <a:spAutoFit/>
          </a:bodyPr>
          <a:lstStyle/>
          <a:p>
            <a:pPr>
              <a:defRPr/>
            </a:pPr>
            <a:endParaRPr lang="en-US" sz="1500" dirty="0" smtClean="0">
              <a:latin typeface="Georgia" charset="0"/>
              <a:ea typeface="Georgia" charset="0"/>
              <a:cs typeface="Georgia" charset="0"/>
            </a:endParaRPr>
          </a:p>
          <a:p>
            <a:pPr>
              <a:defRPr/>
            </a:pPr>
            <a:r>
              <a:rPr lang="en-US" sz="3000" dirty="0" smtClean="0">
                <a:latin typeface="Georgia" charset="0"/>
                <a:ea typeface="Georgia" charset="0"/>
                <a:cs typeface="Georgia" charset="0"/>
              </a:rPr>
              <a:t>Investment Challenges:</a:t>
            </a:r>
          </a:p>
          <a:p>
            <a:pPr>
              <a:spcBef>
                <a:spcPts val="400"/>
              </a:spcBef>
              <a:defRPr/>
            </a:pPr>
            <a:r>
              <a:rPr lang="en-US" sz="3000" dirty="0">
                <a:latin typeface="Georgia" charset="0"/>
                <a:ea typeface="Georgia" charset="0"/>
                <a:cs typeface="Georgia" charset="0"/>
              </a:rPr>
              <a:t>• </a:t>
            </a:r>
            <a:r>
              <a:rPr lang="en-US" sz="3000" dirty="0" smtClean="0">
                <a:latin typeface="Georgia" charset="0"/>
                <a:ea typeface="Georgia" charset="0"/>
                <a:cs typeface="Georgia" charset="0"/>
              </a:rPr>
              <a:t>Current paradigm</a:t>
            </a:r>
            <a:endParaRPr lang="en-US" sz="3000" dirty="0">
              <a:latin typeface="Georgia" charset="0"/>
              <a:ea typeface="Georgia" charset="0"/>
              <a:cs typeface="Georgia" charset="0"/>
            </a:endParaRPr>
          </a:p>
          <a:p>
            <a:pPr>
              <a:spcBef>
                <a:spcPts val="400"/>
              </a:spcBef>
              <a:defRPr/>
            </a:pPr>
            <a:r>
              <a:rPr lang="en-US" sz="3000" dirty="0">
                <a:latin typeface="Georgia" charset="0"/>
                <a:ea typeface="Georgia" charset="0"/>
                <a:cs typeface="Georgia" charset="0"/>
              </a:rPr>
              <a:t>• </a:t>
            </a:r>
            <a:r>
              <a:rPr lang="en-US" sz="3000" dirty="0" smtClean="0">
                <a:latin typeface="Georgia" charset="0"/>
                <a:ea typeface="Georgia" charset="0"/>
                <a:cs typeface="Georgia" charset="0"/>
              </a:rPr>
              <a:t>Few investment options </a:t>
            </a:r>
          </a:p>
          <a:p>
            <a:pPr>
              <a:spcBef>
                <a:spcPts val="400"/>
              </a:spcBef>
              <a:defRPr/>
            </a:pPr>
            <a:r>
              <a:rPr lang="en-US" sz="3000" dirty="0">
                <a:latin typeface="Georgia" charset="0"/>
                <a:ea typeface="Georgia" charset="0"/>
                <a:cs typeface="Georgia" charset="0"/>
              </a:rPr>
              <a:t> </a:t>
            </a:r>
            <a:r>
              <a:rPr lang="en-US" sz="3000" dirty="0" smtClean="0">
                <a:latin typeface="Georgia" charset="0"/>
                <a:ea typeface="Georgia" charset="0"/>
                <a:cs typeface="Georgia" charset="0"/>
              </a:rPr>
              <a:t>  or pathways</a:t>
            </a:r>
            <a:endParaRPr lang="en-US" sz="3000" dirty="0">
              <a:latin typeface="Georgia" charset="0"/>
              <a:ea typeface="Georgia" charset="0"/>
              <a:cs typeface="Georgia" charset="0"/>
            </a:endParaRPr>
          </a:p>
          <a:p>
            <a:pPr>
              <a:spcBef>
                <a:spcPts val="400"/>
              </a:spcBef>
              <a:defRPr/>
            </a:pPr>
            <a:r>
              <a:rPr lang="en-US" sz="3000" dirty="0">
                <a:latin typeface="Georgia" charset="0"/>
                <a:ea typeface="Georgia" charset="0"/>
                <a:cs typeface="Georgia" charset="0"/>
              </a:rPr>
              <a:t>• </a:t>
            </a:r>
            <a:r>
              <a:rPr lang="en-US" sz="3000" dirty="0" smtClean="0">
                <a:latin typeface="Georgia" charset="0"/>
                <a:ea typeface="Georgia" charset="0"/>
                <a:cs typeface="Georgia" charset="0"/>
              </a:rPr>
              <a:t>Regulatory landscape</a:t>
            </a:r>
            <a:endParaRPr lang="en-US" sz="3000" dirty="0">
              <a:latin typeface="Georgia" charset="0"/>
              <a:ea typeface="Georgia" charset="0"/>
              <a:cs typeface="Georgia" charset="0"/>
            </a:endParaRPr>
          </a:p>
          <a:p>
            <a:pPr>
              <a:spcBef>
                <a:spcPts val="400"/>
              </a:spcBef>
              <a:defRPr/>
            </a:pPr>
            <a:endParaRPr lang="en-US" sz="1500" dirty="0" smtClean="0">
              <a:latin typeface="Georgia" charset="0"/>
              <a:ea typeface="Georgia" charset="0"/>
              <a:cs typeface="Georgia" charset="0"/>
            </a:endParaRPr>
          </a:p>
        </p:txBody>
      </p:sp>
      <p:pic>
        <p:nvPicPr>
          <p:cNvPr id="75" name="Picture 74"/>
          <p:cNvPicPr>
            <a:picLocks noChangeAspect="1"/>
          </p:cNvPicPr>
          <p:nvPr/>
        </p:nvPicPr>
        <p:blipFill>
          <a:blip r:embed="rId12"/>
          <a:stretch>
            <a:fillRect/>
          </a:stretch>
        </p:blipFill>
        <p:spPr>
          <a:xfrm>
            <a:off x="9320546" y="13721223"/>
            <a:ext cx="5119508" cy="3416419"/>
          </a:xfrm>
          <a:prstGeom prst="rect">
            <a:avLst/>
          </a:prstGeom>
        </p:spPr>
      </p:pic>
      <p:sp>
        <p:nvSpPr>
          <p:cNvPr id="77" name="TextBox 76"/>
          <p:cNvSpPr txBox="1"/>
          <p:nvPr/>
        </p:nvSpPr>
        <p:spPr>
          <a:xfrm>
            <a:off x="2013603" y="25222463"/>
            <a:ext cx="12738382" cy="2400657"/>
          </a:xfrm>
          <a:prstGeom prst="rect">
            <a:avLst/>
          </a:prstGeom>
          <a:solidFill>
            <a:schemeClr val="accent4">
              <a:lumMod val="20000"/>
              <a:lumOff val="80000"/>
            </a:schemeClr>
          </a:solidFill>
        </p:spPr>
        <p:txBody>
          <a:bodyPr wrap="square" rtlCol="0">
            <a:spAutoFit/>
          </a:bodyPr>
          <a:lstStyle/>
          <a:p>
            <a:pPr>
              <a:defRPr/>
            </a:pPr>
            <a:endParaRPr lang="en-US" sz="1500" dirty="0" smtClean="0">
              <a:latin typeface="Georgia" charset="0"/>
              <a:ea typeface="Georgia" charset="0"/>
              <a:cs typeface="Georgia" charset="0"/>
            </a:endParaRPr>
          </a:p>
          <a:p>
            <a:pPr>
              <a:defRPr/>
            </a:pPr>
            <a:r>
              <a:rPr lang="en-US" sz="3000" dirty="0" smtClean="0">
                <a:latin typeface="Georgia" charset="0"/>
                <a:ea typeface="Georgia" charset="0"/>
                <a:cs typeface="Georgia" charset="0"/>
              </a:rPr>
              <a:t>Our Project Advisory Team included: farmers</a:t>
            </a:r>
            <a:r>
              <a:rPr lang="en-US" sz="3000" dirty="0">
                <a:latin typeface="Georgia" charset="0"/>
                <a:ea typeface="Georgia" charset="0"/>
                <a:cs typeface="Georgia" charset="0"/>
              </a:rPr>
              <a:t>, lenders, a food co-op manager, a community foundation representative, a financial planner, an attorney, an extension staff member, a university staff member, </a:t>
            </a:r>
            <a:r>
              <a:rPr lang="en-US" sz="3000" dirty="0" smtClean="0">
                <a:latin typeface="Georgia" charset="0"/>
                <a:ea typeface="Georgia" charset="0"/>
                <a:cs typeface="Georgia" charset="0"/>
              </a:rPr>
              <a:t>an accredited </a:t>
            </a:r>
            <a:r>
              <a:rPr lang="en-US" sz="3000" dirty="0">
                <a:latin typeface="Georgia" charset="0"/>
                <a:ea typeface="Georgia" charset="0"/>
                <a:cs typeface="Georgia" charset="0"/>
              </a:rPr>
              <a:t>investor, and two nonprofit representatives</a:t>
            </a:r>
            <a:r>
              <a:rPr lang="en-US" sz="3000" dirty="0" smtClean="0">
                <a:latin typeface="Georgia" charset="0"/>
                <a:ea typeface="Georgia" charset="0"/>
                <a:cs typeface="Georgia" charset="0"/>
              </a:rPr>
              <a:t>.</a:t>
            </a:r>
          </a:p>
          <a:p>
            <a:pPr>
              <a:defRPr/>
            </a:pPr>
            <a:endParaRPr lang="en-US" sz="1500" dirty="0" smtClean="0">
              <a:latin typeface="Georgia" charset="0"/>
              <a:ea typeface="Georgia" charset="0"/>
              <a:cs typeface="Georgia" charset="0"/>
            </a:endParaRPr>
          </a:p>
        </p:txBody>
      </p:sp>
      <p:sp>
        <p:nvSpPr>
          <p:cNvPr id="78" name="Rounded Rectangle 77"/>
          <p:cNvSpPr/>
          <p:nvPr/>
        </p:nvSpPr>
        <p:spPr>
          <a:xfrm>
            <a:off x="15521928" y="7785014"/>
            <a:ext cx="13090525"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r>
              <a:rPr lang="en-US" sz="6000" b="1" dirty="0" smtClean="0">
                <a:solidFill>
                  <a:srgbClr val="423A24"/>
                </a:solidFill>
                <a:latin typeface="Gill Sans MT" panose="020B0502020104020203" pitchFamily="34" charset="0"/>
              </a:rPr>
              <a:t>Approach</a:t>
            </a:r>
            <a:endParaRPr lang="en-US" sz="6000" b="1" dirty="0">
              <a:solidFill>
                <a:srgbClr val="423A24"/>
              </a:solidFill>
              <a:latin typeface="Gill Sans MT" panose="020B0502020104020203" pitchFamily="34" charset="0"/>
            </a:endParaRPr>
          </a:p>
        </p:txBody>
      </p:sp>
      <p:pic>
        <p:nvPicPr>
          <p:cNvPr id="79" name="Content Placeholder 3" descr="GAFgraphic-02.eps"/>
          <p:cNvPicPr>
            <a:picLocks noChangeAspect="1"/>
          </p:cNvPicPr>
          <p:nvPr/>
        </p:nvPicPr>
        <p:blipFill rotWithShape="1">
          <a:blip r:embed="rId13">
            <a:extLst>
              <a:ext uri="{28A0092B-C50C-407E-A947-70E740481C1C}">
                <a14:useLocalDpi xmlns:a14="http://schemas.microsoft.com/office/drawing/2010/main" val="0"/>
              </a:ext>
            </a:extLst>
          </a:blip>
          <a:srcRect l="19344" t="14319" r="25829" b="44795"/>
          <a:stretch/>
        </p:blipFill>
        <p:spPr>
          <a:xfrm>
            <a:off x="15403513" y="18619014"/>
            <a:ext cx="8029298" cy="5475017"/>
          </a:xfrm>
          <a:prstGeom prst="rect">
            <a:avLst/>
          </a:prstGeom>
        </p:spPr>
      </p:pic>
      <p:sp>
        <p:nvSpPr>
          <p:cNvPr id="81" name="TextBox 80"/>
          <p:cNvSpPr txBox="1"/>
          <p:nvPr/>
        </p:nvSpPr>
        <p:spPr>
          <a:xfrm>
            <a:off x="15661622" y="9476962"/>
            <a:ext cx="13071334" cy="1015663"/>
          </a:xfrm>
          <a:prstGeom prst="rect">
            <a:avLst/>
          </a:prstGeom>
          <a:noFill/>
        </p:spPr>
        <p:txBody>
          <a:bodyPr wrap="square" rtlCol="0">
            <a:spAutoFit/>
          </a:bodyPr>
          <a:lstStyle/>
          <a:p>
            <a:pPr>
              <a:defRPr/>
            </a:pPr>
            <a:r>
              <a:rPr lang="en-US" sz="3000" dirty="0" smtClean="0">
                <a:latin typeface="Georgia" charset="0"/>
                <a:ea typeface="Georgia" charset="0"/>
                <a:cs typeface="Georgia" charset="0"/>
              </a:rPr>
              <a:t>Half of this project was focused on helping farmers to better navigate the financial resources that were already available</a:t>
            </a:r>
            <a:r>
              <a:rPr lang="en-US" sz="3000" smtClean="0">
                <a:latin typeface="Georgia" charset="0"/>
                <a:ea typeface="Georgia" charset="0"/>
                <a:cs typeface="Georgia" charset="0"/>
              </a:rPr>
              <a:t>. </a:t>
            </a:r>
            <a:endParaRPr lang="en-US" sz="3000" dirty="0" smtClean="0">
              <a:latin typeface="Georgia" charset="0"/>
              <a:ea typeface="Georgia" charset="0"/>
              <a:cs typeface="Georgia" charset="0"/>
            </a:endParaRPr>
          </a:p>
        </p:txBody>
      </p:sp>
      <p:pic>
        <p:nvPicPr>
          <p:cNvPr id="83" name="Picture 82" descr="469943-watertap-1353618823-810-640x480.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407843" y="10489066"/>
            <a:ext cx="2840616" cy="2130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TextBox 83"/>
          <p:cNvSpPr txBox="1"/>
          <p:nvPr/>
        </p:nvSpPr>
        <p:spPr>
          <a:xfrm>
            <a:off x="19823359" y="10680837"/>
            <a:ext cx="8284502" cy="1477328"/>
          </a:xfrm>
          <a:prstGeom prst="rect">
            <a:avLst/>
          </a:prstGeom>
          <a:noFill/>
        </p:spPr>
        <p:txBody>
          <a:bodyPr wrap="square" rtlCol="0">
            <a:spAutoFit/>
          </a:bodyPr>
          <a:lstStyle/>
          <a:p>
            <a:pPr>
              <a:defRPr/>
            </a:pPr>
            <a:r>
              <a:rPr lang="en-US" sz="3000" dirty="0" smtClean="0">
                <a:latin typeface="Georgia" charset="0"/>
                <a:ea typeface="Georgia" charset="0"/>
                <a:cs typeface="Georgia" charset="0"/>
              </a:rPr>
              <a:t>We knew that in many cases there was </a:t>
            </a:r>
          </a:p>
          <a:p>
            <a:pPr>
              <a:defRPr/>
            </a:pPr>
            <a:r>
              <a:rPr lang="en-US" sz="3000" dirty="0" smtClean="0">
                <a:latin typeface="Georgia" charset="0"/>
                <a:ea typeface="Georgia" charset="0"/>
                <a:cs typeface="Georgia" charset="0"/>
              </a:rPr>
              <a:t>capital available, it just t wasn’t flowing to the right places. </a:t>
            </a:r>
          </a:p>
        </p:txBody>
      </p:sp>
      <p:sp>
        <p:nvSpPr>
          <p:cNvPr id="85" name="TextBox 84"/>
          <p:cNvSpPr txBox="1"/>
          <p:nvPr/>
        </p:nvSpPr>
        <p:spPr>
          <a:xfrm>
            <a:off x="15521482" y="12631448"/>
            <a:ext cx="6947869" cy="3323987"/>
          </a:xfrm>
          <a:prstGeom prst="rect">
            <a:avLst/>
          </a:prstGeom>
          <a:noFill/>
        </p:spPr>
        <p:txBody>
          <a:bodyPr wrap="square" rtlCol="0">
            <a:spAutoFit/>
          </a:bodyPr>
          <a:lstStyle/>
          <a:p>
            <a:pPr>
              <a:defRPr/>
            </a:pPr>
            <a:r>
              <a:rPr lang="en-US" sz="3000" dirty="0" smtClean="0">
                <a:latin typeface="Georgia" charset="0"/>
                <a:ea typeface="Georgia" charset="0"/>
                <a:cs typeface="Georgia" charset="0"/>
              </a:rPr>
              <a:t>AND that you had to be a pinball wizard to get access to the capital. </a:t>
            </a:r>
          </a:p>
          <a:p>
            <a:pPr>
              <a:defRPr/>
            </a:pPr>
            <a:endParaRPr lang="en-US" sz="3000" dirty="0">
              <a:latin typeface="Georgia" charset="0"/>
              <a:ea typeface="Georgia" charset="0"/>
              <a:cs typeface="Georgia" charset="0"/>
            </a:endParaRPr>
          </a:p>
          <a:p>
            <a:pPr>
              <a:defRPr/>
            </a:pPr>
            <a:r>
              <a:rPr lang="en-US" sz="3000" dirty="0" smtClean="0">
                <a:latin typeface="Georgia" charset="0"/>
                <a:ea typeface="Georgia" charset="0"/>
                <a:cs typeface="Georgia" charset="0"/>
              </a:rPr>
              <a:t>So we developed trainings that we presented at several farmer conferences and also met one-on-one with farmers.</a:t>
            </a:r>
          </a:p>
          <a:p>
            <a:pPr>
              <a:defRPr/>
            </a:pPr>
            <a:endParaRPr lang="en-US" sz="3000" dirty="0">
              <a:latin typeface="Georgia" charset="0"/>
              <a:ea typeface="Georgia" charset="0"/>
              <a:cs typeface="Georgia" charset="0"/>
            </a:endParaRPr>
          </a:p>
        </p:txBody>
      </p:sp>
      <p:pic>
        <p:nvPicPr>
          <p:cNvPr id="86" name="Picture 8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204185" y="12764650"/>
            <a:ext cx="4094784" cy="2733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87" name="TextBox 86"/>
          <p:cNvSpPr txBox="1"/>
          <p:nvPr/>
        </p:nvSpPr>
        <p:spPr>
          <a:xfrm>
            <a:off x="15453116" y="15928738"/>
            <a:ext cx="13071334" cy="2400657"/>
          </a:xfrm>
          <a:prstGeom prst="rect">
            <a:avLst/>
          </a:prstGeom>
          <a:noFill/>
        </p:spPr>
        <p:txBody>
          <a:bodyPr wrap="square" rtlCol="0">
            <a:spAutoFit/>
          </a:bodyPr>
          <a:lstStyle/>
          <a:p>
            <a:pPr>
              <a:defRPr/>
            </a:pPr>
            <a:r>
              <a:rPr lang="en-US" sz="3000" dirty="0" smtClean="0">
                <a:latin typeface="Georgia" charset="0"/>
                <a:ea typeface="Georgia" charset="0"/>
                <a:cs typeface="Georgia" charset="0"/>
              </a:rPr>
              <a:t>The other half of this project was organizing and educating investors, which we did by launching a Slow Money Minnesota Network. Then we developed a mechanism that piloted linking investors to farmers. This mechanism was Grow a Farmer, a campaign to raise dollars for a loan fund (which we also named the Grow a Farmer fund).</a:t>
            </a:r>
          </a:p>
        </p:txBody>
      </p:sp>
      <p:sp>
        <p:nvSpPr>
          <p:cNvPr id="89" name="TextBox 88"/>
          <p:cNvSpPr txBox="1"/>
          <p:nvPr/>
        </p:nvSpPr>
        <p:spPr>
          <a:xfrm>
            <a:off x="23847762" y="18847831"/>
            <a:ext cx="4594723" cy="5170646"/>
          </a:xfrm>
          <a:prstGeom prst="rect">
            <a:avLst/>
          </a:prstGeom>
          <a:noFill/>
        </p:spPr>
        <p:txBody>
          <a:bodyPr wrap="square" rtlCol="0">
            <a:spAutoFit/>
          </a:bodyPr>
          <a:lstStyle/>
          <a:p>
            <a:pPr>
              <a:defRPr/>
            </a:pPr>
            <a:r>
              <a:rPr lang="en-US" sz="3000" dirty="0" smtClean="0">
                <a:latin typeface="Georgia" charset="0"/>
                <a:ea typeface="Georgia" charset="0"/>
                <a:cs typeface="Georgia" charset="0"/>
              </a:rPr>
              <a:t>The campaign included events, house parties, and a </a:t>
            </a:r>
            <a:r>
              <a:rPr lang="en-US" sz="3000" dirty="0" err="1" smtClean="0">
                <a:latin typeface="Georgia" charset="0"/>
                <a:ea typeface="Georgia" charset="0"/>
                <a:cs typeface="Georgia" charset="0"/>
              </a:rPr>
              <a:t>barnraiser.com</a:t>
            </a:r>
            <a:r>
              <a:rPr lang="en-US" sz="3000" dirty="0" smtClean="0">
                <a:latin typeface="Georgia" charset="0"/>
                <a:ea typeface="Georgia" charset="0"/>
                <a:cs typeface="Georgia" charset="0"/>
              </a:rPr>
              <a:t>. It also included creative outreach including social media posts with photos of farmers who spoke to the benefit of this type of loan, posts from contributors, and a Mud Bucket Challenge. </a:t>
            </a:r>
          </a:p>
        </p:txBody>
      </p:sp>
      <p:sp>
        <p:nvSpPr>
          <p:cNvPr id="90" name="TextBox 89"/>
          <p:cNvSpPr txBox="1"/>
          <p:nvPr/>
        </p:nvSpPr>
        <p:spPr>
          <a:xfrm>
            <a:off x="15371151" y="24377627"/>
            <a:ext cx="13071334" cy="2400657"/>
          </a:xfrm>
          <a:prstGeom prst="rect">
            <a:avLst/>
          </a:prstGeom>
          <a:noFill/>
        </p:spPr>
        <p:txBody>
          <a:bodyPr wrap="square" rtlCol="0">
            <a:spAutoFit/>
          </a:bodyPr>
          <a:lstStyle/>
          <a:p>
            <a:pPr>
              <a:defRPr/>
            </a:pPr>
            <a:r>
              <a:rPr lang="en-US" sz="3000" dirty="0" smtClean="0">
                <a:latin typeface="Georgia" charset="0"/>
                <a:ea typeface="Georgia" charset="0"/>
                <a:cs typeface="Georgia" charset="0"/>
              </a:rPr>
              <a:t>We were successful in raising $98,000 from 250 individuals, businesses and foundations. The loan fund was set up at the Southern Minnesota Initiative Foundation and the first loan was granted in 2017! We plan to replicate this in other parts of the state and continue to grow more connections between farmers, </a:t>
            </a:r>
            <a:r>
              <a:rPr lang="en-US" sz="3000" dirty="0" err="1" smtClean="0">
                <a:latin typeface="Georgia" charset="0"/>
                <a:ea typeface="Georgia" charset="0"/>
                <a:cs typeface="Georgia" charset="0"/>
              </a:rPr>
              <a:t>foodmakers</a:t>
            </a:r>
            <a:r>
              <a:rPr lang="en-US" sz="3000" dirty="0" smtClean="0">
                <a:latin typeface="Georgia" charset="0"/>
                <a:ea typeface="Georgia" charset="0"/>
                <a:cs typeface="Georgia" charset="0"/>
              </a:rPr>
              <a:t> and investors.</a:t>
            </a:r>
          </a:p>
        </p:txBody>
      </p:sp>
    </p:spTree>
    <p:extLst>
      <p:ext uri="{BB962C8B-B14F-4D97-AF65-F5344CB8AC3E}">
        <p14:creationId xmlns:p14="http://schemas.microsoft.com/office/powerpoint/2010/main" val="2187406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8829</TotalTime>
  <Words>662</Words>
  <Application>Microsoft Macintosh PowerPoint</Application>
  <PresentationFormat>Custom</PresentationFormat>
  <Paragraphs>50</Paragraphs>
  <Slides>1</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vt:i4>
      </vt:variant>
    </vt:vector>
  </HeadingPairs>
  <TitlesOfParts>
    <vt:vector size="7" baseType="lpstr">
      <vt:lpstr>Georgia</vt:lpstr>
      <vt:lpstr>Gill Sans MT</vt:lpstr>
      <vt:lpstr>Arial</vt:lpstr>
      <vt:lpstr>Calibri</vt:lpstr>
      <vt:lpstr>Office Theme</vt:lpstr>
      <vt:lpstr>Custom Design</vt:lpstr>
      <vt:lpstr>PowerPoint Presentation</vt:lpstr>
    </vt:vector>
  </TitlesOfParts>
  <Company>University of Maryland</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Z</dc:creator>
  <cp:lastModifiedBy>Jan Joannides</cp:lastModifiedBy>
  <cp:revision>245</cp:revision>
  <dcterms:created xsi:type="dcterms:W3CDTF">2016-08-23T19:00:54Z</dcterms:created>
  <dcterms:modified xsi:type="dcterms:W3CDTF">2018-04-03T20:46:17Z</dcterms:modified>
</cp:coreProperties>
</file>