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8404800" cy="38404800"/>
  <p:notesSz cx="9271000" cy="7010400"/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454"/>
    <a:srgbClr val="2B525B"/>
    <a:srgbClr val="000000"/>
    <a:srgbClr val="10253F"/>
    <a:srgbClr val="FFFFCC"/>
    <a:srgbClr val="215968"/>
    <a:srgbClr val="E46C0A"/>
    <a:srgbClr val="403152"/>
    <a:srgbClr val="1E1C11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107" autoAdjust="0"/>
    <p:restoredTop sz="99615" autoAdjust="0"/>
  </p:normalViewPr>
  <p:slideViewPr>
    <p:cSldViewPr>
      <p:cViewPr>
        <p:scale>
          <a:sx n="33" d="100"/>
          <a:sy n="33" d="100"/>
        </p:scale>
        <p:origin x="792" y="-612"/>
      </p:cViewPr>
      <p:guideLst>
        <p:guide orient="horz" pos="1209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airieseed:Desktop:AF%20teacher%20training:2017:AFteacher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Combined 2016 and 2017 </a:t>
            </a:r>
            <a:endParaRPr lang="en-US" sz="3600" dirty="0" smtClean="0"/>
          </a:p>
          <a:p>
            <a:pPr>
              <a:defRPr sz="3600"/>
            </a:pPr>
            <a:r>
              <a:rPr lang="en-US" sz="3600" dirty="0" smtClean="0"/>
              <a:t>Expected </a:t>
            </a:r>
            <a:r>
              <a:rPr lang="en-US" sz="3600" dirty="0"/>
              <a:t>Growth </a:t>
            </a:r>
            <a:r>
              <a:rPr lang="en-US" sz="3600" dirty="0" smtClean="0"/>
              <a:t>in </a:t>
            </a:r>
            <a:r>
              <a:rPr lang="en-US" sz="3600" dirty="0"/>
              <a:t>Classroom Agroforestry Hours by Topic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Pre!$J$103</c:f>
              <c:strCache>
                <c:ptCount val="1"/>
                <c:pt idx="0">
                  <c:v>pre-workshop</c:v>
                </c:pt>
              </c:strCache>
            </c:strRef>
          </c:tx>
          <c:invertIfNegative val="0"/>
          <c:dLbls>
            <c:delete val="1"/>
          </c:dLbls>
          <c:cat>
            <c:strRef>
              <c:f>Pre!$I$104:$I$113</c:f>
              <c:strCache>
                <c:ptCount val="10"/>
                <c:pt idx="0">
                  <c:v>Agroforestry planning</c:v>
                </c:pt>
                <c:pt idx="1">
                  <c:v>Alley cropping</c:v>
                </c:pt>
                <c:pt idx="2">
                  <c:v>Riparian forest buffers</c:v>
                </c:pt>
                <c:pt idx="3">
                  <c:v>Silvopasture</c:v>
                </c:pt>
                <c:pt idx="4">
                  <c:v>Marketing products</c:v>
                </c:pt>
                <c:pt idx="5">
                  <c:v>Econ, and financial tools</c:v>
                </c:pt>
                <c:pt idx="6">
                  <c:v>Forest farming</c:v>
                </c:pt>
                <c:pt idx="7">
                  <c:v>Windbreaks</c:v>
                </c:pt>
                <c:pt idx="8">
                  <c:v>Wildlife benefits</c:v>
                </c:pt>
                <c:pt idx="9">
                  <c:v>Timber Stand Improvement</c:v>
                </c:pt>
              </c:strCache>
            </c:strRef>
          </c:cat>
          <c:val>
            <c:numRef>
              <c:f>Pre!$J$104:$J$113</c:f>
              <c:numCache>
                <c:formatCode>General</c:formatCode>
                <c:ptCount val="10"/>
                <c:pt idx="0">
                  <c:v>11.5</c:v>
                </c:pt>
                <c:pt idx="1">
                  <c:v>13</c:v>
                </c:pt>
                <c:pt idx="2">
                  <c:v>24.5</c:v>
                </c:pt>
                <c:pt idx="3">
                  <c:v>21</c:v>
                </c:pt>
                <c:pt idx="4">
                  <c:v>25</c:v>
                </c:pt>
                <c:pt idx="5">
                  <c:v>20</c:v>
                </c:pt>
                <c:pt idx="6">
                  <c:v>24.5</c:v>
                </c:pt>
                <c:pt idx="7">
                  <c:v>29</c:v>
                </c:pt>
                <c:pt idx="8">
                  <c:v>34.5</c:v>
                </c:pt>
                <c:pt idx="9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A-4C38-AF56-2D9D8CCE501B}"/>
            </c:ext>
          </c:extLst>
        </c:ser>
        <c:ser>
          <c:idx val="1"/>
          <c:order val="1"/>
          <c:tx>
            <c:strRef>
              <c:f>Pre!$K$103</c:f>
              <c:strCache>
                <c:ptCount val="1"/>
                <c:pt idx="0">
                  <c:v>post-workshop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Pre!$I$104:$I$113</c:f>
              <c:strCache>
                <c:ptCount val="10"/>
                <c:pt idx="0">
                  <c:v>Agroforestry planning</c:v>
                </c:pt>
                <c:pt idx="1">
                  <c:v>Alley cropping</c:v>
                </c:pt>
                <c:pt idx="2">
                  <c:v>Riparian forest buffers</c:v>
                </c:pt>
                <c:pt idx="3">
                  <c:v>Silvopasture</c:v>
                </c:pt>
                <c:pt idx="4">
                  <c:v>Marketing products</c:v>
                </c:pt>
                <c:pt idx="5">
                  <c:v>Econ, and financial tools</c:v>
                </c:pt>
                <c:pt idx="6">
                  <c:v>Forest farming</c:v>
                </c:pt>
                <c:pt idx="7">
                  <c:v>Windbreaks</c:v>
                </c:pt>
                <c:pt idx="8">
                  <c:v>Wildlife benefits</c:v>
                </c:pt>
                <c:pt idx="9">
                  <c:v>Timber Stand Improvement</c:v>
                </c:pt>
              </c:strCache>
            </c:strRef>
          </c:cat>
          <c:val>
            <c:numRef>
              <c:f>Pre!$K$104:$K$113</c:f>
              <c:numCache>
                <c:formatCode>General</c:formatCode>
                <c:ptCount val="10"/>
                <c:pt idx="0">
                  <c:v>47</c:v>
                </c:pt>
                <c:pt idx="1">
                  <c:v>46</c:v>
                </c:pt>
                <c:pt idx="2">
                  <c:v>55</c:v>
                </c:pt>
                <c:pt idx="3">
                  <c:v>48</c:v>
                </c:pt>
                <c:pt idx="4">
                  <c:v>50</c:v>
                </c:pt>
                <c:pt idx="5">
                  <c:v>43.5</c:v>
                </c:pt>
                <c:pt idx="6">
                  <c:v>47.5</c:v>
                </c:pt>
                <c:pt idx="7">
                  <c:v>48.5</c:v>
                </c:pt>
                <c:pt idx="8">
                  <c:v>53.5</c:v>
                </c:pt>
                <c:pt idx="9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A-4C38-AF56-2D9D8CCE501B}"/>
            </c:ext>
          </c:extLst>
        </c:ser>
        <c:ser>
          <c:idx val="2"/>
          <c:order val="2"/>
          <c:tx>
            <c:strRef>
              <c:f>Pre!$L$103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rgbClr val="41B4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Pre!$I$104:$I$113</c:f>
              <c:strCache>
                <c:ptCount val="10"/>
                <c:pt idx="0">
                  <c:v>Agroforestry planning</c:v>
                </c:pt>
                <c:pt idx="1">
                  <c:v>Alley cropping</c:v>
                </c:pt>
                <c:pt idx="2">
                  <c:v>Riparian forest buffers</c:v>
                </c:pt>
                <c:pt idx="3">
                  <c:v>Silvopasture</c:v>
                </c:pt>
                <c:pt idx="4">
                  <c:v>Marketing products</c:v>
                </c:pt>
                <c:pt idx="5">
                  <c:v>Econ, and financial tools</c:v>
                </c:pt>
                <c:pt idx="6">
                  <c:v>Forest farming</c:v>
                </c:pt>
                <c:pt idx="7">
                  <c:v>Windbreaks</c:v>
                </c:pt>
                <c:pt idx="8">
                  <c:v>Wildlife benefits</c:v>
                </c:pt>
                <c:pt idx="9">
                  <c:v>Timber Stand Improvement</c:v>
                </c:pt>
              </c:strCache>
            </c:strRef>
          </c:cat>
          <c:val>
            <c:numRef>
              <c:f>Pre!$L$104:$L$113</c:f>
              <c:numCache>
                <c:formatCode>General</c:formatCode>
                <c:ptCount val="10"/>
                <c:pt idx="0">
                  <c:v>35.5</c:v>
                </c:pt>
                <c:pt idx="1">
                  <c:v>33</c:v>
                </c:pt>
                <c:pt idx="2">
                  <c:v>30.5</c:v>
                </c:pt>
                <c:pt idx="3">
                  <c:v>27</c:v>
                </c:pt>
                <c:pt idx="4">
                  <c:v>25</c:v>
                </c:pt>
                <c:pt idx="5">
                  <c:v>23.5</c:v>
                </c:pt>
                <c:pt idx="6">
                  <c:v>23</c:v>
                </c:pt>
                <c:pt idx="7">
                  <c:v>19.5</c:v>
                </c:pt>
                <c:pt idx="8">
                  <c:v>19</c:v>
                </c:pt>
                <c:pt idx="9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5A-4C38-AF56-2D9D8CCE50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0133176"/>
        <c:axId val="2131303496"/>
      </c:barChart>
      <c:catAx>
        <c:axId val="2020133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31303496"/>
        <c:crosses val="autoZero"/>
        <c:auto val="1"/>
        <c:lblAlgn val="ctr"/>
        <c:lblOffset val="100"/>
        <c:noMultiLvlLbl val="0"/>
      </c:catAx>
      <c:valAx>
        <c:axId val="2131303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3600"/>
                  <a:t>Class</a:t>
                </a:r>
                <a:r>
                  <a:rPr lang="en-US" sz="2000"/>
                  <a:t> </a:t>
                </a:r>
                <a:r>
                  <a:rPr lang="en-US" sz="3600"/>
                  <a:t>hours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2020133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07038-B788-4176-86C4-173D763C53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B6507-A1B4-4AA6-999F-E5F282D9BB3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800" dirty="0" smtClean="0">
              <a:latin typeface="Century Gothic" panose="020B0502020202020204" pitchFamily="34" charset="0"/>
              <a:ea typeface="Adobe Gothic Std B" panose="020B0800000000000000" pitchFamily="34" charset="-128"/>
            </a:rPr>
            <a:t>Motivation to pursue new content</a:t>
          </a:r>
          <a:endParaRPr lang="en-US" sz="2800" dirty="0">
            <a:latin typeface="Century Gothic" panose="020B0502020202020204" pitchFamily="34" charset="0"/>
            <a:ea typeface="Adobe Gothic Std B" panose="020B0800000000000000" pitchFamily="34" charset="-128"/>
          </a:endParaRPr>
        </a:p>
      </dgm:t>
    </dgm:pt>
    <dgm:pt modelId="{54E1D51D-A29B-4974-A692-E72A02AE284E}" type="parTrans" cxnId="{D586A36D-25B9-454D-A188-E0C97C3D633B}">
      <dgm:prSet/>
      <dgm:spPr/>
      <dgm:t>
        <a:bodyPr/>
        <a:lstStyle/>
        <a:p>
          <a:endParaRPr lang="en-US"/>
        </a:p>
      </dgm:t>
    </dgm:pt>
    <dgm:pt modelId="{0329771B-5121-4448-9AB9-4AE1906D7EB3}" type="sibTrans" cxnId="{D586A36D-25B9-454D-A188-E0C97C3D633B}">
      <dgm:prSet/>
      <dgm:spPr/>
      <dgm:t>
        <a:bodyPr/>
        <a:lstStyle/>
        <a:p>
          <a:endParaRPr lang="en-US"/>
        </a:p>
      </dgm:t>
    </dgm:pt>
    <dgm:pt modelId="{ECD25D3E-D511-450B-83DD-B2B4F6AE9A0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Existing material is outdated</a:t>
          </a:r>
          <a:endParaRPr lang="en-US" sz="2400" dirty="0">
            <a:solidFill>
              <a:schemeClr val="bg1"/>
            </a:solidFill>
          </a:endParaRPr>
        </a:p>
      </dgm:t>
    </dgm:pt>
    <dgm:pt modelId="{CB4A300C-D267-41C6-84E4-D883EC34AA5F}" type="parTrans" cxnId="{8ADD861B-37E4-43C8-8E77-30704EB98596}">
      <dgm:prSet/>
      <dgm:spPr/>
      <dgm:t>
        <a:bodyPr/>
        <a:lstStyle/>
        <a:p>
          <a:endParaRPr lang="en-US"/>
        </a:p>
      </dgm:t>
    </dgm:pt>
    <dgm:pt modelId="{F986D9AF-A24D-4B92-B8CA-757EA0173186}" type="sibTrans" cxnId="{8ADD861B-37E4-43C8-8E77-30704EB98596}">
      <dgm:prSet/>
      <dgm:spPr/>
      <dgm:t>
        <a:bodyPr/>
        <a:lstStyle/>
        <a:p>
          <a:endParaRPr lang="en-US"/>
        </a:p>
      </dgm:t>
    </dgm:pt>
    <dgm:pt modelId="{E1DC8C78-3DFA-4608-B1E6-8575E4FA3478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800" dirty="0" smtClean="0">
              <a:latin typeface="Century Gothic" panose="020B0502020202020204" pitchFamily="34" charset="0"/>
            </a:rPr>
            <a:t>Access to and awareness of resources</a:t>
          </a:r>
          <a:endParaRPr lang="en-US" sz="2800" dirty="0">
            <a:latin typeface="Century Gothic" panose="020B0502020202020204" pitchFamily="34" charset="0"/>
          </a:endParaRPr>
        </a:p>
      </dgm:t>
    </dgm:pt>
    <dgm:pt modelId="{628DEBF4-CB06-42B3-B259-BF5E66921106}" type="parTrans" cxnId="{4C29B542-8B7D-4D64-842F-2C979771506F}">
      <dgm:prSet/>
      <dgm:spPr/>
      <dgm:t>
        <a:bodyPr/>
        <a:lstStyle/>
        <a:p>
          <a:endParaRPr lang="en-US"/>
        </a:p>
      </dgm:t>
    </dgm:pt>
    <dgm:pt modelId="{AAC6A819-9828-469D-91EF-EE31256C75E3}" type="sibTrans" cxnId="{4C29B542-8B7D-4D64-842F-2C979771506F}">
      <dgm:prSet/>
      <dgm:spPr/>
      <dgm:t>
        <a:bodyPr/>
        <a:lstStyle/>
        <a:p>
          <a:endParaRPr lang="en-US"/>
        </a:p>
      </dgm:t>
    </dgm:pt>
    <dgm:pt modelId="{1FB62604-9468-43BD-ACD1-EB30C5B8B72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Limited funding available</a:t>
          </a:r>
          <a:endParaRPr lang="en-US" sz="2400" dirty="0">
            <a:solidFill>
              <a:schemeClr val="bg1"/>
            </a:solidFill>
          </a:endParaRPr>
        </a:p>
      </dgm:t>
    </dgm:pt>
    <dgm:pt modelId="{48BBF86F-6939-437E-89B8-82F8CDB46223}" type="parTrans" cxnId="{08EC4461-79A0-47EF-A5E7-61D77BD8CCE8}">
      <dgm:prSet/>
      <dgm:spPr/>
      <dgm:t>
        <a:bodyPr/>
        <a:lstStyle/>
        <a:p>
          <a:endParaRPr lang="en-US"/>
        </a:p>
      </dgm:t>
    </dgm:pt>
    <dgm:pt modelId="{97BFC3D9-CB31-420F-A102-538AA9E7F5EE}" type="sibTrans" cxnId="{08EC4461-79A0-47EF-A5E7-61D77BD8CCE8}">
      <dgm:prSet/>
      <dgm:spPr/>
      <dgm:t>
        <a:bodyPr/>
        <a:lstStyle/>
        <a:p>
          <a:endParaRPr lang="en-US"/>
        </a:p>
      </dgm:t>
    </dgm:pt>
    <dgm:pt modelId="{C10B9507-9EF8-4B36-AAF9-6EAC3FABA71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dirty="0" smtClean="0">
              <a:latin typeface="Century Gothic" panose="020B0502020202020204" pitchFamily="34" charset="0"/>
            </a:rPr>
            <a:t>Classroom applicability of curriculum </a:t>
          </a:r>
          <a:endParaRPr lang="en-US" sz="2800" dirty="0">
            <a:latin typeface="Century Gothic" panose="020B0502020202020204" pitchFamily="34" charset="0"/>
          </a:endParaRPr>
        </a:p>
      </dgm:t>
    </dgm:pt>
    <dgm:pt modelId="{D11508A6-B4C8-4A7F-ABE3-BD81C595C9CF}" type="parTrans" cxnId="{4BE184E7-574D-48D3-8808-DDAAAC13C2A1}">
      <dgm:prSet/>
      <dgm:spPr/>
      <dgm:t>
        <a:bodyPr/>
        <a:lstStyle/>
        <a:p>
          <a:endParaRPr lang="en-US"/>
        </a:p>
      </dgm:t>
    </dgm:pt>
    <dgm:pt modelId="{8C660137-60DF-41B1-8E6B-C19B60B5406E}" type="sibTrans" cxnId="{4BE184E7-574D-48D3-8808-DDAAAC13C2A1}">
      <dgm:prSet/>
      <dgm:spPr/>
      <dgm:t>
        <a:bodyPr/>
        <a:lstStyle/>
        <a:p>
          <a:endParaRPr lang="en-US"/>
        </a:p>
      </dgm:t>
    </dgm:pt>
    <dgm:pt modelId="{D49C7670-E109-4DBB-BEDF-2E36D52EC0C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Hands-on project-based activities are desired</a:t>
          </a:r>
          <a:endParaRPr lang="en-US" sz="2400" dirty="0"/>
        </a:p>
      </dgm:t>
    </dgm:pt>
    <dgm:pt modelId="{33631EEE-BAC7-4CB5-A43D-3F781E70B300}" type="parTrans" cxnId="{23F8338A-0A49-4FAE-9114-40E3C1181268}">
      <dgm:prSet/>
      <dgm:spPr/>
      <dgm:t>
        <a:bodyPr/>
        <a:lstStyle/>
        <a:p>
          <a:endParaRPr lang="en-US"/>
        </a:p>
      </dgm:t>
    </dgm:pt>
    <dgm:pt modelId="{4DC1FAF8-61AB-4342-934B-811DFA190CD4}" type="sibTrans" cxnId="{23F8338A-0A49-4FAE-9114-40E3C1181268}">
      <dgm:prSet/>
      <dgm:spPr/>
      <dgm:t>
        <a:bodyPr/>
        <a:lstStyle/>
        <a:p>
          <a:endParaRPr lang="en-US"/>
        </a:p>
      </dgm:t>
    </dgm:pt>
    <dgm:pt modelId="{12941DDE-453E-415C-8E2E-F340F9A854FE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Professional development should provide direct class application</a:t>
          </a:r>
          <a:endParaRPr lang="en-US" sz="2400" dirty="0">
            <a:solidFill>
              <a:schemeClr val="bg1"/>
            </a:solidFill>
          </a:endParaRPr>
        </a:p>
      </dgm:t>
    </dgm:pt>
    <dgm:pt modelId="{E776B1AC-3951-4BB5-A094-F7CAA69336D9}" type="parTrans" cxnId="{90C2DC88-5418-4F3A-8A2F-38C4061EB2A4}">
      <dgm:prSet/>
      <dgm:spPr/>
      <dgm:t>
        <a:bodyPr/>
        <a:lstStyle/>
        <a:p>
          <a:endParaRPr lang="en-US"/>
        </a:p>
      </dgm:t>
    </dgm:pt>
    <dgm:pt modelId="{496D29EE-53C5-4320-B904-82B23C17414E}" type="sibTrans" cxnId="{90C2DC88-5418-4F3A-8A2F-38C4061EB2A4}">
      <dgm:prSet/>
      <dgm:spPr/>
      <dgm:t>
        <a:bodyPr/>
        <a:lstStyle/>
        <a:p>
          <a:endParaRPr lang="en-US"/>
        </a:p>
      </dgm:t>
    </dgm:pt>
    <dgm:pt modelId="{AB7E7F39-CBA7-40DC-9BD9-F771AD096B37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Limited time available</a:t>
          </a:r>
          <a:endParaRPr lang="en-US" sz="2400" dirty="0">
            <a:solidFill>
              <a:schemeClr val="bg1"/>
            </a:solidFill>
          </a:endParaRPr>
        </a:p>
      </dgm:t>
    </dgm:pt>
    <dgm:pt modelId="{AAE2BB81-6F44-4251-A03C-3841548578FE}" type="parTrans" cxnId="{765A8FDE-C444-43BD-943A-7B637276EBF1}">
      <dgm:prSet/>
      <dgm:spPr/>
      <dgm:t>
        <a:bodyPr/>
        <a:lstStyle/>
        <a:p>
          <a:endParaRPr lang="en-US"/>
        </a:p>
      </dgm:t>
    </dgm:pt>
    <dgm:pt modelId="{46F4D41C-0ECC-4A45-AC3C-0872C3F85DDE}" type="sibTrans" cxnId="{765A8FDE-C444-43BD-943A-7B637276EBF1}">
      <dgm:prSet/>
      <dgm:spPr/>
      <dgm:t>
        <a:bodyPr/>
        <a:lstStyle/>
        <a:p>
          <a:endParaRPr lang="en-US"/>
        </a:p>
      </dgm:t>
    </dgm:pt>
    <dgm:pt modelId="{AA7BE75D-452C-4DA4-BC1A-909A8819094B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Regional networks (teachers and ag business professionals) and online sources are most accessible</a:t>
          </a:r>
          <a:endParaRPr lang="en-US" sz="2400" dirty="0"/>
        </a:p>
      </dgm:t>
    </dgm:pt>
    <dgm:pt modelId="{398F3CD0-5945-4DD7-A2F7-B45EB587364F}" type="parTrans" cxnId="{C4C9B9B8-3DC1-40EC-BA96-FB8357882AF4}">
      <dgm:prSet/>
      <dgm:spPr/>
      <dgm:t>
        <a:bodyPr/>
        <a:lstStyle/>
        <a:p>
          <a:endParaRPr lang="en-US"/>
        </a:p>
      </dgm:t>
    </dgm:pt>
    <dgm:pt modelId="{B6729663-5B80-4BF6-9A88-B670E3123626}" type="sibTrans" cxnId="{C4C9B9B8-3DC1-40EC-BA96-FB8357882AF4}">
      <dgm:prSet/>
      <dgm:spPr/>
      <dgm:t>
        <a:bodyPr/>
        <a:lstStyle/>
        <a:p>
          <a:endParaRPr lang="en-US"/>
        </a:p>
      </dgm:t>
    </dgm:pt>
    <dgm:pt modelId="{71341EC4-37BB-4315-BD94-5BBE212C4335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Early career teachers lack content knowledge to teach all that is expected of them</a:t>
          </a:r>
          <a:endParaRPr lang="en-US" sz="2400" dirty="0">
            <a:solidFill>
              <a:schemeClr val="bg1"/>
            </a:solidFill>
          </a:endParaRPr>
        </a:p>
      </dgm:t>
    </dgm:pt>
    <dgm:pt modelId="{951337DB-75B4-461C-845A-00FB84E4286F}" type="parTrans" cxnId="{7617D0D6-F42D-4683-8349-FF943AF4C6E3}">
      <dgm:prSet/>
      <dgm:spPr/>
      <dgm:t>
        <a:bodyPr/>
        <a:lstStyle/>
        <a:p>
          <a:endParaRPr lang="en-US"/>
        </a:p>
      </dgm:t>
    </dgm:pt>
    <dgm:pt modelId="{F592167C-985F-40BB-B1AA-3FD597D31AB6}" type="sibTrans" cxnId="{7617D0D6-F42D-4683-8349-FF943AF4C6E3}">
      <dgm:prSet/>
      <dgm:spPr/>
      <dgm:t>
        <a:bodyPr/>
        <a:lstStyle/>
        <a:p>
          <a:endParaRPr lang="en-US"/>
        </a:p>
      </dgm:t>
    </dgm:pt>
    <dgm:pt modelId="{E25E0A0C-2EA3-4D82-8365-3D689C7ADE32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Desire to teach to Career Development Events (CDE)</a:t>
          </a:r>
          <a:endParaRPr lang="en-US" sz="2400" dirty="0">
            <a:solidFill>
              <a:schemeClr val="bg1"/>
            </a:solidFill>
          </a:endParaRPr>
        </a:p>
      </dgm:t>
    </dgm:pt>
    <dgm:pt modelId="{21D89DA0-E840-40E9-8686-007421265CDA}" type="parTrans" cxnId="{5D67CD14-E93B-491F-ACCB-4F734CC1D3C9}">
      <dgm:prSet/>
      <dgm:spPr/>
      <dgm:t>
        <a:bodyPr/>
        <a:lstStyle/>
        <a:p>
          <a:endParaRPr lang="en-US"/>
        </a:p>
      </dgm:t>
    </dgm:pt>
    <dgm:pt modelId="{C78E1E77-8727-406A-B0FA-23175F2C433E}" type="sibTrans" cxnId="{5D67CD14-E93B-491F-ACCB-4F734CC1D3C9}">
      <dgm:prSet/>
      <dgm:spPr/>
      <dgm:t>
        <a:bodyPr/>
        <a:lstStyle/>
        <a:p>
          <a:endParaRPr lang="en-US"/>
        </a:p>
      </dgm:t>
    </dgm:pt>
    <dgm:pt modelId="{CEA2BD80-4FCC-49C0-AC80-86CDA08A41D3}">
      <dgm:prSet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Need for student engagement</a:t>
          </a:r>
          <a:endParaRPr lang="en-US" sz="2400" dirty="0">
            <a:solidFill>
              <a:schemeClr val="bg1"/>
            </a:solidFill>
          </a:endParaRPr>
        </a:p>
      </dgm:t>
    </dgm:pt>
    <dgm:pt modelId="{CAA6658C-25CE-4D67-81D7-4F8FF818827A}" type="parTrans" cxnId="{B3AE59D4-8904-453D-973A-E103CC0292EA}">
      <dgm:prSet/>
      <dgm:spPr/>
      <dgm:t>
        <a:bodyPr/>
        <a:lstStyle/>
        <a:p>
          <a:endParaRPr lang="en-US"/>
        </a:p>
      </dgm:t>
    </dgm:pt>
    <dgm:pt modelId="{CB3E95C1-1D18-44FE-A0D9-45E12524FE2F}" type="sibTrans" cxnId="{B3AE59D4-8904-453D-973A-E103CC0292EA}">
      <dgm:prSet/>
      <dgm:spPr/>
      <dgm:t>
        <a:bodyPr/>
        <a:lstStyle/>
        <a:p>
          <a:endParaRPr lang="en-US"/>
        </a:p>
      </dgm:t>
    </dgm:pt>
    <dgm:pt modelId="{03259F7E-0745-41DF-85A4-5548001871B4}" type="pres">
      <dgm:prSet presAssocID="{98B07038-B788-4176-86C4-173D763C53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94F1B28-9FB3-4170-ADFE-15A662AA202B}" type="pres">
      <dgm:prSet presAssocID="{A53B6507-A1B4-4AA6-999F-E5F282D9BB30}" presName="composite" presStyleCnt="0"/>
      <dgm:spPr/>
    </dgm:pt>
    <dgm:pt modelId="{ED7FD0FD-8CCC-427F-90B6-C690CF4A4C54}" type="pres">
      <dgm:prSet presAssocID="{A53B6507-A1B4-4AA6-999F-E5F282D9BB30}" presName="bentUpArrow1" presStyleLbl="alignImgPlace1" presStyleIdx="0" presStyleCnt="2"/>
      <dgm:spPr>
        <a:solidFill>
          <a:schemeClr val="bg2"/>
        </a:solidFill>
      </dgm:spPr>
    </dgm:pt>
    <dgm:pt modelId="{93A31CD8-4FB0-42E8-BD89-4755DF49953A}" type="pres">
      <dgm:prSet presAssocID="{A53B6507-A1B4-4AA6-999F-E5F282D9BB3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2CB9F-D6FC-41A3-85EA-EA85C9076C7F}" type="pres">
      <dgm:prSet presAssocID="{A53B6507-A1B4-4AA6-999F-E5F282D9BB30}" presName="ChildText" presStyleLbl="revTx" presStyleIdx="0" presStyleCnt="3" custScaleX="167596" custLinFactNeighborX="36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6E1F0-4953-413D-AF00-BAA5703ED400}" type="pres">
      <dgm:prSet presAssocID="{0329771B-5121-4448-9AB9-4AE1906D7EB3}" presName="sibTrans" presStyleCnt="0"/>
      <dgm:spPr/>
    </dgm:pt>
    <dgm:pt modelId="{1988D4F3-4A42-4E55-87FC-B0A154322372}" type="pres">
      <dgm:prSet presAssocID="{E1DC8C78-3DFA-4608-B1E6-8575E4FA3478}" presName="composite" presStyleCnt="0"/>
      <dgm:spPr/>
    </dgm:pt>
    <dgm:pt modelId="{76F80048-1FA4-4DF1-AE62-DE4BBD316962}" type="pres">
      <dgm:prSet presAssocID="{E1DC8C78-3DFA-4608-B1E6-8575E4FA3478}" presName="bentUpArrow1" presStyleLbl="alignImgPlace1" presStyleIdx="1" presStyleCnt="2"/>
      <dgm:spPr>
        <a:solidFill>
          <a:schemeClr val="bg2"/>
        </a:solidFill>
      </dgm:spPr>
    </dgm:pt>
    <dgm:pt modelId="{D02C9518-E548-4238-BE75-A5B20AB07F1F}" type="pres">
      <dgm:prSet presAssocID="{E1DC8C78-3DFA-4608-B1E6-8575E4FA3478}" presName="ParentText" presStyleLbl="node1" presStyleIdx="1" presStyleCnt="3" custLinFactNeighborX="-114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ACCC-8278-407F-834E-0E1F4CCD52FA}" type="pres">
      <dgm:prSet presAssocID="{E1DC8C78-3DFA-4608-B1E6-8575E4FA3478}" presName="ChildText" presStyleLbl="revTx" presStyleIdx="1" presStyleCnt="3" custScaleX="153189" custLinFactNeighborX="17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92F93-D7CA-4137-A7C2-2B09DBCC1240}" type="pres">
      <dgm:prSet presAssocID="{AAC6A819-9828-469D-91EF-EE31256C75E3}" presName="sibTrans" presStyleCnt="0"/>
      <dgm:spPr/>
    </dgm:pt>
    <dgm:pt modelId="{6DE914A0-BFF1-441E-BA79-667D1F5F7117}" type="pres">
      <dgm:prSet presAssocID="{C10B9507-9EF8-4B36-AAF9-6EAC3FABA71C}" presName="composite" presStyleCnt="0"/>
      <dgm:spPr/>
    </dgm:pt>
    <dgm:pt modelId="{0222458B-8EAB-4DF7-83DD-BE87E3C7F0EC}" type="pres">
      <dgm:prSet presAssocID="{C10B9507-9EF8-4B36-AAF9-6EAC3FABA71C}" presName="ParentText" presStyleLbl="node1" presStyleIdx="2" presStyleCnt="3" custLinFactNeighborX="-12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61E3-62B0-4B25-A4FD-213001EA0957}" type="pres">
      <dgm:prSet presAssocID="{C10B9507-9EF8-4B36-AAF9-6EAC3FABA71C}" presName="FinalChildText" presStyleLbl="revTx" presStyleIdx="2" presStyleCnt="3" custScaleX="130056" custLinFactNeighborX="4056" custLinFactNeighborY="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80D36-64E4-41BF-834B-B0999258050F}" type="presOf" srcId="{1FB62604-9468-43BD-ACD1-EB30C5B8B72A}" destId="{2E2BACCC-8278-407F-834E-0E1F4CCD52FA}" srcOrd="0" destOrd="0" presId="urn:microsoft.com/office/officeart/2005/8/layout/StepDownProcess"/>
    <dgm:cxn modelId="{5035EE5B-273B-4315-9DBB-8F460012C6D5}" type="presOf" srcId="{E25E0A0C-2EA3-4D82-8365-3D689C7ADE32}" destId="{B922CB9F-D6FC-41A3-85EA-EA85C9076C7F}" srcOrd="0" destOrd="2" presId="urn:microsoft.com/office/officeart/2005/8/layout/StepDownProcess"/>
    <dgm:cxn modelId="{669DEC95-E88B-40D8-8D52-874D0757AB78}" type="presOf" srcId="{D49C7670-E109-4DBB-BEDF-2E36D52EC0C8}" destId="{F6CA61E3-62B0-4B25-A4FD-213001EA0957}" srcOrd="0" destOrd="0" presId="urn:microsoft.com/office/officeart/2005/8/layout/StepDownProcess"/>
    <dgm:cxn modelId="{3AD295E5-25D0-460E-A393-C8BCDDD55A0F}" type="presOf" srcId="{AA7BE75D-452C-4DA4-BC1A-909A8819094B}" destId="{2E2BACCC-8278-407F-834E-0E1F4CCD52FA}" srcOrd="0" destOrd="2" presId="urn:microsoft.com/office/officeart/2005/8/layout/StepDownProcess"/>
    <dgm:cxn modelId="{90C2DC88-5418-4F3A-8A2F-38C4061EB2A4}" srcId="{C10B9507-9EF8-4B36-AAF9-6EAC3FABA71C}" destId="{12941DDE-453E-415C-8E2E-F340F9A854FE}" srcOrd="1" destOrd="0" parTransId="{E776B1AC-3951-4BB5-A094-F7CAA69336D9}" sibTransId="{496D29EE-53C5-4320-B904-82B23C17414E}"/>
    <dgm:cxn modelId="{5D67CD14-E93B-491F-ACCB-4F734CC1D3C9}" srcId="{A53B6507-A1B4-4AA6-999F-E5F282D9BB30}" destId="{E25E0A0C-2EA3-4D82-8365-3D689C7ADE32}" srcOrd="2" destOrd="0" parTransId="{21D89DA0-E840-40E9-8686-007421265CDA}" sibTransId="{C78E1E77-8727-406A-B0FA-23175F2C433E}"/>
    <dgm:cxn modelId="{4BE184E7-574D-48D3-8808-DDAAAC13C2A1}" srcId="{98B07038-B788-4176-86C4-173D763C53D6}" destId="{C10B9507-9EF8-4B36-AAF9-6EAC3FABA71C}" srcOrd="2" destOrd="0" parTransId="{D11508A6-B4C8-4A7F-ABE3-BD81C595C9CF}" sibTransId="{8C660137-60DF-41B1-8E6B-C19B60B5406E}"/>
    <dgm:cxn modelId="{1C555A20-9698-413C-84F9-D3A05C21E6A9}" type="presOf" srcId="{AB7E7F39-CBA7-40DC-9BD9-F771AD096B37}" destId="{2E2BACCC-8278-407F-834E-0E1F4CCD52FA}" srcOrd="0" destOrd="1" presId="urn:microsoft.com/office/officeart/2005/8/layout/StepDownProcess"/>
    <dgm:cxn modelId="{8ADD861B-37E4-43C8-8E77-30704EB98596}" srcId="{A53B6507-A1B4-4AA6-999F-E5F282D9BB30}" destId="{ECD25D3E-D511-450B-83DD-B2B4F6AE9A0D}" srcOrd="0" destOrd="0" parTransId="{CB4A300C-D267-41C6-84E4-D883EC34AA5F}" sibTransId="{F986D9AF-A24D-4B92-B8CA-757EA0173186}"/>
    <dgm:cxn modelId="{7CD10B13-21BB-48C4-97F3-7E986C0B67EB}" type="presOf" srcId="{98B07038-B788-4176-86C4-173D763C53D6}" destId="{03259F7E-0745-41DF-85A4-5548001871B4}" srcOrd="0" destOrd="0" presId="urn:microsoft.com/office/officeart/2005/8/layout/StepDownProcess"/>
    <dgm:cxn modelId="{DF82F2AE-7EA9-46F8-83BB-4E7385F377AD}" type="presOf" srcId="{ECD25D3E-D511-450B-83DD-B2B4F6AE9A0D}" destId="{B922CB9F-D6FC-41A3-85EA-EA85C9076C7F}" srcOrd="0" destOrd="0" presId="urn:microsoft.com/office/officeart/2005/8/layout/StepDownProcess"/>
    <dgm:cxn modelId="{23F8338A-0A49-4FAE-9114-40E3C1181268}" srcId="{C10B9507-9EF8-4B36-AAF9-6EAC3FABA71C}" destId="{D49C7670-E109-4DBB-BEDF-2E36D52EC0C8}" srcOrd="0" destOrd="0" parTransId="{33631EEE-BAC7-4CB5-A43D-3F781E70B300}" sibTransId="{4DC1FAF8-61AB-4342-934B-811DFA190CD4}"/>
    <dgm:cxn modelId="{5D638C84-24E7-44FD-BE4E-942303376CB7}" type="presOf" srcId="{C10B9507-9EF8-4B36-AAF9-6EAC3FABA71C}" destId="{0222458B-8EAB-4DF7-83DD-BE87E3C7F0EC}" srcOrd="0" destOrd="0" presId="urn:microsoft.com/office/officeart/2005/8/layout/StepDownProcess"/>
    <dgm:cxn modelId="{7617D0D6-F42D-4683-8349-FF943AF4C6E3}" srcId="{A53B6507-A1B4-4AA6-999F-E5F282D9BB30}" destId="{71341EC4-37BB-4315-BD94-5BBE212C4335}" srcOrd="1" destOrd="0" parTransId="{951337DB-75B4-461C-845A-00FB84E4286F}" sibTransId="{F592167C-985F-40BB-B1AA-3FD597D31AB6}"/>
    <dgm:cxn modelId="{E3C54A52-E99C-440D-A3EA-6F84727E6E1E}" type="presOf" srcId="{E1DC8C78-3DFA-4608-B1E6-8575E4FA3478}" destId="{D02C9518-E548-4238-BE75-A5B20AB07F1F}" srcOrd="0" destOrd="0" presId="urn:microsoft.com/office/officeart/2005/8/layout/StepDownProcess"/>
    <dgm:cxn modelId="{08EC4461-79A0-47EF-A5E7-61D77BD8CCE8}" srcId="{E1DC8C78-3DFA-4608-B1E6-8575E4FA3478}" destId="{1FB62604-9468-43BD-ACD1-EB30C5B8B72A}" srcOrd="0" destOrd="0" parTransId="{48BBF86F-6939-437E-89B8-82F8CDB46223}" sibTransId="{97BFC3D9-CB31-420F-A102-538AA9E7F5EE}"/>
    <dgm:cxn modelId="{72F8B486-3199-4882-80BD-F27086ED01DD}" type="presOf" srcId="{A53B6507-A1B4-4AA6-999F-E5F282D9BB30}" destId="{93A31CD8-4FB0-42E8-BD89-4755DF49953A}" srcOrd="0" destOrd="0" presId="urn:microsoft.com/office/officeart/2005/8/layout/StepDownProcess"/>
    <dgm:cxn modelId="{E646BF4E-20B2-4A01-8B63-9EA8FCDA6000}" type="presOf" srcId="{CEA2BD80-4FCC-49C0-AC80-86CDA08A41D3}" destId="{B922CB9F-D6FC-41A3-85EA-EA85C9076C7F}" srcOrd="0" destOrd="3" presId="urn:microsoft.com/office/officeart/2005/8/layout/StepDownProcess"/>
    <dgm:cxn modelId="{B3AE59D4-8904-453D-973A-E103CC0292EA}" srcId="{A53B6507-A1B4-4AA6-999F-E5F282D9BB30}" destId="{CEA2BD80-4FCC-49C0-AC80-86CDA08A41D3}" srcOrd="3" destOrd="0" parTransId="{CAA6658C-25CE-4D67-81D7-4F8FF818827A}" sibTransId="{CB3E95C1-1D18-44FE-A0D9-45E12524FE2F}"/>
    <dgm:cxn modelId="{F9CED77C-788B-4CBC-ABB3-D83655F1C934}" type="presOf" srcId="{71341EC4-37BB-4315-BD94-5BBE212C4335}" destId="{B922CB9F-D6FC-41A3-85EA-EA85C9076C7F}" srcOrd="0" destOrd="1" presId="urn:microsoft.com/office/officeart/2005/8/layout/StepDownProcess"/>
    <dgm:cxn modelId="{4C29B542-8B7D-4D64-842F-2C979771506F}" srcId="{98B07038-B788-4176-86C4-173D763C53D6}" destId="{E1DC8C78-3DFA-4608-B1E6-8575E4FA3478}" srcOrd="1" destOrd="0" parTransId="{628DEBF4-CB06-42B3-B259-BF5E66921106}" sibTransId="{AAC6A819-9828-469D-91EF-EE31256C75E3}"/>
    <dgm:cxn modelId="{D586A36D-25B9-454D-A188-E0C97C3D633B}" srcId="{98B07038-B788-4176-86C4-173D763C53D6}" destId="{A53B6507-A1B4-4AA6-999F-E5F282D9BB30}" srcOrd="0" destOrd="0" parTransId="{54E1D51D-A29B-4974-A692-E72A02AE284E}" sibTransId="{0329771B-5121-4448-9AB9-4AE1906D7EB3}"/>
    <dgm:cxn modelId="{19D39017-9474-4DD4-91CF-38628EE8B23F}" type="presOf" srcId="{12941DDE-453E-415C-8E2E-F340F9A854FE}" destId="{F6CA61E3-62B0-4B25-A4FD-213001EA0957}" srcOrd="0" destOrd="1" presId="urn:microsoft.com/office/officeart/2005/8/layout/StepDownProcess"/>
    <dgm:cxn modelId="{C4C9B9B8-3DC1-40EC-BA96-FB8357882AF4}" srcId="{E1DC8C78-3DFA-4608-B1E6-8575E4FA3478}" destId="{AA7BE75D-452C-4DA4-BC1A-909A8819094B}" srcOrd="2" destOrd="0" parTransId="{398F3CD0-5945-4DD7-A2F7-B45EB587364F}" sibTransId="{B6729663-5B80-4BF6-9A88-B670E3123626}"/>
    <dgm:cxn modelId="{765A8FDE-C444-43BD-943A-7B637276EBF1}" srcId="{E1DC8C78-3DFA-4608-B1E6-8575E4FA3478}" destId="{AB7E7F39-CBA7-40DC-9BD9-F771AD096B37}" srcOrd="1" destOrd="0" parTransId="{AAE2BB81-6F44-4251-A03C-3841548578FE}" sibTransId="{46F4D41C-0ECC-4A45-AC3C-0872C3F85DDE}"/>
    <dgm:cxn modelId="{C12C6DAB-C19F-4816-ADF3-92D6E9760CB6}" type="presParOf" srcId="{03259F7E-0745-41DF-85A4-5548001871B4}" destId="{394F1B28-9FB3-4170-ADFE-15A662AA202B}" srcOrd="0" destOrd="0" presId="urn:microsoft.com/office/officeart/2005/8/layout/StepDownProcess"/>
    <dgm:cxn modelId="{5A217721-D5FA-4FE0-AC20-55DFD5F34D68}" type="presParOf" srcId="{394F1B28-9FB3-4170-ADFE-15A662AA202B}" destId="{ED7FD0FD-8CCC-427F-90B6-C690CF4A4C54}" srcOrd="0" destOrd="0" presId="urn:microsoft.com/office/officeart/2005/8/layout/StepDownProcess"/>
    <dgm:cxn modelId="{15530E8E-2ECA-43E6-862E-884210A42BA5}" type="presParOf" srcId="{394F1B28-9FB3-4170-ADFE-15A662AA202B}" destId="{93A31CD8-4FB0-42E8-BD89-4755DF49953A}" srcOrd="1" destOrd="0" presId="urn:microsoft.com/office/officeart/2005/8/layout/StepDownProcess"/>
    <dgm:cxn modelId="{479B5748-61CB-4DA2-AFA3-4BE39C1D6581}" type="presParOf" srcId="{394F1B28-9FB3-4170-ADFE-15A662AA202B}" destId="{B922CB9F-D6FC-41A3-85EA-EA85C9076C7F}" srcOrd="2" destOrd="0" presId="urn:microsoft.com/office/officeart/2005/8/layout/StepDownProcess"/>
    <dgm:cxn modelId="{22871901-07E7-432B-8FAB-D2D8C92678F2}" type="presParOf" srcId="{03259F7E-0745-41DF-85A4-5548001871B4}" destId="{0B36E1F0-4953-413D-AF00-BAA5703ED400}" srcOrd="1" destOrd="0" presId="urn:microsoft.com/office/officeart/2005/8/layout/StepDownProcess"/>
    <dgm:cxn modelId="{FB910E7F-ADC4-45F5-B37A-340067C6B9FF}" type="presParOf" srcId="{03259F7E-0745-41DF-85A4-5548001871B4}" destId="{1988D4F3-4A42-4E55-87FC-B0A154322372}" srcOrd="2" destOrd="0" presId="urn:microsoft.com/office/officeart/2005/8/layout/StepDownProcess"/>
    <dgm:cxn modelId="{CA75EA52-9433-4424-8EDE-0C2309E30A97}" type="presParOf" srcId="{1988D4F3-4A42-4E55-87FC-B0A154322372}" destId="{76F80048-1FA4-4DF1-AE62-DE4BBD316962}" srcOrd="0" destOrd="0" presId="urn:microsoft.com/office/officeart/2005/8/layout/StepDownProcess"/>
    <dgm:cxn modelId="{9A21B1BE-F03C-4FBA-97C4-573ED8AB445D}" type="presParOf" srcId="{1988D4F3-4A42-4E55-87FC-B0A154322372}" destId="{D02C9518-E548-4238-BE75-A5B20AB07F1F}" srcOrd="1" destOrd="0" presId="urn:microsoft.com/office/officeart/2005/8/layout/StepDownProcess"/>
    <dgm:cxn modelId="{EB330C91-142F-45A4-AC54-03B0503C79F7}" type="presParOf" srcId="{1988D4F3-4A42-4E55-87FC-B0A154322372}" destId="{2E2BACCC-8278-407F-834E-0E1F4CCD52FA}" srcOrd="2" destOrd="0" presId="urn:microsoft.com/office/officeart/2005/8/layout/StepDownProcess"/>
    <dgm:cxn modelId="{DFCB5938-692E-4302-8A66-9C0E6DAA69FC}" type="presParOf" srcId="{03259F7E-0745-41DF-85A4-5548001871B4}" destId="{46A92F93-D7CA-4137-A7C2-2B09DBCC1240}" srcOrd="3" destOrd="0" presId="urn:microsoft.com/office/officeart/2005/8/layout/StepDownProcess"/>
    <dgm:cxn modelId="{F1490FDD-826D-4F94-ACB8-C31E38FCD9EE}" type="presParOf" srcId="{03259F7E-0745-41DF-85A4-5548001871B4}" destId="{6DE914A0-BFF1-441E-BA79-667D1F5F7117}" srcOrd="4" destOrd="0" presId="urn:microsoft.com/office/officeart/2005/8/layout/StepDownProcess"/>
    <dgm:cxn modelId="{963E603C-E3BB-4950-A238-008AC7F8359A}" type="presParOf" srcId="{6DE914A0-BFF1-441E-BA79-667D1F5F7117}" destId="{0222458B-8EAB-4DF7-83DD-BE87E3C7F0EC}" srcOrd="0" destOrd="0" presId="urn:microsoft.com/office/officeart/2005/8/layout/StepDownProcess"/>
    <dgm:cxn modelId="{96246CFE-1730-4914-AF75-8D5E36CB5AD5}" type="presParOf" srcId="{6DE914A0-BFF1-441E-BA79-667D1F5F7117}" destId="{F6CA61E3-62B0-4B25-A4FD-213001EA095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FD0FD-8CCC-427F-90B6-C690CF4A4C54}">
      <dsp:nvSpPr>
        <dsp:cNvPr id="0" name=""/>
        <dsp:cNvSpPr/>
      </dsp:nvSpPr>
      <dsp:spPr>
        <a:xfrm rot="5400000">
          <a:off x="555539" y="3519689"/>
          <a:ext cx="2071777" cy="23586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31CD8-4FB0-42E8-BD89-4755DF49953A}">
      <dsp:nvSpPr>
        <dsp:cNvPr id="0" name=""/>
        <dsp:cNvSpPr/>
      </dsp:nvSpPr>
      <dsp:spPr>
        <a:xfrm>
          <a:off x="6643" y="1223082"/>
          <a:ext cx="3487654" cy="2441244"/>
        </a:xfrm>
        <a:prstGeom prst="roundRect">
          <a:avLst>
            <a:gd name="adj" fmla="val 166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entury Gothic" panose="020B0502020202020204" pitchFamily="34" charset="0"/>
              <a:ea typeface="Adobe Gothic Std B" panose="020B0800000000000000" pitchFamily="34" charset="-128"/>
            </a:rPr>
            <a:t>Motivation to pursue new content</a:t>
          </a:r>
          <a:endParaRPr lang="en-US" sz="2800" kern="1200" dirty="0">
            <a:latin typeface="Century Gothic" panose="020B0502020202020204" pitchFamily="34" charset="0"/>
            <a:ea typeface="Adobe Gothic Std B" panose="020B0800000000000000" pitchFamily="34" charset="-128"/>
          </a:endParaRPr>
        </a:p>
      </dsp:txBody>
      <dsp:txXfrm>
        <a:off x="125836" y="1342275"/>
        <a:ext cx="3249268" cy="2202858"/>
      </dsp:txXfrm>
    </dsp:sp>
    <dsp:sp modelId="{B922CB9F-D6FC-41A3-85EA-EA85C9076C7F}">
      <dsp:nvSpPr>
        <dsp:cNvPr id="0" name=""/>
        <dsp:cNvSpPr/>
      </dsp:nvSpPr>
      <dsp:spPr>
        <a:xfrm>
          <a:off x="3563267" y="1455910"/>
          <a:ext cx="4251219" cy="197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Existing material is outdated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Early career teachers lack content knowledge to teach all that is expected of them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Desire to teach to Career Development Events (CDE)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Need for student engagement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563267" y="1455910"/>
        <a:ext cx="4251219" cy="1973121"/>
      </dsp:txXfrm>
    </dsp:sp>
    <dsp:sp modelId="{76F80048-1FA4-4DF1-AE62-DE4BBD316962}">
      <dsp:nvSpPr>
        <dsp:cNvPr id="0" name=""/>
        <dsp:cNvSpPr/>
      </dsp:nvSpPr>
      <dsp:spPr>
        <a:xfrm rot="5400000">
          <a:off x="3858686" y="6262013"/>
          <a:ext cx="2071777" cy="23586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C9518-E548-4238-BE75-A5B20AB07F1F}">
      <dsp:nvSpPr>
        <dsp:cNvPr id="0" name=""/>
        <dsp:cNvSpPr/>
      </dsp:nvSpPr>
      <dsp:spPr>
        <a:xfrm>
          <a:off x="2910454" y="3965406"/>
          <a:ext cx="3487654" cy="2441244"/>
        </a:xfrm>
        <a:prstGeom prst="roundRect">
          <a:avLst>
            <a:gd name="adj" fmla="val 1667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entury Gothic" panose="020B0502020202020204" pitchFamily="34" charset="0"/>
            </a:rPr>
            <a:t>Access to and awareness of resources</a:t>
          </a:r>
          <a:endParaRPr lang="en-US" sz="2800" kern="1200" dirty="0">
            <a:latin typeface="Century Gothic" panose="020B0502020202020204" pitchFamily="34" charset="0"/>
          </a:endParaRPr>
        </a:p>
      </dsp:txBody>
      <dsp:txXfrm>
        <a:off x="3029647" y="4084599"/>
        <a:ext cx="3249268" cy="2202858"/>
      </dsp:txXfrm>
    </dsp:sp>
    <dsp:sp modelId="{2E2BACCC-8278-407F-834E-0E1F4CCD52FA}">
      <dsp:nvSpPr>
        <dsp:cNvPr id="0" name=""/>
        <dsp:cNvSpPr/>
      </dsp:nvSpPr>
      <dsp:spPr>
        <a:xfrm>
          <a:off x="6568074" y="4198234"/>
          <a:ext cx="3885772" cy="197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Limited funding available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Limited time available</a:t>
          </a:r>
          <a:endParaRPr lang="en-US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Regional networks (teachers and ag business professionals) and online sources are most accessible</a:t>
          </a:r>
          <a:endParaRPr lang="en-US" sz="2400" kern="1200" dirty="0"/>
        </a:p>
      </dsp:txBody>
      <dsp:txXfrm>
        <a:off x="6568074" y="4198234"/>
        <a:ext cx="3885772" cy="1973121"/>
      </dsp:txXfrm>
    </dsp:sp>
    <dsp:sp modelId="{0222458B-8EAB-4DF7-83DD-BE87E3C7F0EC}">
      <dsp:nvSpPr>
        <dsp:cNvPr id="0" name=""/>
        <dsp:cNvSpPr/>
      </dsp:nvSpPr>
      <dsp:spPr>
        <a:xfrm>
          <a:off x="6187061" y="6707729"/>
          <a:ext cx="3487654" cy="2441244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entury Gothic" panose="020B0502020202020204" pitchFamily="34" charset="0"/>
            </a:rPr>
            <a:t>Classroom applicability of curriculum </a:t>
          </a:r>
          <a:endParaRPr lang="en-US" sz="2800" kern="1200" dirty="0">
            <a:latin typeface="Century Gothic" panose="020B0502020202020204" pitchFamily="34" charset="0"/>
          </a:endParaRPr>
        </a:p>
      </dsp:txBody>
      <dsp:txXfrm>
        <a:off x="6306254" y="6826922"/>
        <a:ext cx="3249268" cy="2202858"/>
      </dsp:txXfrm>
    </dsp:sp>
    <dsp:sp modelId="{F6CA61E3-62B0-4B25-A4FD-213001EA0957}">
      <dsp:nvSpPr>
        <dsp:cNvPr id="0" name=""/>
        <dsp:cNvSpPr/>
      </dsp:nvSpPr>
      <dsp:spPr>
        <a:xfrm>
          <a:off x="9726038" y="6942590"/>
          <a:ext cx="3298984" cy="1973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Hands-on project-based activities are desired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Professional development should provide direct class application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9726038" y="6942590"/>
        <a:ext cx="3298984" cy="197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666750"/>
            <a:ext cx="28033135" cy="333375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3400"/>
            </a:lvl1pPr>
          </a:lstStyle>
          <a:p>
            <a:pPr algn="ctr"/>
            <a:r>
              <a:rPr lang="en-US" sz="67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Graphicsland &amp; MakeSigns.com </a:t>
            </a:r>
            <a:br>
              <a:rPr lang="en-US" sz="67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67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</a:t>
            </a:r>
            <a:endParaRPr lang="en-US" sz="67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4533900"/>
            <a:ext cx="28033135" cy="21336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3400"/>
            </a:lvl1pPr>
          </a:lstStyle>
          <a:p>
            <a:pPr algn="ctr"/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Author Name, RN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, Author Name, RN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2,3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; Author Name, Ph.D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1,4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 </a:t>
            </a:r>
            <a:br>
              <a:rPr lang="en-US" sz="450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r>
              <a:rPr lang="en-US" sz="4500" baseline="30000" smtClean="0">
                <a:solidFill>
                  <a:schemeClr val="bg1"/>
                </a:solidFill>
                <a:cs typeface="Arial" pitchFamily="34" charset="0"/>
              </a:rPr>
              <a:t>4</a:t>
            </a:r>
            <a:r>
              <a:rPr lang="en-US" sz="4500" smtClean="0">
                <a:solidFill>
                  <a:schemeClr val="bg1"/>
                </a:solidFill>
                <a:cs typeface="Arial" pitchFamily="34" charset="0"/>
              </a:rPr>
              <a:t>Name of University, City, State; </a:t>
            </a:r>
            <a:endParaRPr lang="en-US" sz="45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9196" y="4925063"/>
            <a:ext cx="31103891" cy="10485755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4203" y="4925063"/>
            <a:ext cx="92684916" cy="10485755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4"/>
            <a:ext cx="32644079" cy="762762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7"/>
            <a:ext cx="32644079" cy="840104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4201" y="28679142"/>
            <a:ext cx="61894399" cy="81103471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8685" y="28679142"/>
            <a:ext cx="61894405" cy="81103471"/>
          </a:xfrm>
        </p:spPr>
        <p:txBody>
          <a:bodyPr/>
          <a:lstStyle>
            <a:defPPr>
              <a:defRPr kern="1200" smtId="4294967295"/>
            </a:defPPr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1" cy="64008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8596635"/>
            <a:ext cx="16968791" cy="358266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12179300"/>
            <a:ext cx="16968791" cy="22127214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8596635"/>
            <a:ext cx="16975455" cy="358266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8" y="12179300"/>
            <a:ext cx="16975455" cy="22127214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529080"/>
            <a:ext cx="12634915" cy="650748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1" y="1529081"/>
            <a:ext cx="21469350" cy="32777435"/>
          </a:xfrm>
        </p:spPr>
        <p:txBody>
          <a:bodyPr/>
          <a:lstStyle>
            <a:defPPr>
              <a:defRPr kern="1200" smtId="4294967295"/>
            </a:defPPr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8036561"/>
            <a:ext cx="12634915" cy="2626995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1"/>
            <a:ext cx="23042880" cy="317373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4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6"/>
            <a:ext cx="23042880" cy="45072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1" cy="64008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3"/>
            <a:ext cx="34564321" cy="25345394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4"/>
            <a:ext cx="8961120" cy="20447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39" y="35595564"/>
            <a:ext cx="12161520" cy="20447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39" y="35595564"/>
            <a:ext cx="8961120" cy="20447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16200000">
            <a:off x="-11506200" y="192024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5400000">
            <a:off x="35636200" y="192024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>
            <a:off x="3917950" y="38912800"/>
            <a:ext cx="305689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3917950" y="39484300"/>
            <a:ext cx="192024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880" smtId="4294967295">
                <a:solidFill>
                  <a:srgbClr val="808080"/>
                </a:solidFill>
              </a:rPr>
              <a:t>Template ID: neonboxes  Size: 42x42</a:t>
            </a:r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389028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645886" indent="-1645886" algn="l" defTabSz="4389028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chart" Target="../charts/chart1.xml"/><Relationship Id="rId18" Type="http://schemas.openxmlformats.org/officeDocument/2006/relationships/image" Target="../media/image11.jpeg"/><Relationship Id="rId3" Type="http://schemas.openxmlformats.org/officeDocument/2006/relationships/hyperlink" Target="http://www.ers.usda.gov/data-products/chart-gallery/detail.aspx?chartId=32868" TargetMode="External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openxmlformats.org/officeDocument/2006/relationships/image" Target="../media/image10.jpeg"/><Relationship Id="rId2" Type="http://schemas.openxmlformats.org/officeDocument/2006/relationships/hyperlink" Target="http://www.dese.mo.gov" TargetMode="Externa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5" Type="http://schemas.openxmlformats.org/officeDocument/2006/relationships/image" Target="../media/image8.tif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648" y="0"/>
            <a:ext cx="38406446" cy="384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28" name="Rounded Rectangle 27"/>
          <p:cNvSpPr/>
          <p:nvPr/>
        </p:nvSpPr>
        <p:spPr>
          <a:xfrm>
            <a:off x="9372600" y="5612626"/>
            <a:ext cx="19431000" cy="32537400"/>
          </a:xfrm>
          <a:prstGeom prst="roundRect">
            <a:avLst>
              <a:gd name="adj" fmla="val 4189"/>
            </a:avLst>
          </a:prstGeom>
          <a:solidFill>
            <a:srgbClr val="1E1C11">
              <a:alpha val="50196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lvl="0"/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192300" y="5612626"/>
            <a:ext cx="1617294" cy="796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Results</a:t>
            </a:r>
            <a:endParaRPr lang="en-US" sz="4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7338" y="533400"/>
            <a:ext cx="37009918" cy="4419600"/>
          </a:xfrm>
          <a:prstGeom prst="roundRect">
            <a:avLst/>
          </a:prstGeom>
          <a:solidFill>
            <a:srgbClr val="4F6228">
              <a:alpha val="50196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33" name="Rounded Rectangle 32"/>
          <p:cNvSpPr/>
          <p:nvPr/>
        </p:nvSpPr>
        <p:spPr>
          <a:xfrm>
            <a:off x="670979" y="5410202"/>
            <a:ext cx="8738074" cy="14554198"/>
          </a:xfrm>
          <a:prstGeom prst="roundRect">
            <a:avLst>
              <a:gd name="adj" fmla="val 11729"/>
            </a:avLst>
          </a:prstGeom>
          <a:solidFill>
            <a:srgbClr val="10253F">
              <a:alpha val="50196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34" name="Rounded Rectangle 33"/>
          <p:cNvSpPr/>
          <p:nvPr/>
        </p:nvSpPr>
        <p:spPr>
          <a:xfrm>
            <a:off x="594080" y="20193000"/>
            <a:ext cx="8738074" cy="17754600"/>
          </a:xfrm>
          <a:prstGeom prst="roundRect">
            <a:avLst>
              <a:gd name="adj" fmla="val 11729"/>
            </a:avLst>
          </a:prstGeom>
          <a:solidFill>
            <a:schemeClr val="tx2">
              <a:lumMod val="50000"/>
              <a:alpha val="49804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40" name="Rounded Rectangle 39"/>
          <p:cNvSpPr/>
          <p:nvPr/>
        </p:nvSpPr>
        <p:spPr>
          <a:xfrm>
            <a:off x="29053535" y="5410201"/>
            <a:ext cx="8741664" cy="14265328"/>
          </a:xfrm>
          <a:prstGeom prst="roundRect">
            <a:avLst>
              <a:gd name="adj" fmla="val 11729"/>
            </a:avLst>
          </a:prstGeom>
          <a:solidFill>
            <a:schemeClr val="tx2">
              <a:lumMod val="50000"/>
              <a:alpha val="50196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41" name="Rounded Rectangle 40"/>
          <p:cNvSpPr/>
          <p:nvPr/>
        </p:nvSpPr>
        <p:spPr>
          <a:xfrm>
            <a:off x="29053535" y="32155030"/>
            <a:ext cx="8741664" cy="5792570"/>
          </a:xfrm>
          <a:prstGeom prst="roundRect">
            <a:avLst>
              <a:gd name="adj" fmla="val 11729"/>
            </a:avLst>
          </a:prstGeom>
          <a:solidFill>
            <a:srgbClr val="215968">
              <a:alpha val="50196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 dirty="0"/>
          </a:p>
        </p:txBody>
      </p:sp>
      <p:sp>
        <p:nvSpPr>
          <p:cNvPr id="42" name="Rounded Rectangle 41"/>
          <p:cNvSpPr/>
          <p:nvPr/>
        </p:nvSpPr>
        <p:spPr>
          <a:xfrm>
            <a:off x="29053535" y="19892467"/>
            <a:ext cx="8741664" cy="11899382"/>
          </a:xfrm>
          <a:prstGeom prst="roundRect">
            <a:avLst>
              <a:gd name="adj" fmla="val 11729"/>
            </a:avLst>
          </a:prstGeom>
          <a:solidFill>
            <a:schemeClr val="tx2">
              <a:lumMod val="50000"/>
              <a:alpha val="50196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11500"/>
          </a:p>
        </p:txBody>
      </p:sp>
      <p:sp>
        <p:nvSpPr>
          <p:cNvPr id="30" name="TextBox 29"/>
          <p:cNvSpPr txBox="1"/>
          <p:nvPr/>
        </p:nvSpPr>
        <p:spPr>
          <a:xfrm>
            <a:off x="10058399" y="6421457"/>
            <a:ext cx="18306508" cy="1465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1200" u="sng" dirty="0" smtClean="0">
                <a:solidFill>
                  <a:schemeClr val="bg1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Based on what was learned from </a:t>
            </a:r>
            <a:r>
              <a:rPr lang="en-US" sz="2600" b="1" dirty="0" smtClean="0">
                <a:solidFill>
                  <a:schemeClr val="bg1"/>
                </a:solidFill>
              </a:rPr>
              <a:t>Phase 1: Novel Content Implementation Inquiry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en-US" sz="2600" dirty="0" smtClean="0">
                <a:solidFill>
                  <a:schemeClr val="bg1"/>
                </a:solidFill>
              </a:rPr>
              <a:t>process model above), an agroforestry curriculum and professional development program was designed to address opportunities and barriers for novel content implementation.</a:t>
            </a:r>
          </a:p>
          <a:p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In 2016 and 2017 UMCA offered one- and two-day Agroforestry Teacher Workshops that were free to first year educators, during which time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, Phase 2: Professional Development Program Evaluation </a:t>
            </a:r>
            <a:r>
              <a:rPr lang="en-US" sz="2800" dirty="0" smtClean="0">
                <a:solidFill>
                  <a:schemeClr val="bg1"/>
                </a:solidFill>
                <a:cs typeface="Arial" pitchFamily="34" charset="0"/>
              </a:rPr>
              <a:t>took place.  The programs featured hands-on, classroom, and peer-to-peer learning opportunities. </a:t>
            </a:r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2016, 13 educators attended the Agroforestry Teacher Workshop hosted at the University of Missouri Horticulture and Agroforestry Research Center in New Franklin, MO.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2017, 15 educators attended the workshop hosted at the University of Missouri Southwest Research Center in Mount Vernon, MO.</a:t>
            </a:r>
          </a:p>
          <a:p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sz="26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sz="26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sz="26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26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7959" y="5410200"/>
            <a:ext cx="3079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Introduction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978" y="6172200"/>
            <a:ext cx="8229600" cy="137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650" dirty="0">
                <a:solidFill>
                  <a:schemeClr val="bg1"/>
                </a:solidFill>
              </a:rPr>
              <a:t>Agroforestry is a sustainable agriculture system that integrates conservation and environmental services with economically viable agricultural production, employing combinations of</a:t>
            </a:r>
            <a:r>
              <a:rPr lang="en-US" sz="2650" b="1" dirty="0">
                <a:solidFill>
                  <a:schemeClr val="bg1"/>
                </a:solidFill>
              </a:rPr>
              <a:t> trees and/or shrubs with crops and/or livestock. </a:t>
            </a:r>
            <a:r>
              <a:rPr lang="en-US" sz="2650" dirty="0">
                <a:solidFill>
                  <a:schemeClr val="bg1"/>
                </a:solidFill>
              </a:rPr>
              <a:t> Rooted in traditional indigenous cultivation systems, agroforestry practices include silvopasture, forest farming, alley cropping, windbreaks and riparian buffers.  Today, the science of agroforestry is emerging as a critical element of agricultural resilience</a:t>
            </a:r>
            <a:r>
              <a:rPr lang="en-US" sz="2650" dirty="0" smtClean="0">
                <a:solidFill>
                  <a:schemeClr val="bg1"/>
                </a:solidFill>
              </a:rPr>
              <a:t>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650" dirty="0" smtClean="0">
                <a:solidFill>
                  <a:schemeClr val="bg1"/>
                </a:solidFill>
              </a:rPr>
              <a:t>Given </a:t>
            </a:r>
            <a:r>
              <a:rPr lang="en-US" sz="2650" dirty="0">
                <a:solidFill>
                  <a:schemeClr val="bg1"/>
                </a:solidFill>
              </a:rPr>
              <a:t>that roughly 70% of US farm operators do not complete a college </a:t>
            </a:r>
            <a:r>
              <a:rPr lang="en-US" sz="2650" dirty="0" smtClean="0">
                <a:solidFill>
                  <a:schemeClr val="bg1"/>
                </a:solidFill>
              </a:rPr>
              <a:t>degree</a:t>
            </a:r>
            <a:r>
              <a:rPr lang="en-US" sz="2650" baseline="30000" dirty="0">
                <a:solidFill>
                  <a:schemeClr val="bg1"/>
                </a:solidFill>
              </a:rPr>
              <a:t>8</a:t>
            </a:r>
            <a:r>
              <a:rPr lang="en-US" sz="2650" dirty="0" smtClean="0">
                <a:solidFill>
                  <a:schemeClr val="bg1"/>
                </a:solidFill>
              </a:rPr>
              <a:t>, and that more than 60% of Missouri high school agriculture students pursue careers in agriculture following high school</a:t>
            </a:r>
            <a:r>
              <a:rPr lang="en-US" sz="2650" baseline="30000" dirty="0">
                <a:solidFill>
                  <a:schemeClr val="bg1"/>
                </a:solidFill>
              </a:rPr>
              <a:t>5</a:t>
            </a:r>
            <a:r>
              <a:rPr lang="en-US" sz="2650" dirty="0" smtClean="0">
                <a:solidFill>
                  <a:schemeClr val="bg1"/>
                </a:solidFill>
              </a:rPr>
              <a:t>, UMCA </a:t>
            </a:r>
            <a:r>
              <a:rPr lang="en-US" sz="2650" dirty="0">
                <a:solidFill>
                  <a:schemeClr val="bg1"/>
                </a:solidFill>
              </a:rPr>
              <a:t>is interested in reaching the generation of young farmers who will be empowered with an agroforestry skill </a:t>
            </a:r>
            <a:r>
              <a:rPr lang="en-US" sz="2650" dirty="0" smtClean="0">
                <a:solidFill>
                  <a:schemeClr val="bg1"/>
                </a:solidFill>
              </a:rPr>
              <a:t>set by introducing a curriculum that addresses </a:t>
            </a:r>
            <a:r>
              <a:rPr lang="en-US" sz="2650" dirty="0">
                <a:solidFill>
                  <a:schemeClr val="bg1"/>
                </a:solidFill>
              </a:rPr>
              <a:t>the science and technology of agroforestry as a set of sustainable land use practices. </a:t>
            </a:r>
            <a:endParaRPr lang="en-US" sz="265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650" dirty="0">
                <a:solidFill>
                  <a:schemeClr val="bg1"/>
                </a:solidFill>
              </a:rPr>
              <a:t>In </a:t>
            </a:r>
            <a:r>
              <a:rPr lang="en-US" sz="2650" dirty="0" smtClean="0">
                <a:solidFill>
                  <a:schemeClr val="bg1"/>
                </a:solidFill>
              </a:rPr>
              <a:t>2016, </a:t>
            </a:r>
            <a:r>
              <a:rPr lang="en-US" sz="2650" dirty="0">
                <a:solidFill>
                  <a:schemeClr val="bg1"/>
                </a:solidFill>
              </a:rPr>
              <a:t>Missouri’s FFA and Dept. of Education curriculum development groups began redesigning the Agriculture Science II curricula that will include, for the first time, an agroforestry unit.  </a:t>
            </a:r>
            <a:endParaRPr lang="en-US" sz="265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650" dirty="0">
                <a:solidFill>
                  <a:schemeClr val="bg1"/>
                </a:solidFill>
              </a:rPr>
              <a:t>High school agricultural educators are charged with delivering this curriculum, yet are largely unfamiliar with agroforestry practices.  Additionally, due to the contextual nature of content </a:t>
            </a:r>
            <a:r>
              <a:rPr lang="en-US" sz="2650" dirty="0" smtClean="0">
                <a:solidFill>
                  <a:schemeClr val="bg1"/>
                </a:solidFill>
              </a:rPr>
              <a:t>adoption and teacher self-efficacy</a:t>
            </a:r>
            <a:r>
              <a:rPr lang="en-US" sz="2650" baseline="30000" dirty="0" smtClean="0">
                <a:solidFill>
                  <a:schemeClr val="bg1"/>
                </a:solidFill>
              </a:rPr>
              <a:t>1,2,3,6,7</a:t>
            </a:r>
            <a:r>
              <a:rPr lang="en-US" sz="2650" dirty="0" smtClean="0">
                <a:solidFill>
                  <a:schemeClr val="bg1"/>
                </a:solidFill>
              </a:rPr>
              <a:t>, </a:t>
            </a:r>
            <a:r>
              <a:rPr lang="en-US" sz="2650" dirty="0">
                <a:solidFill>
                  <a:schemeClr val="bg1"/>
                </a:solidFill>
              </a:rPr>
              <a:t>effective implementation of an agroforestry curriculum calls for an understanding of the process of teacher sourcing, learning, and use of novel content. </a:t>
            </a:r>
            <a:endParaRPr lang="en-US" sz="2650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6168" y="20337959"/>
            <a:ext cx="2264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Methods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9978" y="21124634"/>
            <a:ext cx="8284838" cy="1749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600" dirty="0">
                <a:solidFill>
                  <a:schemeClr val="bg1"/>
                </a:solidFill>
              </a:rPr>
              <a:t>This collective case study employed triangulation of multiple sources of data for strength of </a:t>
            </a:r>
            <a:r>
              <a:rPr lang="en-US" sz="2600" dirty="0" smtClean="0">
                <a:solidFill>
                  <a:schemeClr val="bg1"/>
                </a:solidFill>
              </a:rPr>
              <a:t>validity</a:t>
            </a:r>
            <a:r>
              <a:rPr lang="en-US" sz="2600" baseline="30000" dirty="0" smtClean="0">
                <a:solidFill>
                  <a:schemeClr val="bg1"/>
                </a:solidFill>
              </a:rPr>
              <a:t>9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using an explanatory sequential mixed methods approach.  Three phases of the research were conducted as teachers shared their experiences going through the process of novel content implementation.  </a:t>
            </a:r>
            <a:endParaRPr lang="en-US" sz="2600" dirty="0" smtClean="0">
              <a:solidFill>
                <a:schemeClr val="bg1"/>
              </a:solidFill>
            </a:endParaRPr>
          </a:p>
          <a:p>
            <a:endParaRPr lang="en-US" sz="1200" u="sng" dirty="0" smtClean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rgbClr val="FFFFCC"/>
                </a:solidFill>
              </a:rPr>
              <a:t>Phase 1</a:t>
            </a:r>
            <a:r>
              <a:rPr lang="en-US" sz="3200" u="sng" dirty="0" smtClean="0">
                <a:solidFill>
                  <a:srgbClr val="FFFFCC"/>
                </a:solidFill>
              </a:rPr>
              <a:t>:  Novel Content Implementation Inquiry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Semi-structured interviews with 3 purposively sampled agricultural educators in Missouri; document analysis of 20 conversation threads on an online Communities of Practice curriculum forum for agricultural educators; and 2 classroom observations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endParaRPr lang="en-US" sz="700" dirty="0" smtClean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Objectives were to: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Explore how Missouri high school agricultural educators source, learn about, modify and enact novel curriculum materials; and 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Describe the process of novel content implementation among Missouri high school agricultural educators.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rgbClr val="FFFFCC"/>
                </a:solidFill>
              </a:rPr>
              <a:t>Phase 2</a:t>
            </a:r>
            <a:r>
              <a:rPr lang="en-US" sz="2800" u="sng" dirty="0">
                <a:solidFill>
                  <a:srgbClr val="FFFFCC"/>
                </a:solidFill>
              </a:rPr>
              <a:t>: </a:t>
            </a:r>
            <a:r>
              <a:rPr lang="en-US" sz="2800" u="sng" dirty="0" smtClean="0">
                <a:solidFill>
                  <a:srgbClr val="FFFFCC"/>
                </a:solidFill>
              </a:rPr>
              <a:t>Professional Development Program Evaluation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Pre- </a:t>
            </a:r>
            <a:r>
              <a:rPr lang="en-US" sz="2400" dirty="0">
                <a:solidFill>
                  <a:schemeClr val="bg1"/>
                </a:solidFill>
              </a:rPr>
              <a:t>and post-Agroforestry Teacher Workshop surveys during the one-day professional development program (PDP) event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700" b="1" dirty="0" smtClean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Objectives were to: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Describe the demographic </a:t>
            </a:r>
            <a:r>
              <a:rPr lang="en-US" sz="2400" i="1" dirty="0" smtClean="0">
                <a:solidFill>
                  <a:schemeClr val="bg1"/>
                </a:solidFill>
              </a:rPr>
              <a:t>make-up </a:t>
            </a:r>
            <a:r>
              <a:rPr lang="en-US" sz="2400" i="1" dirty="0">
                <a:solidFill>
                  <a:schemeClr val="bg1"/>
                </a:solidFill>
              </a:rPr>
              <a:t>of agricultural educators participating in a short-duration novel content PDP;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Describe the change in content understanding and planned content use from attendance of the PDP; and 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Identify elements of the PDP, the individual </a:t>
            </a:r>
            <a:r>
              <a:rPr lang="en-US" sz="2400" i="1" dirty="0" smtClean="0">
                <a:solidFill>
                  <a:schemeClr val="bg1"/>
                </a:solidFill>
              </a:rPr>
              <a:t>teachers, </a:t>
            </a:r>
            <a:r>
              <a:rPr lang="en-US" sz="2400" i="1" dirty="0">
                <a:solidFill>
                  <a:schemeClr val="bg1"/>
                </a:solidFill>
              </a:rPr>
              <a:t>and their teacher learning context that may influence the teacher’s sense of their ability to implement the novel content</a:t>
            </a:r>
            <a:r>
              <a:rPr lang="en-US" sz="2000" i="1" dirty="0">
                <a:solidFill>
                  <a:schemeClr val="bg1"/>
                </a:solidFill>
              </a:rPr>
              <a:t>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3100" b="1" u="sng" dirty="0" smtClean="0">
                <a:solidFill>
                  <a:srgbClr val="FFFFCC"/>
                </a:solidFill>
              </a:rPr>
              <a:t>Phase </a:t>
            </a:r>
            <a:r>
              <a:rPr lang="en-US" sz="3100" b="1" u="sng" dirty="0">
                <a:solidFill>
                  <a:srgbClr val="FFFFCC"/>
                </a:solidFill>
              </a:rPr>
              <a:t>3</a:t>
            </a:r>
            <a:r>
              <a:rPr lang="en-US" sz="3100" u="sng" dirty="0">
                <a:solidFill>
                  <a:srgbClr val="FFFFCC"/>
                </a:solidFill>
              </a:rPr>
              <a:t>: </a:t>
            </a:r>
            <a:r>
              <a:rPr lang="en-US" sz="3100" u="sng" dirty="0" smtClean="0">
                <a:solidFill>
                  <a:srgbClr val="FFFFCC"/>
                </a:solidFill>
              </a:rPr>
              <a:t>Content Enactment and Teacher Efficacy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Online </a:t>
            </a:r>
            <a:r>
              <a:rPr lang="en-US" sz="2400" dirty="0">
                <a:solidFill>
                  <a:schemeClr val="bg1"/>
                </a:solidFill>
              </a:rPr>
              <a:t>Qualtrics survey administered to the group of educators who attended the 2016 Agroforestry Teacher </a:t>
            </a:r>
            <a:r>
              <a:rPr lang="en-US" sz="2400" dirty="0" smtClean="0">
                <a:solidFill>
                  <a:schemeClr val="bg1"/>
                </a:solidFill>
              </a:rPr>
              <a:t>Workshop followed </a:t>
            </a:r>
            <a:r>
              <a:rPr lang="en-US" sz="2400" dirty="0">
                <a:solidFill>
                  <a:schemeClr val="bg1"/>
                </a:solidFill>
              </a:rPr>
              <a:t>by semi-structured interviews with 5 teachers who consented to continue participating in the </a:t>
            </a:r>
            <a:r>
              <a:rPr lang="en-US" sz="2400" dirty="0" smtClean="0">
                <a:solidFill>
                  <a:schemeClr val="bg1"/>
                </a:solidFill>
              </a:rPr>
              <a:t>research.</a:t>
            </a:r>
          </a:p>
          <a:p>
            <a:endParaRPr lang="en-US" sz="700" dirty="0" smtClean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Objectives were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Describe the variation in Teacher self-efficacy and content enactment in the first school year following the teacher’s attendance of the PDP;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Identify specific sources of teacher self-efficacy that may have influenced the teacher’s ability to implement the novel </a:t>
            </a:r>
            <a:r>
              <a:rPr lang="en-US" sz="2400" i="1" dirty="0" smtClean="0">
                <a:solidFill>
                  <a:schemeClr val="bg1"/>
                </a:solidFill>
              </a:rPr>
              <a:t>content.</a:t>
            </a:r>
            <a:endParaRPr lang="en-US" sz="2400" i="1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691005" y="5486400"/>
            <a:ext cx="2922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Conclusions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337000" y="32362914"/>
            <a:ext cx="4488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Acknowledgements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87670" y="19956959"/>
            <a:ext cx="2721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References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51797" y="20822037"/>
            <a:ext cx="8229600" cy="1217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200" dirty="0" smtClean="0">
                <a:solidFill>
                  <a:srgbClr val="FFFFFF"/>
                </a:solidFill>
              </a:rPr>
              <a:t>1. Ball</a:t>
            </a:r>
            <a:r>
              <a:rPr lang="en-US" sz="2200" dirty="0">
                <a:solidFill>
                  <a:srgbClr val="FFFFFF"/>
                </a:solidFill>
              </a:rPr>
              <a:t>, D.L., &amp; Cohen, D.K. (1996). Reform by the </a:t>
            </a:r>
            <a:r>
              <a:rPr lang="en-US" sz="2200" dirty="0" smtClean="0">
                <a:solidFill>
                  <a:srgbClr val="FFFFFF"/>
                </a:solidFill>
              </a:rPr>
              <a:t>book</a:t>
            </a:r>
            <a:r>
              <a:rPr lang="en-US" sz="2200" dirty="0">
                <a:solidFill>
                  <a:srgbClr val="FFFFFF"/>
                </a:solidFill>
              </a:rPr>
              <a:t>: What Is, or </a:t>
            </a:r>
            <a:r>
              <a:rPr lang="en-US" sz="2200" dirty="0" smtClean="0">
                <a:solidFill>
                  <a:srgbClr val="FFFFFF"/>
                </a:solidFill>
              </a:rPr>
              <a:t>might </a:t>
            </a:r>
            <a:r>
              <a:rPr lang="en-US" sz="2200" dirty="0">
                <a:solidFill>
                  <a:srgbClr val="FFFFFF"/>
                </a:solidFill>
              </a:rPr>
              <a:t>b</a:t>
            </a:r>
            <a:r>
              <a:rPr lang="en-US" sz="2200" dirty="0" smtClean="0">
                <a:solidFill>
                  <a:srgbClr val="FFFFFF"/>
                </a:solidFill>
              </a:rPr>
              <a:t>e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smtClean="0">
                <a:solidFill>
                  <a:srgbClr val="FFFFFF"/>
                </a:solidFill>
              </a:rPr>
              <a:t>the </a:t>
            </a:r>
            <a:r>
              <a:rPr lang="en-US" sz="2200" dirty="0">
                <a:solidFill>
                  <a:srgbClr val="FFFFFF"/>
                </a:solidFill>
              </a:rPr>
              <a:t>r</a:t>
            </a:r>
            <a:r>
              <a:rPr lang="en-US" sz="2200" dirty="0" smtClean="0">
                <a:solidFill>
                  <a:srgbClr val="FFFFFF"/>
                </a:solidFill>
              </a:rPr>
              <a:t>ole </a:t>
            </a:r>
            <a:r>
              <a:rPr lang="en-US" sz="2200" dirty="0">
                <a:solidFill>
                  <a:srgbClr val="FFFFFF"/>
                </a:solidFill>
              </a:rPr>
              <a:t>of </a:t>
            </a:r>
            <a:r>
              <a:rPr lang="en-US" sz="2200" dirty="0" smtClean="0">
                <a:solidFill>
                  <a:srgbClr val="FFFFFF"/>
                </a:solidFill>
              </a:rPr>
              <a:t>curriculum </a:t>
            </a:r>
            <a:r>
              <a:rPr lang="en-US" sz="2200" dirty="0">
                <a:solidFill>
                  <a:srgbClr val="FFFFFF"/>
                </a:solidFill>
              </a:rPr>
              <a:t>m</a:t>
            </a:r>
            <a:r>
              <a:rPr lang="en-US" sz="2200" dirty="0" smtClean="0">
                <a:solidFill>
                  <a:srgbClr val="FFFFFF"/>
                </a:solidFill>
              </a:rPr>
              <a:t>aterials </a:t>
            </a:r>
            <a:r>
              <a:rPr lang="en-US" sz="2200" dirty="0">
                <a:solidFill>
                  <a:srgbClr val="FFFFFF"/>
                </a:solidFill>
              </a:rPr>
              <a:t>in </a:t>
            </a:r>
            <a:r>
              <a:rPr lang="en-US" sz="2200" dirty="0" smtClean="0">
                <a:solidFill>
                  <a:srgbClr val="FFFFFF"/>
                </a:solidFill>
              </a:rPr>
              <a:t>teacher </a:t>
            </a:r>
            <a:r>
              <a:rPr lang="en-US" sz="2200" dirty="0">
                <a:solidFill>
                  <a:srgbClr val="FFFFFF"/>
                </a:solidFill>
              </a:rPr>
              <a:t>l</a:t>
            </a:r>
            <a:r>
              <a:rPr lang="en-US" sz="2200" dirty="0" smtClean="0">
                <a:solidFill>
                  <a:srgbClr val="FFFFFF"/>
                </a:solidFill>
              </a:rPr>
              <a:t>earning </a:t>
            </a:r>
            <a:r>
              <a:rPr lang="en-US" sz="2200" dirty="0">
                <a:solidFill>
                  <a:srgbClr val="FFFFFF"/>
                </a:solidFill>
              </a:rPr>
              <a:t>and </a:t>
            </a:r>
            <a:r>
              <a:rPr lang="en-US" sz="2200" dirty="0" smtClean="0">
                <a:solidFill>
                  <a:srgbClr val="FFFFFF"/>
                </a:solidFill>
              </a:rPr>
              <a:t>instructional </a:t>
            </a:r>
            <a:r>
              <a:rPr lang="en-US" sz="2200" dirty="0">
                <a:solidFill>
                  <a:srgbClr val="FFFFFF"/>
                </a:solidFill>
              </a:rPr>
              <a:t>r</a:t>
            </a:r>
            <a:r>
              <a:rPr lang="en-US" sz="2200" dirty="0" smtClean="0">
                <a:solidFill>
                  <a:srgbClr val="FFFFFF"/>
                </a:solidFill>
              </a:rPr>
              <a:t>eform</a:t>
            </a:r>
            <a:r>
              <a:rPr lang="en-US" sz="2200" dirty="0">
                <a:solidFill>
                  <a:srgbClr val="FFFFFF"/>
                </a:solidFill>
              </a:rPr>
              <a:t>?  </a:t>
            </a:r>
            <a:r>
              <a:rPr lang="en-US" sz="2200" i="1" dirty="0">
                <a:solidFill>
                  <a:srgbClr val="FFFFFF"/>
                </a:solidFill>
              </a:rPr>
              <a:t>American Educational Research Association, 25(9</a:t>
            </a:r>
            <a:r>
              <a:rPr lang="en-US" sz="2200" dirty="0">
                <a:solidFill>
                  <a:srgbClr val="FFFFFF"/>
                </a:solidFill>
              </a:rPr>
              <a:t>), 6-8+</a:t>
            </a:r>
            <a:r>
              <a:rPr lang="en-US" sz="2200" dirty="0" smtClean="0">
                <a:solidFill>
                  <a:srgbClr val="FFFFFF"/>
                </a:solidFill>
              </a:rPr>
              <a:t>14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</a:rPr>
              <a:t>2. Borko</a:t>
            </a:r>
            <a:r>
              <a:rPr lang="en-US" sz="2200" dirty="0">
                <a:solidFill>
                  <a:srgbClr val="FFFFFF"/>
                </a:solidFill>
              </a:rPr>
              <a:t>, H. (2004). Professional development and teacher learning: Mapping the terrain. </a:t>
            </a:r>
            <a:r>
              <a:rPr lang="en-US" sz="2200" i="1" dirty="0">
                <a:solidFill>
                  <a:srgbClr val="FFFFFF"/>
                </a:solidFill>
              </a:rPr>
              <a:t>Educational Researcher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i="1" dirty="0">
                <a:solidFill>
                  <a:srgbClr val="FFFFFF"/>
                </a:solidFill>
              </a:rPr>
              <a:t>33(8),</a:t>
            </a:r>
            <a:r>
              <a:rPr lang="en-US" sz="2200" dirty="0">
                <a:solidFill>
                  <a:srgbClr val="FFFFFF"/>
                </a:solidFill>
              </a:rPr>
              <a:t> 3-15. </a:t>
            </a:r>
            <a:endParaRPr lang="en-US" sz="2200" dirty="0" smtClean="0">
              <a:solidFill>
                <a:srgbClr val="FFFFFF"/>
              </a:solidFill>
            </a:endParaRP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</a:rPr>
              <a:t>3. Covay </a:t>
            </a:r>
            <a:r>
              <a:rPr lang="en-US" sz="2200" dirty="0">
                <a:solidFill>
                  <a:srgbClr val="FFFFFF"/>
                </a:solidFill>
              </a:rPr>
              <a:t>Minor, E., Desimone, L.M., Caines Lee, J., &amp; Hochberg, E. (2016). Insights on how to shape teacher learning policy: The role of teacher content knowledge in explaining differential effects on professional development. </a:t>
            </a:r>
            <a:r>
              <a:rPr lang="en-US" sz="2200" i="1" dirty="0">
                <a:solidFill>
                  <a:srgbClr val="FFFFFF"/>
                </a:solidFill>
              </a:rPr>
              <a:t>Educational Policy Analysis Archives, 24(6),</a:t>
            </a:r>
            <a:r>
              <a:rPr lang="en-US" sz="2200" dirty="0">
                <a:solidFill>
                  <a:srgbClr val="FFFFFF"/>
                </a:solidFill>
              </a:rPr>
              <a:t> 1-29. </a:t>
            </a:r>
            <a:endParaRPr lang="en-US" sz="2200" dirty="0" smtClean="0">
              <a:solidFill>
                <a:srgbClr val="FFFFFF"/>
              </a:solidFill>
            </a:endParaRP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</a:rPr>
              <a:t>4. Creswell</a:t>
            </a:r>
            <a:r>
              <a:rPr lang="en-US" sz="2200" dirty="0">
                <a:solidFill>
                  <a:srgbClr val="FFFFFF"/>
                </a:solidFill>
              </a:rPr>
              <a:t>, J.W. (2014). </a:t>
            </a:r>
            <a:r>
              <a:rPr lang="en-US" sz="2200" i="1" dirty="0">
                <a:solidFill>
                  <a:srgbClr val="FFFFFF"/>
                </a:solidFill>
              </a:rPr>
              <a:t>Research Design: Qualitative, Quantitative, and Mixed Methods Approaches</a:t>
            </a:r>
            <a:r>
              <a:rPr lang="en-US" sz="2200" dirty="0">
                <a:solidFill>
                  <a:srgbClr val="FFFFFF"/>
                </a:solidFill>
              </a:rPr>
              <a:t> (4</a:t>
            </a:r>
            <a:r>
              <a:rPr lang="en-US" sz="2200" baseline="30000" dirty="0">
                <a:solidFill>
                  <a:srgbClr val="FFFFFF"/>
                </a:solidFill>
              </a:rPr>
              <a:t>th</a:t>
            </a:r>
            <a:r>
              <a:rPr lang="en-US" sz="2200" dirty="0">
                <a:solidFill>
                  <a:srgbClr val="FFFFFF"/>
                </a:solidFill>
              </a:rPr>
              <a:t> ed.). Thousand Oaks, California: Sage Publications Inc. </a:t>
            </a:r>
            <a:endParaRPr lang="en-US" sz="2200" dirty="0" smtClean="0">
              <a:solidFill>
                <a:srgbClr val="FFFFFF"/>
              </a:solidFill>
            </a:endParaRP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5</a:t>
            </a:r>
            <a:r>
              <a:rPr lang="en-US" sz="2200" dirty="0" smtClean="0">
                <a:solidFill>
                  <a:srgbClr val="FFFFFF"/>
                </a:solidFill>
              </a:rPr>
              <a:t>. Department </a:t>
            </a:r>
            <a:r>
              <a:rPr lang="en-US" sz="2200" dirty="0">
                <a:solidFill>
                  <a:srgbClr val="FFFFFF"/>
                </a:solidFill>
              </a:rPr>
              <a:t>of Elementary and Secondary Education (DESE). (2017). “Agricultural Education in Missouri”. Retrieved from </a:t>
            </a:r>
            <a:r>
              <a:rPr lang="en-US" sz="2200" u="sng" dirty="0">
                <a:solidFill>
                  <a:srgbClr val="FFFFFF"/>
                </a:solidFill>
                <a:hlinkClick r:id="rId2"/>
              </a:rPr>
              <a:t>www.dese.mo.gov</a:t>
            </a:r>
            <a:r>
              <a:rPr lang="en-US" sz="2200" dirty="0">
                <a:solidFill>
                  <a:srgbClr val="FFFFFF"/>
                </a:solidFill>
              </a:rPr>
              <a:t>.  </a:t>
            </a:r>
            <a:endParaRPr lang="en-US" sz="2200" dirty="0" smtClean="0">
              <a:solidFill>
                <a:srgbClr val="FFFFFF"/>
              </a:solidFill>
            </a:endParaRP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6</a:t>
            </a:r>
            <a:r>
              <a:rPr lang="en-US" sz="2200" dirty="0" smtClean="0">
                <a:solidFill>
                  <a:srgbClr val="FFFFFF"/>
                </a:solidFill>
              </a:rPr>
              <a:t>. Shulman</a:t>
            </a:r>
            <a:r>
              <a:rPr lang="en-US" sz="2200" dirty="0">
                <a:solidFill>
                  <a:srgbClr val="FFFFFF"/>
                </a:solidFill>
              </a:rPr>
              <a:t>, L.S. (1987). Knowledge and teaching: Foundations of the new reform. </a:t>
            </a:r>
            <a:r>
              <a:rPr lang="en-US" sz="2200" i="1" dirty="0">
                <a:solidFill>
                  <a:srgbClr val="FFFFFF"/>
                </a:solidFill>
              </a:rPr>
              <a:t>Harvard Educational Review, 57(1</a:t>
            </a:r>
            <a:r>
              <a:rPr lang="en-US" sz="2200" dirty="0">
                <a:solidFill>
                  <a:srgbClr val="FFFFFF"/>
                </a:solidFill>
              </a:rPr>
              <a:t>), 1-22</a:t>
            </a:r>
            <a:r>
              <a:rPr lang="en-US" sz="2200" dirty="0" smtClean="0">
                <a:solidFill>
                  <a:srgbClr val="FFFFFF"/>
                </a:solidFill>
              </a:rPr>
              <a:t>.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7</a:t>
            </a:r>
            <a:r>
              <a:rPr lang="en-US" sz="2200" dirty="0" smtClean="0">
                <a:solidFill>
                  <a:srgbClr val="FFFFFF"/>
                </a:solidFill>
              </a:rPr>
              <a:t>. Tschannen</a:t>
            </a:r>
            <a:r>
              <a:rPr lang="en-US" sz="2200" dirty="0">
                <a:solidFill>
                  <a:srgbClr val="FFFFFF"/>
                </a:solidFill>
              </a:rPr>
              <a:t>-Moran, M., &amp; Hoy, A. W. (2001). Teacher efficacy: Capturing an elusive construct. </a:t>
            </a:r>
            <a:r>
              <a:rPr lang="en-US" sz="2200" i="1" dirty="0">
                <a:solidFill>
                  <a:srgbClr val="FFFFFF"/>
                </a:solidFill>
              </a:rPr>
              <a:t>Teaching and Teacher Education, 17(7), </a:t>
            </a:r>
            <a:r>
              <a:rPr lang="en-US" sz="2200" dirty="0">
                <a:solidFill>
                  <a:srgbClr val="FFFFFF"/>
                </a:solidFill>
              </a:rPr>
              <a:t>783-805. </a:t>
            </a:r>
            <a:endParaRPr lang="en-US" sz="2200" dirty="0" smtClean="0">
              <a:solidFill>
                <a:srgbClr val="FFFFFF"/>
              </a:solidFill>
            </a:endParaRP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8</a:t>
            </a:r>
            <a:r>
              <a:rPr lang="en-US" sz="2200" dirty="0" smtClean="0">
                <a:solidFill>
                  <a:srgbClr val="FFFFFF"/>
                </a:solidFill>
              </a:rPr>
              <a:t>. US </a:t>
            </a:r>
            <a:r>
              <a:rPr lang="en-US" sz="2200" dirty="0">
                <a:solidFill>
                  <a:srgbClr val="FFFFFF"/>
                </a:solidFill>
              </a:rPr>
              <a:t>Department of Agriculture Economic Research Service. (2012). </a:t>
            </a:r>
            <a:r>
              <a:rPr lang="en-US" sz="2200" i="1" dirty="0">
                <a:solidFill>
                  <a:srgbClr val="FFFFFF"/>
                </a:solidFill>
              </a:rPr>
              <a:t>Share of principal farm operators with college degrees has increased</a:t>
            </a:r>
            <a:r>
              <a:rPr lang="en-US" sz="2200" dirty="0">
                <a:solidFill>
                  <a:srgbClr val="FFFFFF"/>
                </a:solidFill>
              </a:rPr>
              <a:t>. Retrieved from </a:t>
            </a:r>
            <a:r>
              <a:rPr lang="en-US" sz="2200" u="sng" dirty="0">
                <a:solidFill>
                  <a:srgbClr val="FFFFFF"/>
                </a:solidFill>
                <a:hlinkClick r:id="rId3"/>
              </a:rPr>
              <a:t>http://www.ers.usda.gov/data-products/chart-gallery/detail.aspx?chartId=32868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9</a:t>
            </a:r>
            <a:r>
              <a:rPr lang="en-US" sz="2200" dirty="0" smtClean="0">
                <a:solidFill>
                  <a:srgbClr val="FFFFFF"/>
                </a:solidFill>
              </a:rPr>
              <a:t>. Yin</a:t>
            </a:r>
            <a:r>
              <a:rPr lang="en-US" sz="2200" dirty="0">
                <a:solidFill>
                  <a:srgbClr val="FFFFFF"/>
                </a:solidFill>
              </a:rPr>
              <a:t>, R.K. (2014). </a:t>
            </a:r>
            <a:r>
              <a:rPr lang="en-US" sz="2200" i="1" dirty="0">
                <a:solidFill>
                  <a:srgbClr val="FFFFFF"/>
                </a:solidFill>
              </a:rPr>
              <a:t>Case Study Research: Design and Methods</a:t>
            </a:r>
            <a:r>
              <a:rPr lang="en-US" sz="2200" dirty="0">
                <a:solidFill>
                  <a:srgbClr val="FFFFFF"/>
                </a:solidFill>
              </a:rPr>
              <a:t>. Sage Publications: Thousand Oaks, CA.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/>
          </a:p>
          <a:p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84600" y="355854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200" i="1" dirty="0">
                <a:solidFill>
                  <a:srgbClr val="FFFFFF"/>
                </a:solidFill>
              </a:rPr>
              <a:t>This work was funded through the Center for Agroforestry at the University of Missouri under Cooperative Agreements 58-6227-9-059 with the USDA-</a:t>
            </a:r>
            <a:r>
              <a:rPr lang="en-US" sz="2200" i="1" dirty="0" smtClean="0">
                <a:solidFill>
                  <a:srgbClr val="FFFFFF"/>
                </a:solidFill>
              </a:rPr>
              <a:t>ARS and USDA-NCR-SARE. </a:t>
            </a:r>
            <a:r>
              <a:rPr lang="en-US" sz="2200" i="1" dirty="0">
                <a:solidFill>
                  <a:srgbClr val="FFFFFF"/>
                </a:solidFill>
              </a:rPr>
              <a:t>Any opinions, findings, conclusions or recommendations expressed in this publication are those of the author(s) and do not necessarily reflect the view of the USDA</a:t>
            </a:r>
            <a:r>
              <a:rPr lang="en-US" sz="2200" i="1" dirty="0" smtClean="0">
                <a:solidFill>
                  <a:srgbClr val="FFFFFF"/>
                </a:solidFill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3903" y="533400"/>
            <a:ext cx="33250098" cy="2857500"/>
          </a:xfrm>
        </p:spPr>
        <p:txBody>
          <a:bodyPr>
            <a:normAutofit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Agroforestry Education for High School Agriculture Science: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Collective Case Study of Novel Content Implementation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63903" y="2743200"/>
            <a:ext cx="33250098" cy="1828800"/>
          </a:xfrm>
        </p:spPr>
        <p:txBody>
          <a:bodyPr>
            <a:normAutofit fontScale="85000" lnSpcReduction="10000"/>
          </a:bodyPr>
          <a:lstStyle>
            <a:defPPr>
              <a:defRPr kern="1200" smtId="4294967295"/>
            </a:def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Hemmelgarn, H.L.</a:t>
            </a:r>
            <a:r>
              <a:rPr lang="en-US" sz="4400" baseline="30000" dirty="0">
                <a:solidFill>
                  <a:schemeClr val="bg1"/>
                </a:solidFill>
              </a:rPr>
              <a:t>a</a:t>
            </a:r>
            <a:r>
              <a:rPr lang="en-US" sz="4800" dirty="0" smtClean="0">
                <a:solidFill>
                  <a:schemeClr val="bg1"/>
                </a:solidFill>
              </a:rPr>
              <a:t>,</a:t>
            </a:r>
            <a:r>
              <a:rPr lang="en-US" sz="4400" dirty="0" smtClean="0">
                <a:solidFill>
                  <a:schemeClr val="bg1"/>
                </a:solidFill>
              </a:rPr>
              <a:t> Gold, M.A.</a:t>
            </a:r>
            <a:r>
              <a:rPr lang="en-US" sz="4400" baseline="30000" dirty="0">
                <a:solidFill>
                  <a:schemeClr val="bg1"/>
                </a:solidFill>
              </a:rPr>
              <a:t>b</a:t>
            </a:r>
            <a:r>
              <a:rPr lang="en-US" sz="4400" dirty="0" smtClean="0">
                <a:solidFill>
                  <a:schemeClr val="bg1"/>
                </a:solidFill>
              </a:rPr>
              <a:t>, Ball, A.L.</a:t>
            </a:r>
            <a:r>
              <a:rPr lang="en-US" sz="4400" baseline="30000" dirty="0">
                <a:solidFill>
                  <a:schemeClr val="bg1"/>
                </a:solidFill>
              </a:rPr>
              <a:t>c</a:t>
            </a:r>
            <a:r>
              <a:rPr lang="en-US" sz="4400" dirty="0" smtClean="0">
                <a:solidFill>
                  <a:schemeClr val="bg1"/>
                </a:solidFill>
              </a:rPr>
              <a:t>, Stelzer, H.E.</a:t>
            </a:r>
            <a:r>
              <a:rPr lang="en-US" sz="4400" baseline="30000" dirty="0">
                <a:solidFill>
                  <a:schemeClr val="bg1"/>
                </a:solidFill>
              </a:rPr>
              <a:t>d</a:t>
            </a:r>
            <a:endParaRPr lang="en-US" sz="4400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University of Missouri Center for Agroforestry </a:t>
            </a:r>
            <a:r>
              <a:rPr lang="en-US" sz="4400" baseline="30000" dirty="0" smtClean="0">
                <a:solidFill>
                  <a:schemeClr val="bg1"/>
                </a:solidFill>
              </a:rPr>
              <a:t>a,b</a:t>
            </a:r>
            <a:r>
              <a:rPr lang="en-US" sz="4400" dirty="0" smtClean="0">
                <a:solidFill>
                  <a:schemeClr val="bg1"/>
                </a:solidFill>
              </a:rPr>
              <a:t>; University of Missouri Agricultural Education and Leadership </a:t>
            </a:r>
            <a:r>
              <a:rPr lang="en-US" sz="4400" baseline="30000" dirty="0">
                <a:solidFill>
                  <a:schemeClr val="bg1"/>
                </a:solidFill>
              </a:rPr>
              <a:t>c</a:t>
            </a:r>
            <a:r>
              <a:rPr lang="en-US" sz="4400" dirty="0" smtClean="0">
                <a:solidFill>
                  <a:schemeClr val="bg1"/>
                </a:solidFill>
              </a:rPr>
              <a:t>; University of Missouri Forestry Extension </a:t>
            </a:r>
            <a:r>
              <a:rPr lang="en-US" sz="4400" baseline="30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639800" y="5638800"/>
            <a:ext cx="1813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 u="sng" dirty="0" smtClean="0">
                <a:solidFill>
                  <a:srgbClr val="FFFFCC"/>
                </a:solidFill>
                <a:cs typeface="Arial" pitchFamily="34" charset="0"/>
              </a:rPr>
              <a:t>A Model of Missouri HS Agriculture Novel Content Implementation Processes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210800" y="22236514"/>
            <a:ext cx="5783750" cy="22236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CC"/>
                </a:solidFill>
              </a:rPr>
              <a:t>Hands-on learning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Teachers practiced inoculating shiitake mushroom logs at the 2017 workshop, an activity that can easily be replicated for classroom, SAEP, or CDE contest applications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31244" y="22250400"/>
            <a:ext cx="5542956" cy="22236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CC"/>
                </a:solidFill>
              </a:rPr>
              <a:t>Classroom instruction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Teachers are provided with complete lesson plans and given opportunities to teach their peers in order to build classroom efficacy with the material.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689480" y="22250400"/>
            <a:ext cx="5631499" cy="22236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CC"/>
                </a:solidFill>
              </a:rPr>
              <a:t>Peer-to-peer learning</a:t>
            </a:r>
          </a:p>
          <a:p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During the 2017 teacher workshop, fellow agricultural educators led the group on a tour of their high school food forest in Mount Vernon, MO.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6" name="Picture 5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89880"/>
            <a:ext cx="5239512" cy="3931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17" y="18089880"/>
            <a:ext cx="5242559" cy="3931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8" name="Picture 5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24" y="18089880"/>
            <a:ext cx="5239512" cy="3931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68" y="13553893"/>
            <a:ext cx="7935432" cy="1305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7200" y="6891784"/>
            <a:ext cx="9144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Maintain up-to-date </a:t>
            </a:r>
            <a:r>
              <a:rPr lang="en-US" sz="2400" dirty="0" smtClean="0">
                <a:solidFill>
                  <a:schemeClr val="bg1"/>
                </a:solidFill>
              </a:rPr>
              <a:t>materials that </a:t>
            </a:r>
            <a:r>
              <a:rPr lang="en-US" sz="2400" dirty="0">
                <a:solidFill>
                  <a:schemeClr val="bg1"/>
                </a:solidFill>
              </a:rPr>
              <a:t>include </a:t>
            </a:r>
            <a:r>
              <a:rPr lang="en-US" sz="2400" dirty="0" smtClean="0">
                <a:solidFill>
                  <a:schemeClr val="bg1"/>
                </a:solidFill>
              </a:rPr>
              <a:t>relevant </a:t>
            </a:r>
            <a:r>
              <a:rPr lang="en-US" sz="2400" dirty="0">
                <a:solidFill>
                  <a:schemeClr val="bg1"/>
                </a:solidFill>
              </a:rPr>
              <a:t>technologies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Reach early career teachers through existing networks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Include agroforestry content in Career Development Event assessments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33524" y="9002048"/>
            <a:ext cx="673138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Offer professional development at low cost and short duration during summer programs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Support ongoing </a:t>
            </a:r>
            <a:r>
              <a:rPr lang="en-US" sz="2400" dirty="0" smtClean="0">
                <a:solidFill>
                  <a:schemeClr val="bg1"/>
                </a:solidFill>
              </a:rPr>
              <a:t>pedagogical content knowledge development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Reach existing regional and online teacher networks </a:t>
            </a:r>
            <a:r>
              <a:rPr lang="en-US" sz="2000" dirty="0" smtClean="0">
                <a:solidFill>
                  <a:schemeClr val="bg1"/>
                </a:solidFill>
              </a:rPr>
              <a:t>(e.g. National Agricultural Educators Assoc.)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79200" y="12420600"/>
            <a:ext cx="4475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Develop project-based lesson components</a:t>
            </a: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Assist with resource acquisition for hands-on applications</a:t>
            </a:r>
          </a:p>
          <a:p>
            <a:endParaRPr lang="en-US" sz="2400" dirty="0"/>
          </a:p>
        </p:txBody>
      </p:sp>
      <p:sp>
        <p:nvSpPr>
          <p:cNvPr id="59" name="Right Arrow 58"/>
          <p:cNvSpPr/>
          <p:nvPr/>
        </p:nvSpPr>
        <p:spPr>
          <a:xfrm>
            <a:off x="20447604" y="9834017"/>
            <a:ext cx="964596" cy="59000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18288000" y="7262356"/>
            <a:ext cx="964596" cy="59000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9278600" y="35356800"/>
            <a:ext cx="9030033" cy="2205864"/>
          </a:xfrm>
          <a:prstGeom prst="wedgeRoundRectCallout">
            <a:avLst>
              <a:gd name="adj1" fmla="val 42949"/>
              <a:gd name="adj2" fmla="val 641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07200" y="35522118"/>
            <a:ext cx="8720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“All the </a:t>
            </a:r>
            <a:r>
              <a:rPr lang="en-US" sz="2800" i="1" dirty="0" smtClean="0">
                <a:solidFill>
                  <a:schemeClr val="bg1"/>
                </a:solidFill>
              </a:rPr>
              <a:t>ag </a:t>
            </a:r>
            <a:r>
              <a:rPr lang="en-US" sz="2800" i="1" dirty="0">
                <a:solidFill>
                  <a:schemeClr val="bg1"/>
                </a:solidFill>
              </a:rPr>
              <a:t>teachers are really interested in the curriculum, but you know </a:t>
            </a:r>
            <a:r>
              <a:rPr lang="en-US" sz="2800" b="1" i="1" dirty="0">
                <a:solidFill>
                  <a:schemeClr val="bg1"/>
                </a:solidFill>
              </a:rPr>
              <a:t>nothing motivates a teacher more than a contest</a:t>
            </a:r>
            <a:r>
              <a:rPr lang="en-US" sz="2800" i="1" dirty="0">
                <a:solidFill>
                  <a:schemeClr val="bg1"/>
                </a:solidFill>
              </a:rPr>
              <a:t>”...You want it taught, put it in a contest, it’ll get taught.”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9978113" y="24825379"/>
            <a:ext cx="9030033" cy="1435647"/>
          </a:xfrm>
          <a:prstGeom prst="wedgeRoundRectCallout">
            <a:avLst>
              <a:gd name="adj1" fmla="val -42694"/>
              <a:gd name="adj2" fmla="val 770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14781" y="24889426"/>
            <a:ext cx="86527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chemeClr val="bg1"/>
                </a:solidFill>
              </a:rPr>
              <a:t>“Project based </a:t>
            </a:r>
            <a:r>
              <a:rPr lang="en-US" sz="2600" i="1" dirty="0">
                <a:solidFill>
                  <a:schemeClr val="bg1"/>
                </a:solidFill>
              </a:rPr>
              <a:t>learning does help when you don’t know as much about it because </a:t>
            </a:r>
            <a:r>
              <a:rPr lang="en-US" sz="2600" b="1" i="1" dirty="0">
                <a:solidFill>
                  <a:schemeClr val="bg1"/>
                </a:solidFill>
              </a:rPr>
              <a:t>as the kids are exploring, you are learning.”</a:t>
            </a:r>
            <a:endParaRPr lang="en-US" sz="26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3200" dirty="0"/>
          </a:p>
        </p:txBody>
      </p: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960273773"/>
              </p:ext>
            </p:extLst>
          </p:nvPr>
        </p:nvGraphicFramePr>
        <p:xfrm>
          <a:off x="10058400" y="5248943"/>
          <a:ext cx="13025023" cy="1037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5" name="Right Arrow 64"/>
          <p:cNvSpPr/>
          <p:nvPr/>
        </p:nvSpPr>
        <p:spPr>
          <a:xfrm>
            <a:off x="23164800" y="13004567"/>
            <a:ext cx="914400" cy="54864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31000" y="24917400"/>
            <a:ext cx="85344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More than 60% of the participating teachers were in their first five years of teaching, confirming the stressed need to fill content knowledge gaps in early career agriculture teaching.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7" name="Rounded Rectangular Callout 66"/>
          <p:cNvSpPr/>
          <p:nvPr/>
        </p:nvSpPr>
        <p:spPr>
          <a:xfrm>
            <a:off x="10058400" y="35356800"/>
            <a:ext cx="9030033" cy="2205864"/>
          </a:xfrm>
          <a:prstGeom prst="wedgeRoundRectCallout">
            <a:avLst>
              <a:gd name="adj1" fmla="val -43686"/>
              <a:gd name="adj2" fmla="val 687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10800" y="35533786"/>
            <a:ext cx="89626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Candara"/>
                <a:cs typeface="Candara"/>
              </a:rPr>
              <a:t>“She called some ag teachers, and we just got together and showed up one day and had a kind of intervention.  </a:t>
            </a:r>
            <a:r>
              <a:rPr lang="en-US" sz="2800" b="1" i="1" dirty="0">
                <a:solidFill>
                  <a:schemeClr val="bg1"/>
                </a:solidFill>
                <a:latin typeface="Candara"/>
                <a:cs typeface="Candara"/>
              </a:rPr>
              <a:t>All ag teachers have that network if they ask for it</a:t>
            </a:r>
            <a:r>
              <a:rPr lang="en-US" sz="2800" i="1" dirty="0">
                <a:solidFill>
                  <a:schemeClr val="bg1"/>
                </a:solidFill>
                <a:latin typeface="Candara"/>
                <a:cs typeface="Candara"/>
              </a:rPr>
              <a:t>.  Now it’s 15 years down the road and she’s still teaching.”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200" y="26889714"/>
            <a:ext cx="3657600" cy="800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dirty="0" smtClean="0">
                <a:solidFill>
                  <a:srgbClr val="FFFFFF"/>
                </a:solidFill>
              </a:rPr>
              <a:t>High school agricultural educators who attended an Agroforestry Teacher Workshop expected to teach a total of 490 hours of agroforestry content in their classes.  Based on enactment survey data, </a:t>
            </a:r>
            <a:r>
              <a:rPr lang="en-US" sz="2450" dirty="0">
                <a:solidFill>
                  <a:srgbClr val="FFFFFF"/>
                </a:solidFill>
              </a:rPr>
              <a:t>the majority of educators taught at least 90% of their </a:t>
            </a:r>
            <a:r>
              <a:rPr lang="en-US" sz="2450" dirty="0" smtClean="0">
                <a:solidFill>
                  <a:srgbClr val="FFFFFF"/>
                </a:solidFill>
              </a:rPr>
              <a:t>originally </a:t>
            </a:r>
            <a:r>
              <a:rPr lang="en-US" sz="2450" dirty="0">
                <a:solidFill>
                  <a:srgbClr val="FFFFFF"/>
                </a:solidFill>
              </a:rPr>
              <a:t>estimated time. </a:t>
            </a:r>
            <a:endParaRPr lang="en-US" sz="2450" dirty="0" smtClean="0">
              <a:solidFill>
                <a:srgbClr val="FFFFFF"/>
              </a:solidFill>
            </a:endParaRPr>
          </a:p>
          <a:p>
            <a:endParaRPr lang="en-US" sz="2450" dirty="0" smtClean="0">
              <a:solidFill>
                <a:srgbClr val="FFFFFF"/>
              </a:solidFill>
            </a:endParaRPr>
          </a:p>
          <a:p>
            <a:r>
              <a:rPr lang="en-US" sz="2450" dirty="0" smtClean="0">
                <a:solidFill>
                  <a:srgbClr val="FFFFFF"/>
                </a:solidFill>
              </a:rPr>
              <a:t>Teachers reported (below) that regional educator networks and competitive Career Development Event assessments were some of the most influential drivers of their pedagogical content knowledge and classroom enactment. </a:t>
            </a:r>
            <a:endParaRPr lang="en-US" sz="2450" dirty="0">
              <a:solidFill>
                <a:srgbClr val="FFFFFF"/>
              </a:solidFill>
            </a:endParaRPr>
          </a:p>
        </p:txBody>
      </p:sp>
      <p:graphicFrame>
        <p:nvGraphicFramePr>
          <p:cNvPr id="68" name="Chart 67"/>
          <p:cNvGraphicFramePr/>
          <p:nvPr>
            <p:extLst>
              <p:ext uri="{D42A27DB-BD31-4B8C-83A1-F6EECF244321}">
                <p14:modId xmlns:p14="http://schemas.microsoft.com/office/powerpoint/2010/main" val="2815930175"/>
              </p:ext>
            </p:extLst>
          </p:nvPr>
        </p:nvGraphicFramePr>
        <p:xfrm>
          <a:off x="13944600" y="26517600"/>
          <a:ext cx="14554200" cy="85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60800" y="6225897"/>
            <a:ext cx="8229600" cy="1335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FF"/>
                </a:solidFill>
              </a:rPr>
              <a:t>Experiential learning opportunities are a critical component of agricultural education at the high school level.  Not only do these hands-on and project-based lesson components encourage student engagement, according to this sample of educators, they also allow for the agriculture teacher to learn alongside their students. </a:t>
            </a:r>
          </a:p>
          <a:p>
            <a:endParaRPr lang="en-US" sz="1500" dirty="0" smtClean="0">
              <a:solidFill>
                <a:srgbClr val="FFFFFF"/>
              </a:solidFill>
            </a:endParaRPr>
          </a:p>
          <a:p>
            <a:r>
              <a:rPr lang="en-US" sz="2600" dirty="0" smtClean="0">
                <a:solidFill>
                  <a:srgbClr val="FFFFFF"/>
                </a:solidFill>
              </a:rPr>
              <a:t>Based on this research, novel sustainable agriculture content is most likely to achieve classroom enactment when:</a:t>
            </a:r>
          </a:p>
          <a:p>
            <a:endParaRPr lang="en-US" sz="800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/>
            </a:pPr>
            <a:r>
              <a:rPr lang="en-US" sz="2650" dirty="0" smtClean="0">
                <a:solidFill>
                  <a:srgbClr val="FFFFFF"/>
                </a:solidFill>
              </a:rPr>
              <a:t>The content is made accessible to early career teachers;</a:t>
            </a:r>
          </a:p>
          <a:p>
            <a:pPr marL="514350" indent="-514350">
              <a:buAutoNum type="arabicParenR"/>
            </a:pPr>
            <a:endParaRPr lang="en-US" sz="800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/>
            </a:pPr>
            <a:r>
              <a:rPr lang="en-US" sz="2650" dirty="0" smtClean="0">
                <a:solidFill>
                  <a:srgbClr val="FFFFFF"/>
                </a:solidFill>
              </a:rPr>
              <a:t>The materials are presented in a fashion that reduces additional teacher modification efforts;</a:t>
            </a:r>
          </a:p>
          <a:p>
            <a:pPr marL="514350" indent="-514350">
              <a:buAutoNum type="arabicParenR"/>
            </a:pPr>
            <a:endParaRPr lang="en-US" sz="800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/>
            </a:pPr>
            <a:r>
              <a:rPr lang="en-US" sz="2650" dirty="0" smtClean="0">
                <a:solidFill>
                  <a:srgbClr val="FFFFFF"/>
                </a:solidFill>
              </a:rPr>
              <a:t>The curriculum is formatted with project-based and other experiential learning components;</a:t>
            </a:r>
          </a:p>
          <a:p>
            <a:pPr marL="514350" indent="-514350">
              <a:buAutoNum type="arabicParenR"/>
            </a:pPr>
            <a:endParaRPr lang="en-US" sz="800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/>
            </a:pPr>
            <a:r>
              <a:rPr lang="en-US" sz="2650" dirty="0" smtClean="0">
                <a:solidFill>
                  <a:srgbClr val="FFFFFF"/>
                </a:solidFill>
              </a:rPr>
              <a:t>Opportunities for teacher learning address both content and pedagogical aspects of the curriculum; and when</a:t>
            </a:r>
          </a:p>
          <a:p>
            <a:pPr marL="514350" indent="-514350">
              <a:buAutoNum type="arabicParenR"/>
            </a:pPr>
            <a:endParaRPr lang="en-US" sz="800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/>
            </a:pPr>
            <a:r>
              <a:rPr lang="en-US" sz="2650" dirty="0" smtClean="0">
                <a:solidFill>
                  <a:srgbClr val="FFFFFF"/>
                </a:solidFill>
              </a:rPr>
              <a:t>The content aligns with assessment standards (in the case of high school agriculture studies in the US: Career Development Event tests).</a:t>
            </a:r>
          </a:p>
          <a:p>
            <a:pPr marL="514350" indent="-514350">
              <a:buAutoNum type="arabicParenR"/>
            </a:pPr>
            <a:endParaRPr lang="en-US" sz="700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/>
            </a:pPr>
            <a:endParaRPr lang="en-US" sz="800" dirty="0">
              <a:solidFill>
                <a:srgbClr val="FFFFFF"/>
              </a:solidFill>
            </a:endParaRPr>
          </a:p>
          <a:p>
            <a:r>
              <a:rPr lang="en-US" sz="2600" dirty="0" smtClean="0">
                <a:solidFill>
                  <a:srgbClr val="FFFFFF"/>
                </a:solidFill>
              </a:rPr>
              <a:t>As agricultural </a:t>
            </a:r>
            <a:r>
              <a:rPr lang="en-US" sz="2600" dirty="0">
                <a:solidFill>
                  <a:srgbClr val="FFFFFF"/>
                </a:solidFill>
              </a:rPr>
              <a:t>educators </a:t>
            </a:r>
            <a:r>
              <a:rPr lang="en-US" sz="2600" dirty="0" smtClean="0">
                <a:solidFill>
                  <a:srgbClr val="FFFFFF"/>
                </a:solidFill>
              </a:rPr>
              <a:t>become more </a:t>
            </a:r>
            <a:r>
              <a:rPr lang="en-US" sz="2600" dirty="0">
                <a:solidFill>
                  <a:srgbClr val="FFFFFF"/>
                </a:solidFill>
              </a:rPr>
              <a:t>familiar </a:t>
            </a:r>
            <a:r>
              <a:rPr lang="en-US" sz="2600" dirty="0" smtClean="0">
                <a:solidFill>
                  <a:srgbClr val="FFFFFF"/>
                </a:solidFill>
              </a:rPr>
              <a:t>with </a:t>
            </a:r>
            <a:r>
              <a:rPr lang="en-US" sz="2600" dirty="0">
                <a:solidFill>
                  <a:srgbClr val="FFFFFF"/>
                </a:solidFill>
              </a:rPr>
              <a:t>agroforestry content, </a:t>
            </a:r>
            <a:r>
              <a:rPr lang="en-US" sz="2600" dirty="0" smtClean="0">
                <a:solidFill>
                  <a:srgbClr val="FFFFFF"/>
                </a:solidFill>
              </a:rPr>
              <a:t>project coordinators </a:t>
            </a:r>
            <a:r>
              <a:rPr lang="en-US" sz="2600" dirty="0">
                <a:solidFill>
                  <a:srgbClr val="FFFFFF"/>
                </a:solidFill>
              </a:rPr>
              <a:t>at the University of Missouri Center for Agroforestry </a:t>
            </a:r>
            <a:r>
              <a:rPr lang="en-US" sz="2600" dirty="0" smtClean="0">
                <a:solidFill>
                  <a:srgbClr val="FFFFFF"/>
                </a:solidFill>
              </a:rPr>
              <a:t>are encouraging </a:t>
            </a:r>
            <a:r>
              <a:rPr lang="en-US" sz="2600" dirty="0">
                <a:solidFill>
                  <a:srgbClr val="FFFFFF"/>
                </a:solidFill>
              </a:rPr>
              <a:t>these educators to join a mapped community of practice on the Savanna </a:t>
            </a:r>
            <a:r>
              <a:rPr lang="en-US" sz="2600" dirty="0" smtClean="0">
                <a:solidFill>
                  <a:srgbClr val="FFFFFF"/>
                </a:solidFill>
              </a:rPr>
              <a:t>Institute’s online </a:t>
            </a:r>
            <a:r>
              <a:rPr lang="en-US" sz="2600" b="1" dirty="0">
                <a:solidFill>
                  <a:srgbClr val="FFFFFF"/>
                </a:solidFill>
              </a:rPr>
              <a:t>“Perennial Map” </a:t>
            </a:r>
            <a:r>
              <a:rPr lang="en-US" sz="2600" dirty="0">
                <a:solidFill>
                  <a:srgbClr val="FFFFFF"/>
                </a:solidFill>
              </a:rPr>
              <a:t>where </a:t>
            </a:r>
            <a:r>
              <a:rPr lang="en-US" sz="2600" dirty="0" smtClean="0">
                <a:solidFill>
                  <a:srgbClr val="FFFFFF"/>
                </a:solidFill>
              </a:rPr>
              <a:t>farmers</a:t>
            </a:r>
            <a:r>
              <a:rPr lang="en-US" sz="2600" dirty="0">
                <a:solidFill>
                  <a:srgbClr val="FFFFFF"/>
                </a:solidFill>
              </a:rPr>
              <a:t>, producers, supporters, researchers, and </a:t>
            </a:r>
            <a:r>
              <a:rPr lang="en-US" sz="2600" dirty="0" smtClean="0">
                <a:solidFill>
                  <a:srgbClr val="FFFFFF"/>
                </a:solidFill>
              </a:rPr>
              <a:t>educators may </a:t>
            </a:r>
            <a:r>
              <a:rPr lang="en-US" sz="2600" dirty="0">
                <a:solidFill>
                  <a:srgbClr val="FFFFFF"/>
                </a:solidFill>
              </a:rPr>
              <a:t>join an action-oriented conversation about making </a:t>
            </a:r>
            <a:r>
              <a:rPr lang="en-US" sz="2600" dirty="0" smtClean="0">
                <a:solidFill>
                  <a:srgbClr val="FFFFFF"/>
                </a:solidFill>
              </a:rPr>
              <a:t>agroforestry and other sustainable agriculture content </a:t>
            </a:r>
            <a:r>
              <a:rPr lang="en-US" sz="2600" dirty="0">
                <a:solidFill>
                  <a:srgbClr val="FFFFFF"/>
                </a:solidFill>
              </a:rPr>
              <a:t>more accessible </a:t>
            </a:r>
            <a:r>
              <a:rPr lang="en-US" sz="2600" dirty="0" smtClean="0">
                <a:solidFill>
                  <a:srgbClr val="FFFFFF"/>
                </a:solidFill>
              </a:rPr>
              <a:t>to all. </a:t>
            </a:r>
          </a:p>
        </p:txBody>
      </p:sp>
      <p:pic>
        <p:nvPicPr>
          <p:cNvPr id="8" name="Picture 7" descr="agroforestry-logo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600" y="33223200"/>
            <a:ext cx="6090873" cy="205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0" y="33223200"/>
            <a:ext cx="2267175" cy="2088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9" y="18088614"/>
            <a:ext cx="5220463" cy="3915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642" y="18102734"/>
            <a:ext cx="5188982" cy="38917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18" y="18102734"/>
            <a:ext cx="5188982" cy="38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1770</Words>
  <Application>Microsoft Office PowerPoint</Application>
  <PresentationFormat>Custom</PresentationFormat>
  <Paragraphs>151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Gothic Std B</vt:lpstr>
      <vt:lpstr>Arial</vt:lpstr>
      <vt:lpstr>Calibri</vt:lpstr>
      <vt:lpstr>Candara</vt:lpstr>
      <vt:lpstr>Century Gothic</vt:lpstr>
      <vt:lpstr>Office Theme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Windows User</cp:lastModifiedBy>
  <cp:revision>52</cp:revision>
  <cp:lastPrinted>2012-07-31T19:59:21Z</cp:lastPrinted>
  <dcterms:modified xsi:type="dcterms:W3CDTF">2018-01-23T16:19:27Z</dcterms:modified>
  <cp:category>research posters template</cp:category>
</cp:coreProperties>
</file>