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3.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4.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5.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6.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7.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7.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18.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19.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20.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21.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22.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notesSlides/notesSlide23.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24.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25.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6.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27.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28.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9.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30.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31.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32.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33.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34.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35.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notesSlides/notesSlide36.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37.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notesSlides/notesSlide38.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39.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40.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41.xml" ContentType="application/vnd.openxmlformats-officedocument.presentationml.notesSlide+xml"/>
  <Override PartName="/ppt/tags/tag179.xml" ContentType="application/vnd.openxmlformats-officedocument.presentationml.tags+xml"/>
  <Override PartName="/ppt/notesSlides/notesSlide42.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43.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44.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45.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notesSlides/notesSlide46.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47.xml" ContentType="application/vnd.openxmlformats-officedocument.presentationml.notesSlide+xml"/>
  <Override PartName="/ppt/tags/tag201.xml" ContentType="application/vnd.openxmlformats-officedocument.presentationml.tags+xml"/>
  <Override PartName="/ppt/notesSlides/notesSlide48.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57" r:id="rId2"/>
    <p:sldId id="298" r:id="rId3"/>
    <p:sldId id="299" r:id="rId4"/>
    <p:sldId id="300" r:id="rId5"/>
    <p:sldId id="319" r:id="rId6"/>
    <p:sldId id="305" r:id="rId7"/>
    <p:sldId id="303" r:id="rId8"/>
    <p:sldId id="296" r:id="rId9"/>
    <p:sldId id="380" r:id="rId10"/>
    <p:sldId id="381" r:id="rId11"/>
    <p:sldId id="382" r:id="rId12"/>
    <p:sldId id="383" r:id="rId13"/>
    <p:sldId id="384" r:id="rId14"/>
    <p:sldId id="295" r:id="rId15"/>
    <p:sldId id="373" r:id="rId16"/>
    <p:sldId id="374" r:id="rId17"/>
    <p:sldId id="336" r:id="rId18"/>
    <p:sldId id="337" r:id="rId19"/>
    <p:sldId id="338" r:id="rId20"/>
    <p:sldId id="385" r:id="rId21"/>
    <p:sldId id="340" r:id="rId22"/>
    <p:sldId id="341" r:id="rId23"/>
    <p:sldId id="342" r:id="rId24"/>
    <p:sldId id="343" r:id="rId25"/>
    <p:sldId id="344" r:id="rId26"/>
    <p:sldId id="345" r:id="rId27"/>
    <p:sldId id="346" r:id="rId28"/>
    <p:sldId id="347" r:id="rId29"/>
    <p:sldId id="348" r:id="rId30"/>
    <p:sldId id="350" r:id="rId31"/>
    <p:sldId id="351" r:id="rId32"/>
    <p:sldId id="352" r:id="rId33"/>
    <p:sldId id="353" r:id="rId34"/>
    <p:sldId id="354" r:id="rId35"/>
    <p:sldId id="359" r:id="rId36"/>
    <p:sldId id="355" r:id="rId37"/>
    <p:sldId id="388" r:id="rId38"/>
    <p:sldId id="366" r:id="rId39"/>
    <p:sldId id="362" r:id="rId40"/>
    <p:sldId id="363" r:id="rId41"/>
    <p:sldId id="364" r:id="rId42"/>
    <p:sldId id="365" r:id="rId43"/>
    <p:sldId id="357" r:id="rId44"/>
    <p:sldId id="358" r:id="rId45"/>
    <p:sldId id="360" r:id="rId46"/>
    <p:sldId id="367" r:id="rId47"/>
    <p:sldId id="370" r:id="rId48"/>
    <p:sldId id="389" r:id="rId49"/>
    <p:sldId id="293" r:id="rId50"/>
  </p:sldIdLst>
  <p:sldSz cx="9144000" cy="6858000" type="screen4x3"/>
  <p:notesSz cx="7102475" cy="9388475"/>
  <p:custDataLst>
    <p:tags r:id="rId53"/>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6">
          <p15:clr>
            <a:srgbClr val="A4A3A4"/>
          </p15:clr>
        </p15:guide>
        <p15:guide id="2" pos="2185">
          <p15:clr>
            <a:srgbClr val="A4A3A4"/>
          </p15:clr>
        </p15:guide>
        <p15:guide id="3" orient="horz" pos="2958">
          <p15:clr>
            <a:srgbClr val="A4A3A4"/>
          </p15:clr>
        </p15:guide>
        <p15:guide id="4" pos="2217">
          <p15:clr>
            <a:srgbClr val="A4A3A4"/>
          </p15:clr>
        </p15:guide>
        <p15:guide id="5" orient="horz" pos="2905">
          <p15:clr>
            <a:srgbClr val="A4A3A4"/>
          </p15:clr>
        </p15:guide>
        <p15:guide id="6" orient="horz" pos="2957">
          <p15:clr>
            <a:srgbClr val="A4A3A4"/>
          </p15:clr>
        </p15:guide>
        <p15:guide id="7" pos="2206">
          <p15:clr>
            <a:srgbClr val="A4A3A4"/>
          </p15:clr>
        </p15:guide>
        <p15:guide id="8" pos="223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0" autoAdjust="0"/>
    <p:restoredTop sz="60168" autoAdjust="0"/>
  </p:normalViewPr>
  <p:slideViewPr>
    <p:cSldViewPr>
      <p:cViewPr varScale="1">
        <p:scale>
          <a:sx n="67" d="100"/>
          <a:sy n="67" d="100"/>
        </p:scale>
        <p:origin x="2100"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9090"/>
    </p:cViewPr>
  </p:sorterViewPr>
  <p:notesViewPr>
    <p:cSldViewPr>
      <p:cViewPr varScale="1">
        <p:scale>
          <a:sx n="87" d="100"/>
          <a:sy n="87" d="100"/>
        </p:scale>
        <p:origin x="-3336" y="-72"/>
      </p:cViewPr>
      <p:guideLst>
        <p:guide orient="horz" pos="2906"/>
        <p:guide pos="2185"/>
        <p:guide orient="horz" pos="2958"/>
        <p:guide pos="2217"/>
        <p:guide orient="horz" pos="2905"/>
        <p:guide orient="horz" pos="2957"/>
        <p:guide pos="2206"/>
        <p:guide pos="223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2BF026-DC48-354D-B6CA-FD638F3C8760}"/>
              </a:ext>
            </a:extLst>
          </p:cNvPr>
          <p:cNvSpPr>
            <a:spLocks noGrp="1"/>
          </p:cNvSpPr>
          <p:nvPr>
            <p:ph type="hdr" sz="quarter"/>
          </p:nvPr>
        </p:nvSpPr>
        <p:spPr>
          <a:xfrm>
            <a:off x="0" y="0"/>
            <a:ext cx="3078163" cy="469900"/>
          </a:xfrm>
          <a:prstGeom prst="rect">
            <a:avLst/>
          </a:prstGeom>
        </p:spPr>
        <p:txBody>
          <a:bodyPr vert="horz" lIns="92364" tIns="46182" rIns="92364" bIns="46182"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27480167-EEFB-3443-A64D-8C12B4F54321}"/>
              </a:ext>
            </a:extLst>
          </p:cNvPr>
          <p:cNvSpPr>
            <a:spLocks noGrp="1"/>
          </p:cNvSpPr>
          <p:nvPr>
            <p:ph type="dt" sz="quarter" idx="1"/>
          </p:nvPr>
        </p:nvSpPr>
        <p:spPr>
          <a:xfrm>
            <a:off x="4022725" y="0"/>
            <a:ext cx="3078163" cy="469900"/>
          </a:xfrm>
          <a:prstGeom prst="rect">
            <a:avLst/>
          </a:prstGeom>
        </p:spPr>
        <p:txBody>
          <a:bodyPr vert="horz" lIns="92364" tIns="46182" rIns="92364" bIns="46182" rtlCol="0"/>
          <a:lstStyle>
            <a:lvl1pPr algn="r" eaLnBrk="1" fontAlgn="auto" hangingPunct="1">
              <a:spcBef>
                <a:spcPts val="0"/>
              </a:spcBef>
              <a:spcAft>
                <a:spcPts val="0"/>
              </a:spcAft>
              <a:defRPr sz="1200">
                <a:latin typeface="+mn-lt"/>
              </a:defRPr>
            </a:lvl1pPr>
          </a:lstStyle>
          <a:p>
            <a:pPr>
              <a:defRPr/>
            </a:pPr>
            <a:fld id="{A5F314E6-B2D0-074E-A446-21459A2E3926}" type="datetimeFigureOut">
              <a:rPr lang="en-US"/>
              <a:pPr>
                <a:defRPr/>
              </a:pPr>
              <a:t>8/20/2021</a:t>
            </a:fld>
            <a:endParaRPr lang="en-US"/>
          </a:p>
        </p:txBody>
      </p:sp>
      <p:sp>
        <p:nvSpPr>
          <p:cNvPr id="4" name="Footer Placeholder 3">
            <a:extLst>
              <a:ext uri="{FF2B5EF4-FFF2-40B4-BE49-F238E27FC236}">
                <a16:creationId xmlns:a16="http://schemas.microsoft.com/office/drawing/2014/main" id="{928AF5A9-8CE8-9143-A41B-58D9F1BE6D8D}"/>
              </a:ext>
            </a:extLst>
          </p:cNvPr>
          <p:cNvSpPr>
            <a:spLocks noGrp="1"/>
          </p:cNvSpPr>
          <p:nvPr>
            <p:ph type="ftr" sz="quarter" idx="2"/>
          </p:nvPr>
        </p:nvSpPr>
        <p:spPr>
          <a:xfrm>
            <a:off x="0" y="8916988"/>
            <a:ext cx="3078163" cy="469900"/>
          </a:xfrm>
          <a:prstGeom prst="rect">
            <a:avLst/>
          </a:prstGeom>
        </p:spPr>
        <p:txBody>
          <a:bodyPr vert="horz" lIns="92364" tIns="46182" rIns="92364" bIns="46182"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D63E645E-874B-4345-AB7E-4759C3CE3116}"/>
              </a:ext>
            </a:extLst>
          </p:cNvPr>
          <p:cNvSpPr>
            <a:spLocks noGrp="1"/>
          </p:cNvSpPr>
          <p:nvPr>
            <p:ph type="sldNum" sz="quarter" idx="3"/>
          </p:nvPr>
        </p:nvSpPr>
        <p:spPr>
          <a:xfrm>
            <a:off x="4022725" y="8916988"/>
            <a:ext cx="3078163" cy="469900"/>
          </a:xfrm>
          <a:prstGeom prst="rect">
            <a:avLst/>
          </a:prstGeom>
        </p:spPr>
        <p:txBody>
          <a:bodyPr vert="horz" lIns="92364" tIns="46182" rIns="92364" bIns="46182" rtlCol="0" anchor="b"/>
          <a:lstStyle>
            <a:lvl1pPr algn="r" eaLnBrk="1" fontAlgn="auto" hangingPunct="1">
              <a:spcBef>
                <a:spcPts val="0"/>
              </a:spcBef>
              <a:spcAft>
                <a:spcPts val="0"/>
              </a:spcAft>
              <a:defRPr sz="1200">
                <a:latin typeface="+mn-lt"/>
              </a:defRPr>
            </a:lvl1pPr>
          </a:lstStyle>
          <a:p>
            <a:pPr>
              <a:defRPr/>
            </a:pPr>
            <a:fld id="{D60C9AA0-E865-7741-8B42-50506DE6969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9B446C-84D5-A243-8B03-12FED92DE5BC}"/>
              </a:ext>
            </a:extLst>
          </p:cNvPr>
          <p:cNvSpPr>
            <a:spLocks noGrp="1"/>
          </p:cNvSpPr>
          <p:nvPr>
            <p:ph type="hdr" sz="quarter"/>
          </p:nvPr>
        </p:nvSpPr>
        <p:spPr>
          <a:xfrm>
            <a:off x="0" y="0"/>
            <a:ext cx="3078163" cy="469900"/>
          </a:xfrm>
          <a:prstGeom prst="rect">
            <a:avLst/>
          </a:prstGeom>
        </p:spPr>
        <p:txBody>
          <a:bodyPr vert="horz" lIns="93869" tIns="46934" rIns="93869" bIns="46934"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2A02305B-5195-A44A-AC83-FF1BA1542598}"/>
              </a:ext>
            </a:extLst>
          </p:cNvPr>
          <p:cNvSpPr>
            <a:spLocks noGrp="1"/>
          </p:cNvSpPr>
          <p:nvPr>
            <p:ph type="dt" idx="1"/>
          </p:nvPr>
        </p:nvSpPr>
        <p:spPr>
          <a:xfrm>
            <a:off x="4022725" y="0"/>
            <a:ext cx="3078163" cy="469900"/>
          </a:xfrm>
          <a:prstGeom prst="rect">
            <a:avLst/>
          </a:prstGeom>
        </p:spPr>
        <p:txBody>
          <a:bodyPr vert="horz" lIns="93869" tIns="46934" rIns="93869" bIns="46934" rtlCol="0"/>
          <a:lstStyle>
            <a:lvl1pPr algn="r" eaLnBrk="1" fontAlgn="auto" hangingPunct="1">
              <a:spcBef>
                <a:spcPts val="0"/>
              </a:spcBef>
              <a:spcAft>
                <a:spcPts val="0"/>
              </a:spcAft>
              <a:defRPr sz="1200">
                <a:latin typeface="+mn-lt"/>
              </a:defRPr>
            </a:lvl1pPr>
          </a:lstStyle>
          <a:p>
            <a:pPr>
              <a:defRPr/>
            </a:pPr>
            <a:fld id="{9ED6C1C1-C048-E14C-84F9-771789D40C2F}" type="datetimeFigureOut">
              <a:rPr lang="en-US"/>
              <a:pPr>
                <a:defRPr/>
              </a:pPr>
              <a:t>8/20/2021</a:t>
            </a:fld>
            <a:endParaRPr lang="en-US"/>
          </a:p>
        </p:txBody>
      </p:sp>
      <p:sp>
        <p:nvSpPr>
          <p:cNvPr id="4" name="Slide Image Placeholder 3">
            <a:extLst>
              <a:ext uri="{FF2B5EF4-FFF2-40B4-BE49-F238E27FC236}">
                <a16:creationId xmlns:a16="http://schemas.microsoft.com/office/drawing/2014/main" id="{91284DB4-00F2-4A45-9A68-D442DF45C66E}"/>
              </a:ext>
            </a:extLst>
          </p:cNvPr>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3869" tIns="46934" rIns="93869" bIns="46934" rtlCol="0" anchor="ctr"/>
          <a:lstStyle/>
          <a:p>
            <a:pPr lvl="0"/>
            <a:endParaRPr lang="en-US" noProof="0"/>
          </a:p>
        </p:txBody>
      </p:sp>
      <p:sp>
        <p:nvSpPr>
          <p:cNvPr id="5" name="Notes Placeholder 4">
            <a:extLst>
              <a:ext uri="{FF2B5EF4-FFF2-40B4-BE49-F238E27FC236}">
                <a16:creationId xmlns:a16="http://schemas.microsoft.com/office/drawing/2014/main" id="{A6E655E8-FC4F-1B42-B741-95129C7CBDD4}"/>
              </a:ext>
            </a:extLst>
          </p:cNvPr>
          <p:cNvSpPr>
            <a:spLocks noGrp="1"/>
          </p:cNvSpPr>
          <p:nvPr>
            <p:ph type="body" sz="quarter" idx="3"/>
          </p:nvPr>
        </p:nvSpPr>
        <p:spPr>
          <a:xfrm>
            <a:off x="709613" y="4459288"/>
            <a:ext cx="5683250" cy="4224337"/>
          </a:xfrm>
          <a:prstGeom prst="rect">
            <a:avLst/>
          </a:prstGeom>
        </p:spPr>
        <p:txBody>
          <a:bodyPr vert="horz" lIns="93869" tIns="46934" rIns="93869" bIns="4693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DDB5946-0D57-5E47-88D4-3B755FEED612}"/>
              </a:ext>
            </a:extLst>
          </p:cNvPr>
          <p:cNvSpPr>
            <a:spLocks noGrp="1"/>
          </p:cNvSpPr>
          <p:nvPr>
            <p:ph type="ftr" sz="quarter" idx="4"/>
          </p:nvPr>
        </p:nvSpPr>
        <p:spPr>
          <a:xfrm>
            <a:off x="0" y="8916988"/>
            <a:ext cx="3078163" cy="469900"/>
          </a:xfrm>
          <a:prstGeom prst="rect">
            <a:avLst/>
          </a:prstGeom>
        </p:spPr>
        <p:txBody>
          <a:bodyPr vert="horz" lIns="93869" tIns="46934" rIns="93869" bIns="46934"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A4745DFB-AC92-5142-B2E9-79C4EE8E1F62}"/>
              </a:ext>
            </a:extLst>
          </p:cNvPr>
          <p:cNvSpPr>
            <a:spLocks noGrp="1"/>
          </p:cNvSpPr>
          <p:nvPr>
            <p:ph type="sldNum" sz="quarter" idx="5"/>
          </p:nvPr>
        </p:nvSpPr>
        <p:spPr>
          <a:xfrm>
            <a:off x="4022725" y="8916988"/>
            <a:ext cx="3078163" cy="469900"/>
          </a:xfrm>
          <a:prstGeom prst="rect">
            <a:avLst/>
          </a:prstGeom>
        </p:spPr>
        <p:txBody>
          <a:bodyPr vert="horz" lIns="93869" tIns="46934" rIns="93869" bIns="46934" rtlCol="0" anchor="b"/>
          <a:lstStyle>
            <a:lvl1pPr algn="r" eaLnBrk="1" fontAlgn="auto" hangingPunct="1">
              <a:spcBef>
                <a:spcPts val="0"/>
              </a:spcBef>
              <a:spcAft>
                <a:spcPts val="0"/>
              </a:spcAft>
              <a:defRPr sz="1200">
                <a:latin typeface="+mn-lt"/>
              </a:defRPr>
            </a:lvl1pPr>
          </a:lstStyle>
          <a:p>
            <a:pPr>
              <a:defRPr/>
            </a:pPr>
            <a:fld id="{73166CCB-11FC-264F-A3B5-A55DEBA107E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ichaelfields.org/category/interns-and-alumni/"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michaelfields.org/biodynamic/"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facebook.com/NCRSARE"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sare.org/Learning-Center/Bulletins/How-to-Conduct-Research-on-Your-Farm-or-Ranch"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E8D5FB54-26CD-4A4A-BA20-654AC7BC1B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EE8867C0-5F00-6948-AEEE-5CCE9ADBF9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dirty="0">
                <a:latin typeface="Arial" panose="020B0604020202020204" pitchFamily="34" charset="0"/>
              </a:rPr>
              <a:t>Welcome to this </a:t>
            </a:r>
            <a:r>
              <a:rPr lang="en-US" altLang="en-US" dirty="0" smtClean="0">
                <a:latin typeface="Arial" panose="020B0604020202020204" pitchFamily="34" charset="0"/>
              </a:rPr>
              <a:t>PowerPoint presentation </a:t>
            </a:r>
            <a:r>
              <a:rPr lang="en-US" altLang="en-US" dirty="0">
                <a:latin typeface="Arial" panose="020B0604020202020204" pitchFamily="34" charset="0"/>
              </a:rPr>
              <a:t>about how to apply for an NCR-SARE </a:t>
            </a:r>
            <a:r>
              <a:rPr lang="en-US" altLang="en-US" dirty="0" smtClean="0">
                <a:latin typeface="Arial" panose="020B0604020202020204" pitchFamily="34" charset="0"/>
              </a:rPr>
              <a:t>Farmer </a:t>
            </a:r>
            <a:r>
              <a:rPr lang="en-US" altLang="en-US" dirty="0">
                <a:latin typeface="Arial" panose="020B0604020202020204" pitchFamily="34" charset="0"/>
              </a:rPr>
              <a:t>Rancher grant.
The Farmer Rancher grant program is a competitive grant program to fund on-farm research and education projects </a:t>
            </a:r>
            <a:r>
              <a:rPr lang="en-US" altLang="en-US" dirty="0" smtClean="0">
                <a:latin typeface="Arial" panose="020B0604020202020204" pitchFamily="34" charset="0"/>
              </a:rPr>
              <a:t>in </a:t>
            </a:r>
            <a:r>
              <a:rPr lang="en-US" altLang="en-US" dirty="0">
                <a:latin typeface="Arial" panose="020B0604020202020204" pitchFamily="34" charset="0"/>
              </a:rPr>
              <a:t>the North Central region. The grants are intended to help you solve a problem on the farm or ranch using innovative sustainable agriculture practices and to help you share your project results with others.
My name is Joan Benjamin and I coordinate the NCR-SARE Farmer Rancher Grant program. I will tell you briefly about the SARE program, I’ll go over a few grant-writing basics, then will give you specifics about the Farmer Rancher grant and the online application process. </a:t>
            </a:r>
            <a:r>
              <a:rPr lang="en-US" altLang="en-US" dirty="0" smtClean="0">
                <a:latin typeface="Arial" panose="020B0604020202020204" pitchFamily="34" charset="0"/>
              </a:rPr>
              <a:t>This PowerPoint is available on </a:t>
            </a:r>
            <a:r>
              <a:rPr lang="en-US" altLang="en-US" dirty="0">
                <a:latin typeface="Arial" panose="020B0604020202020204" pitchFamily="34" charset="0"/>
              </a:rPr>
              <a:t>the NCR-SARE website at: https://northcentral.sare.org/grants/apply-for-a-grant/farmer-rancher-grant</a:t>
            </a:r>
            <a:r>
              <a:rPr lang="en-US" altLang="en-US" dirty="0" smtClean="0">
                <a:latin typeface="Arial" panose="020B0604020202020204" pitchFamily="34" charset="0"/>
              </a:rPr>
              <a:t>/  </a:t>
            </a:r>
            <a:endParaRPr lang="en-US" altLang="en-US" dirty="0">
              <a:latin typeface="Arial" panose="020B0604020202020204" pitchFamily="34" charset="0"/>
            </a:endParaRPr>
          </a:p>
          <a:p>
            <a:pPr defTabSz="936625" eaLnBrk="1" hangingPunct="1">
              <a:spcBef>
                <a:spcPct val="0"/>
              </a:spcBef>
            </a:pPr>
            <a:endParaRPr lang="en-US" altLang="en-US" dirty="0">
              <a:latin typeface="Arial" panose="020B0604020202020204" pitchFamily="34" charset="0"/>
            </a:endParaRPr>
          </a:p>
          <a:p>
            <a:pPr defTabSz="936625" eaLnBrk="1" hangingPunct="1">
              <a:spcBef>
                <a:spcPct val="0"/>
              </a:spcBef>
            </a:pPr>
            <a:r>
              <a:rPr lang="en-US" altLang="en-US" dirty="0">
                <a:latin typeface="Arial" panose="020B0604020202020204" pitchFamily="34" charset="0"/>
              </a:rPr>
              <a:t>
</a:t>
            </a:r>
          </a:p>
        </p:txBody>
      </p:sp>
      <p:sp>
        <p:nvSpPr>
          <p:cNvPr id="16387" name="Slide Number Placeholder 3">
            <a:extLst>
              <a:ext uri="{FF2B5EF4-FFF2-40B4-BE49-F238E27FC236}">
                <a16:creationId xmlns:a16="http://schemas.microsoft.com/office/drawing/2014/main" id="{65A3D2A5-932F-5C4F-BBC9-5341F39FED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9300" indent="-287338">
              <a:defRPr>
                <a:solidFill>
                  <a:schemeClr val="tx1"/>
                </a:solidFill>
                <a:latin typeface="Calibri" panose="020F0502020204030204" pitchFamily="34" charset="0"/>
              </a:defRPr>
            </a:lvl2pPr>
            <a:lvl3pPr marL="1154113" indent="-230188">
              <a:defRPr>
                <a:solidFill>
                  <a:schemeClr val="tx1"/>
                </a:solidFill>
                <a:latin typeface="Calibri" panose="020F0502020204030204" pitchFamily="34" charset="0"/>
              </a:defRPr>
            </a:lvl3pPr>
            <a:lvl4pPr marL="1616075" indent="-230188">
              <a:defRPr>
                <a:solidFill>
                  <a:schemeClr val="tx1"/>
                </a:solidFill>
                <a:latin typeface="Calibri" panose="020F0502020204030204" pitchFamily="34" charset="0"/>
              </a:defRPr>
            </a:lvl4pPr>
            <a:lvl5pPr marL="2078038" indent="-230188">
              <a:defRPr>
                <a:solidFill>
                  <a:schemeClr val="tx1"/>
                </a:solidFill>
                <a:latin typeface="Calibri" panose="020F0502020204030204" pitchFamily="34" charset="0"/>
              </a:defRPr>
            </a:lvl5pPr>
            <a:lvl6pPr marL="2535238" indent="-230188" eaLnBrk="0" fontAlgn="base" hangingPunct="0">
              <a:spcBef>
                <a:spcPct val="0"/>
              </a:spcBef>
              <a:spcAft>
                <a:spcPct val="0"/>
              </a:spcAft>
              <a:defRPr>
                <a:solidFill>
                  <a:schemeClr val="tx1"/>
                </a:solidFill>
                <a:latin typeface="Calibri" panose="020F0502020204030204" pitchFamily="34" charset="0"/>
              </a:defRPr>
            </a:lvl6pPr>
            <a:lvl7pPr marL="2992438" indent="-230188" eaLnBrk="0" fontAlgn="base" hangingPunct="0">
              <a:spcBef>
                <a:spcPct val="0"/>
              </a:spcBef>
              <a:spcAft>
                <a:spcPct val="0"/>
              </a:spcAft>
              <a:defRPr>
                <a:solidFill>
                  <a:schemeClr val="tx1"/>
                </a:solidFill>
                <a:latin typeface="Calibri" panose="020F0502020204030204" pitchFamily="34" charset="0"/>
              </a:defRPr>
            </a:lvl7pPr>
            <a:lvl8pPr marL="3449638" indent="-230188" eaLnBrk="0" fontAlgn="base" hangingPunct="0">
              <a:spcBef>
                <a:spcPct val="0"/>
              </a:spcBef>
              <a:spcAft>
                <a:spcPct val="0"/>
              </a:spcAft>
              <a:defRPr>
                <a:solidFill>
                  <a:schemeClr val="tx1"/>
                </a:solidFill>
                <a:latin typeface="Calibri" panose="020F0502020204030204" pitchFamily="34" charset="0"/>
              </a:defRPr>
            </a:lvl8pPr>
            <a:lvl9pPr marL="3906838" indent="-23018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412917B-A0D0-FD42-AC03-CC53C2FDE40C}" type="slidenum">
              <a:rPr lang="en-US" altLang="en-US" smtClean="0"/>
              <a:pPr fontAlgn="base">
                <a:spcBef>
                  <a:spcPct val="0"/>
                </a:spcBef>
                <a:spcAft>
                  <a:spcPct val="0"/>
                </a:spcAft>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B7B280C8-7CB5-A04D-9B83-09ECBBE56F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1988A2CD-D62F-CB4F-A8A3-221D878D95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9800"/>
            <a:r>
              <a:rPr lang="en-US" altLang="en-US" sz="1500" b="1" dirty="0">
                <a:solidFill>
                  <a:srgbClr val="000000"/>
                </a:solidFill>
                <a:latin typeface="Arial" panose="020B0604020202020204" pitchFamily="34" charset="0"/>
              </a:rPr>
              <a:t>Measure your results.  </a:t>
            </a:r>
            <a:r>
              <a:rPr lang="en-US" altLang="en-US" sz="1500" dirty="0">
                <a:solidFill>
                  <a:srgbClr val="000000"/>
                </a:solidFill>
                <a:latin typeface="Arial" panose="020B0604020202020204" pitchFamily="34" charset="0"/>
              </a:rPr>
              <a:t>Whether it is crop yield, </a:t>
            </a:r>
            <a:r>
              <a:rPr lang="en-US" altLang="en-US" sz="1500" dirty="0" smtClean="0">
                <a:solidFill>
                  <a:srgbClr val="000000"/>
                </a:solidFill>
                <a:latin typeface="Arial" panose="020B0604020202020204" pitchFamily="34" charset="0"/>
              </a:rPr>
              <a:t>reduced </a:t>
            </a:r>
            <a:r>
              <a:rPr lang="en-US" altLang="en-US" sz="1500" dirty="0">
                <a:solidFill>
                  <a:srgbClr val="000000"/>
                </a:solidFill>
                <a:latin typeface="Arial" panose="020B0604020202020204" pitchFamily="34" charset="0"/>
              </a:rPr>
              <a:t>erosion, milk protein content, bigger tomatoes, </a:t>
            </a:r>
            <a:r>
              <a:rPr lang="en-US" altLang="en-US" sz="1500" dirty="0" smtClean="0">
                <a:solidFill>
                  <a:srgbClr val="000000"/>
                </a:solidFill>
                <a:latin typeface="Arial" panose="020B0604020202020204" pitchFamily="34" charset="0"/>
              </a:rPr>
              <a:t>increased </a:t>
            </a:r>
            <a:r>
              <a:rPr lang="en-US" altLang="en-US" sz="1500" dirty="0">
                <a:solidFill>
                  <a:srgbClr val="000000"/>
                </a:solidFill>
                <a:latin typeface="Arial" panose="020B0604020202020204" pitchFamily="34" charset="0"/>
              </a:rPr>
              <a:t>market share for a cooperative, </a:t>
            </a:r>
            <a:r>
              <a:rPr lang="en-US" altLang="en-US" sz="1500" dirty="0" smtClean="0">
                <a:solidFill>
                  <a:srgbClr val="000000"/>
                </a:solidFill>
                <a:latin typeface="Arial" panose="020B0604020202020204" pitchFamily="34" charset="0"/>
              </a:rPr>
              <a:t>or community involvement, make </a:t>
            </a:r>
            <a:r>
              <a:rPr lang="en-US" altLang="en-US" sz="1500" dirty="0">
                <a:solidFill>
                  <a:srgbClr val="000000"/>
                </a:solidFill>
                <a:latin typeface="Arial" panose="020B0604020202020204" pitchFamily="34" charset="0"/>
              </a:rPr>
              <a:t>sure that what you are measuring will give you the information you need to tell if you have accomplished your objectives.  If you take samples—for example, </a:t>
            </a:r>
            <a:r>
              <a:rPr lang="en-US" altLang="en-US" sz="1500" dirty="0" smtClean="0">
                <a:solidFill>
                  <a:srgbClr val="000000"/>
                </a:solidFill>
                <a:latin typeface="Arial" panose="020B0604020202020204" pitchFamily="34" charset="0"/>
              </a:rPr>
              <a:t>plants </a:t>
            </a:r>
            <a:r>
              <a:rPr lang="en-US" altLang="en-US" sz="1500" dirty="0">
                <a:solidFill>
                  <a:srgbClr val="000000"/>
                </a:solidFill>
                <a:latin typeface="Arial" panose="020B0604020202020204" pitchFamily="34" charset="0"/>
              </a:rPr>
              <a:t>or insects—make sure that your samples are representative of the whole field or plot.  </a:t>
            </a:r>
          </a:p>
          <a:p>
            <a:pPr defTabSz="939800"/>
            <a:r>
              <a:rPr lang="en-US" altLang="en-US" sz="1500" b="1" dirty="0">
                <a:solidFill>
                  <a:srgbClr val="000000"/>
                </a:solidFill>
                <a:latin typeface="Arial" panose="020B0604020202020204" pitchFamily="34" charset="0"/>
              </a:rPr>
              <a:t>Timing is everything. </a:t>
            </a:r>
            <a:r>
              <a:rPr lang="en-US" altLang="en-US" sz="1500" dirty="0" smtClean="0">
                <a:solidFill>
                  <a:srgbClr val="000000"/>
                </a:solidFill>
                <a:latin typeface="Arial" panose="020B0604020202020204" pitchFamily="34" charset="0"/>
              </a:rPr>
              <a:t>A</a:t>
            </a:r>
            <a:r>
              <a:rPr lang="en-US" altLang="en-US" sz="1500" dirty="0">
                <a:solidFill>
                  <a:srgbClr val="000000"/>
                </a:solidFill>
                <a:latin typeface="Arial" panose="020B0604020202020204" pitchFamily="34" charset="0"/>
              </a:rPr>
              <a:t> </a:t>
            </a:r>
            <a:r>
              <a:rPr lang="en-US" altLang="en-US" sz="1500" b="1" dirty="0">
                <a:solidFill>
                  <a:srgbClr val="000000"/>
                </a:solidFill>
                <a:latin typeface="Arial" panose="020B0604020202020204" pitchFamily="34" charset="0"/>
              </a:rPr>
              <a:t>detailed</a:t>
            </a:r>
            <a:r>
              <a:rPr lang="en-US" altLang="en-US" sz="1500" dirty="0">
                <a:solidFill>
                  <a:srgbClr val="000000"/>
                </a:solidFill>
                <a:latin typeface="Arial" panose="020B0604020202020204" pitchFamily="34" charset="0"/>
              </a:rPr>
              <a:t> timetable lets </a:t>
            </a:r>
            <a:r>
              <a:rPr lang="en-US" altLang="en-US" sz="1500" dirty="0" smtClean="0">
                <a:solidFill>
                  <a:srgbClr val="000000"/>
                </a:solidFill>
                <a:latin typeface="Arial" panose="020B0604020202020204" pitchFamily="34" charset="0"/>
              </a:rPr>
              <a:t>reviewers know </a:t>
            </a:r>
            <a:r>
              <a:rPr lang="en-US" altLang="en-US" sz="1500" dirty="0">
                <a:solidFill>
                  <a:srgbClr val="000000"/>
                </a:solidFill>
                <a:latin typeface="Arial" panose="020B0604020202020204" pitchFamily="34" charset="0"/>
              </a:rPr>
              <a:t>that you have given this work some thought and that you have a clear idea of the time it will take.</a:t>
            </a:r>
          </a:p>
          <a:p>
            <a:pPr defTabSz="939800"/>
            <a:r>
              <a:rPr lang="en-US" altLang="en-US" sz="1500" b="1" dirty="0">
                <a:solidFill>
                  <a:srgbClr val="000000"/>
                </a:solidFill>
                <a:latin typeface="Arial" panose="020B0604020202020204" pitchFamily="34" charset="0"/>
              </a:rPr>
              <a:t>Choose cooperators to complement your skills.  </a:t>
            </a:r>
            <a:r>
              <a:rPr lang="en-US" altLang="en-US" sz="1500" dirty="0">
                <a:solidFill>
                  <a:srgbClr val="000000"/>
                </a:solidFill>
                <a:latin typeface="Arial" panose="020B0604020202020204" pitchFamily="34" charset="0"/>
              </a:rPr>
              <a:t>When you enlist the cooperation of people who have expertise in areas that you don’t—research, marketing, </a:t>
            </a:r>
            <a:r>
              <a:rPr lang="en-US" altLang="en-US" sz="1500" dirty="0" smtClean="0">
                <a:solidFill>
                  <a:srgbClr val="000000"/>
                </a:solidFill>
                <a:latin typeface="Arial" panose="020B0604020202020204" pitchFamily="34" charset="0"/>
              </a:rPr>
              <a:t>education, outreach</a:t>
            </a:r>
            <a:r>
              <a:rPr lang="en-US" altLang="en-US" sz="1500" dirty="0">
                <a:solidFill>
                  <a:srgbClr val="000000"/>
                </a:solidFill>
                <a:latin typeface="Arial" panose="020B0604020202020204" pitchFamily="34" charset="0"/>
              </a:rPr>
              <a:t>, whatever—they’ll help you make your project better and increase your chances of receiving funding. </a:t>
            </a:r>
            <a:r>
              <a:rPr lang="en-US" altLang="en-US" sz="1500" b="1" dirty="0">
                <a:solidFill>
                  <a:srgbClr val="000000"/>
                </a:solidFill>
                <a:latin typeface="Arial" panose="020B0604020202020204" pitchFamily="34" charset="0"/>
              </a:rPr>
              <a:t>Pick your cooperators carefully, and make sure each one has the skills you need.</a:t>
            </a:r>
          </a:p>
          <a:p>
            <a:pPr defTabSz="939800"/>
            <a:r>
              <a:rPr lang="en-US" altLang="en-US" sz="1500" dirty="0">
                <a:solidFill>
                  <a:srgbClr val="000000"/>
                </a:solidFill>
                <a:latin typeface="Arial" panose="020B0604020202020204" pitchFamily="34" charset="0"/>
              </a:rPr>
              <a:t>The strongest proposals demonstrate that the project will be planned and carried out by a variety of</a:t>
            </a:r>
            <a:r>
              <a:rPr lang="en-US" altLang="en-US" sz="1500" b="1" dirty="0">
                <a:solidFill>
                  <a:srgbClr val="000000"/>
                </a:solidFill>
                <a:latin typeface="Arial" panose="020B0604020202020204" pitchFamily="34" charset="0"/>
              </a:rPr>
              <a:t> </a:t>
            </a:r>
            <a:r>
              <a:rPr lang="en-US" altLang="en-US" sz="1500" dirty="0">
                <a:solidFill>
                  <a:srgbClr val="000000"/>
                </a:solidFill>
                <a:latin typeface="Arial" panose="020B0604020202020204" pitchFamily="34" charset="0"/>
              </a:rPr>
              <a:t>individuals or organizations. Successful grant projects have involved Extension educators; Natural Resource Conservation Service (NRCS) staff including Resource, Conservation &amp; Development (RC&amp;D) Council staff; nonprofit group participants; other farmers or ranchers; youth, and/or other members of the community.</a:t>
            </a:r>
          </a:p>
          <a:p>
            <a:pPr defTabSz="939800"/>
            <a:endParaRPr lang="en-US" altLang="en-US" dirty="0"/>
          </a:p>
        </p:txBody>
      </p:sp>
      <p:sp>
        <p:nvSpPr>
          <p:cNvPr id="4" name="Slide Number Placeholder 3">
            <a:extLst>
              <a:ext uri="{FF2B5EF4-FFF2-40B4-BE49-F238E27FC236}">
                <a16:creationId xmlns:a16="http://schemas.microsoft.com/office/drawing/2014/main" id="{6CCC0F59-A44D-324B-8484-7A9E21129BCA}"/>
              </a:ext>
            </a:extLst>
          </p:cNvPr>
          <p:cNvSpPr>
            <a:spLocks noGrp="1"/>
          </p:cNvSpPr>
          <p:nvPr>
            <p:ph type="sldNum" sz="quarter" idx="5"/>
          </p:nvPr>
        </p:nvSpPr>
        <p:spPr/>
        <p:txBody>
          <a:bodyPr/>
          <a:lstStyle/>
          <a:p>
            <a:pPr>
              <a:defRPr/>
            </a:pPr>
            <a:fld id="{384B2036-3B94-154F-B70C-A545F1112232}"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92F5323F-8E60-6643-A171-BB50F99FC5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728B8AD1-FA51-6242-BC3D-823765AC8C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9800"/>
            <a:r>
              <a:rPr lang="en-US" altLang="en-US" sz="1600" b="1" dirty="0">
                <a:solidFill>
                  <a:srgbClr val="000000"/>
                </a:solidFill>
                <a:latin typeface="Arial" panose="020B0604020202020204" pitchFamily="34" charset="0"/>
              </a:rPr>
              <a:t>Develop a clear outreach </a:t>
            </a:r>
            <a:r>
              <a:rPr lang="en-US" altLang="en-US" sz="1600" b="1" dirty="0" smtClean="0">
                <a:solidFill>
                  <a:srgbClr val="000000"/>
                </a:solidFill>
                <a:latin typeface="Arial" panose="020B0604020202020204" pitchFamily="34" charset="0"/>
              </a:rPr>
              <a:t>plan</a:t>
            </a:r>
            <a:r>
              <a:rPr lang="en-US" altLang="en-US" sz="1600" dirty="0" smtClean="0">
                <a:solidFill>
                  <a:srgbClr val="000000"/>
                </a:solidFill>
                <a:latin typeface="Arial" panose="020B0604020202020204" pitchFamily="34" charset="0"/>
              </a:rPr>
              <a:t>.</a:t>
            </a:r>
            <a:r>
              <a:rPr lang="en-US" altLang="en-US" sz="1600" dirty="0">
                <a:solidFill>
                  <a:srgbClr val="000000"/>
                </a:solidFill>
                <a:latin typeface="Arial" panose="020B0604020202020204" pitchFamily="34" charset="0"/>
              </a:rPr>
              <a:t>  Outreach activities can include field days, workshops, publications, social media or any method to get the results of your project to people who can use those results to practice sustainable agriculture.</a:t>
            </a:r>
          </a:p>
          <a:p>
            <a:pPr defTabSz="939800"/>
            <a:r>
              <a:rPr lang="en-US" altLang="en-US" sz="1600" b="1" dirty="0">
                <a:solidFill>
                  <a:srgbClr val="000000"/>
                </a:solidFill>
                <a:latin typeface="Arial" panose="020B0604020202020204" pitchFamily="34" charset="0"/>
              </a:rPr>
              <a:t>Develop a realistic budget.  </a:t>
            </a:r>
            <a:r>
              <a:rPr lang="en-US" altLang="en-US" sz="1600" dirty="0">
                <a:solidFill>
                  <a:srgbClr val="000000"/>
                </a:solidFill>
                <a:latin typeface="Arial" panose="020B0604020202020204" pitchFamily="34" charset="0"/>
              </a:rPr>
              <a:t>Itemize your expenses and include a budget justification. This should show how you arrived at the </a:t>
            </a:r>
            <a:r>
              <a:rPr lang="en-US" altLang="en-US" sz="1600" dirty="0" smtClean="0">
                <a:solidFill>
                  <a:srgbClr val="000000"/>
                </a:solidFill>
                <a:latin typeface="Arial" panose="020B0604020202020204" pitchFamily="34" charset="0"/>
              </a:rPr>
              <a:t>figures in your budget. </a:t>
            </a:r>
            <a:r>
              <a:rPr lang="en-US" altLang="en-US" sz="1600" dirty="0">
                <a:solidFill>
                  <a:srgbClr val="000000"/>
                </a:solidFill>
                <a:latin typeface="Arial" panose="020B0604020202020204" pitchFamily="34" charset="0"/>
              </a:rPr>
              <a:t>Make phone calls or search the web to find accurate cost estimates.</a:t>
            </a:r>
          </a:p>
          <a:p>
            <a:pPr defTabSz="939800"/>
            <a:endParaRPr lang="en-US" altLang="en-US" sz="1600" dirty="0">
              <a:solidFill>
                <a:srgbClr val="000000"/>
              </a:solidFill>
              <a:latin typeface="Arial" panose="020B0604020202020204" pitchFamily="34" charset="0"/>
            </a:endParaRPr>
          </a:p>
          <a:p>
            <a:pPr defTabSz="939800"/>
            <a:r>
              <a:rPr lang="en-US" altLang="en-US" sz="1600" dirty="0">
                <a:solidFill>
                  <a:srgbClr val="000000"/>
                </a:solidFill>
                <a:latin typeface="Arial" panose="020B0604020202020204" pitchFamily="34" charset="0"/>
              </a:rPr>
              <a:t>Whether you are funded or not:</a:t>
            </a:r>
          </a:p>
          <a:p>
            <a:pPr defTabSz="939800"/>
            <a:r>
              <a:rPr lang="en-US" altLang="en-US" sz="1600" b="1" dirty="0">
                <a:solidFill>
                  <a:srgbClr val="000000"/>
                </a:solidFill>
                <a:latin typeface="Arial" panose="020B0604020202020204" pitchFamily="34" charset="0"/>
              </a:rPr>
              <a:t>You will receive reviewer comments. They can provide you with valuable advice for future grant applications. Not all good proposals are funded – there isn’t enough funding. </a:t>
            </a:r>
          </a:p>
          <a:p>
            <a:pPr defTabSz="939800"/>
            <a:endParaRPr lang="en-US" altLang="en-US" dirty="0"/>
          </a:p>
        </p:txBody>
      </p:sp>
      <p:sp>
        <p:nvSpPr>
          <p:cNvPr id="4" name="Slide Number Placeholder 3">
            <a:extLst>
              <a:ext uri="{FF2B5EF4-FFF2-40B4-BE49-F238E27FC236}">
                <a16:creationId xmlns:a16="http://schemas.microsoft.com/office/drawing/2014/main" id="{CFF8A026-EF59-F044-8CE8-E098916ED0EB}"/>
              </a:ext>
            </a:extLst>
          </p:cNvPr>
          <p:cNvSpPr>
            <a:spLocks noGrp="1"/>
          </p:cNvSpPr>
          <p:nvPr>
            <p:ph type="sldNum" sz="quarter" idx="5"/>
          </p:nvPr>
        </p:nvSpPr>
        <p:spPr/>
        <p:txBody>
          <a:bodyPr/>
          <a:lstStyle/>
          <a:p>
            <a:pPr>
              <a:defRPr/>
            </a:pPr>
            <a:fld id="{1CF04589-55EE-FF43-85EC-9FEB5E79F47F}"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F6FEF692-0410-8D46-A2D6-FA1B7089F9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66336A6D-C9DB-B44A-8D8C-4DB8B69BE4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Go to the NCR-SARE Home page at: https://northcentral.sare.org/ </a:t>
            </a:r>
          </a:p>
          <a:p>
            <a:endParaRPr lang="en-US" altLang="en-US"/>
          </a:p>
          <a:p>
            <a:r>
              <a:rPr lang="en-US" altLang="en-US"/>
              <a:t>Click on: SARE IN YOUR STATE</a:t>
            </a:r>
          </a:p>
        </p:txBody>
      </p:sp>
      <p:sp>
        <p:nvSpPr>
          <p:cNvPr id="4" name="Slide Number Placeholder 3">
            <a:extLst>
              <a:ext uri="{FF2B5EF4-FFF2-40B4-BE49-F238E27FC236}">
                <a16:creationId xmlns:a16="http://schemas.microsoft.com/office/drawing/2014/main" id="{CACF3380-53A9-754A-8B37-6732E6C3B497}"/>
              </a:ext>
            </a:extLst>
          </p:cNvPr>
          <p:cNvSpPr>
            <a:spLocks noGrp="1"/>
          </p:cNvSpPr>
          <p:nvPr>
            <p:ph type="sldNum" sz="quarter" idx="5"/>
          </p:nvPr>
        </p:nvSpPr>
        <p:spPr/>
        <p:txBody>
          <a:bodyPr/>
          <a:lstStyle/>
          <a:p>
            <a:pPr>
              <a:defRPr/>
            </a:pPr>
            <a:fld id="{997D5DD5-7895-CD42-AF41-BF1B2956BDEA}"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AF2AD532-0D1B-BC43-9BD1-4DA9172DD7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F8940167-80AE-FF4D-8B2D-B048200E15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About Michael Fields Agricultural Institute </a:t>
            </a:r>
            <a:r>
              <a:rPr lang="en-US" altLang="en-US"/>
              <a:t>from the Michael Fields website:</a:t>
            </a:r>
            <a:endParaRPr lang="en-US" altLang="en-US" b="1"/>
          </a:p>
          <a:p>
            <a:r>
              <a:rPr lang="en-US" altLang="en-US"/>
              <a:t>Our board and staff are deeply committed to sustainable agriculture, but it is through our many collaborations that we have the most reach. We also focus on fostering the next generation of sustainable agriculture proponents, and our </a:t>
            </a:r>
            <a:r>
              <a:rPr lang="en-US" altLang="en-US">
                <a:hlinkClick r:id="rId3" tooltip="Read about the people we've cultivated!"/>
              </a:rPr>
              <a:t>interns and alumni</a:t>
            </a:r>
            <a:r>
              <a:rPr lang="en-US" altLang="en-US"/>
              <a:t> have gone on to work in sustainable agriculture in diverse ways.</a:t>
            </a:r>
          </a:p>
          <a:p>
            <a:r>
              <a:rPr lang="en-US" altLang="en-US"/>
              <a:t>We are based in East Troy, Wisconsin, but our work affects the state, the country, and beyond. Our goal is to reach out to all types of farmers whether they consider themselves conventional, organic, or </a:t>
            </a:r>
            <a:r>
              <a:rPr lang="en-US" altLang="en-US">
                <a:hlinkClick r:id="rId4" tooltip="What is biodynamic?"/>
              </a:rPr>
              <a:t>biodynamic</a:t>
            </a:r>
            <a:r>
              <a:rPr lang="en-US" altLang="en-US"/>
              <a:t>.</a:t>
            </a:r>
          </a:p>
          <a:p>
            <a:endParaRPr lang="en-US" altLang="en-US"/>
          </a:p>
        </p:txBody>
      </p:sp>
      <p:sp>
        <p:nvSpPr>
          <p:cNvPr id="4" name="Slide Number Placeholder 3">
            <a:extLst>
              <a:ext uri="{FF2B5EF4-FFF2-40B4-BE49-F238E27FC236}">
                <a16:creationId xmlns:a16="http://schemas.microsoft.com/office/drawing/2014/main" id="{5B9C85C2-0AC4-FD46-85FB-F553B86E3772}"/>
              </a:ext>
            </a:extLst>
          </p:cNvPr>
          <p:cNvSpPr>
            <a:spLocks noGrp="1"/>
          </p:cNvSpPr>
          <p:nvPr>
            <p:ph type="sldNum" sz="quarter" idx="5"/>
          </p:nvPr>
        </p:nvSpPr>
        <p:spPr/>
        <p:txBody>
          <a:bodyPr/>
          <a:lstStyle/>
          <a:p>
            <a:pPr>
              <a:defRPr/>
            </a:pPr>
            <a:fld id="{02C93A9E-F95F-ED45-95A4-BCD1956BEB8C}"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AF5232E2-1067-0D40-B574-BC07D9A3C8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968CD6A8-2B0B-854A-8660-E58AE83DD8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NCR-SARE uses an online submission system to take applications. Open calls for the various grant programs can be found on our homepage at: https://northcentral.sare.org/. 
For details, scroll down to the Farmer Rancher Grant Program and click on </a:t>
            </a:r>
            <a:r>
              <a:rPr lang="en-US" altLang="en-US" dirty="0" smtClean="0"/>
              <a:t>“LEARN MORE” </a:t>
            </a:r>
            <a:endParaRPr lang="en-US" altLang="en-US" dirty="0"/>
          </a:p>
        </p:txBody>
      </p:sp>
      <p:sp>
        <p:nvSpPr>
          <p:cNvPr id="43011" name="Slide Number Placeholder 3">
            <a:extLst>
              <a:ext uri="{FF2B5EF4-FFF2-40B4-BE49-F238E27FC236}">
                <a16:creationId xmlns:a16="http://schemas.microsoft.com/office/drawing/2014/main" id="{40FFA96C-521F-B647-9563-3BE58EE779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9300" indent="-287338">
              <a:defRPr>
                <a:solidFill>
                  <a:schemeClr val="tx1"/>
                </a:solidFill>
                <a:latin typeface="Calibri" panose="020F0502020204030204" pitchFamily="34" charset="0"/>
              </a:defRPr>
            </a:lvl2pPr>
            <a:lvl3pPr marL="1154113" indent="-230188">
              <a:defRPr>
                <a:solidFill>
                  <a:schemeClr val="tx1"/>
                </a:solidFill>
                <a:latin typeface="Calibri" panose="020F0502020204030204" pitchFamily="34" charset="0"/>
              </a:defRPr>
            </a:lvl3pPr>
            <a:lvl4pPr marL="1616075" indent="-230188">
              <a:defRPr>
                <a:solidFill>
                  <a:schemeClr val="tx1"/>
                </a:solidFill>
                <a:latin typeface="Calibri" panose="020F0502020204030204" pitchFamily="34" charset="0"/>
              </a:defRPr>
            </a:lvl4pPr>
            <a:lvl5pPr marL="2078038" indent="-230188">
              <a:defRPr>
                <a:solidFill>
                  <a:schemeClr val="tx1"/>
                </a:solidFill>
                <a:latin typeface="Calibri" panose="020F0502020204030204" pitchFamily="34" charset="0"/>
              </a:defRPr>
            </a:lvl5pPr>
            <a:lvl6pPr marL="2535238" indent="-230188" eaLnBrk="0" fontAlgn="base" hangingPunct="0">
              <a:spcBef>
                <a:spcPct val="0"/>
              </a:spcBef>
              <a:spcAft>
                <a:spcPct val="0"/>
              </a:spcAft>
              <a:defRPr>
                <a:solidFill>
                  <a:schemeClr val="tx1"/>
                </a:solidFill>
                <a:latin typeface="Calibri" panose="020F0502020204030204" pitchFamily="34" charset="0"/>
              </a:defRPr>
            </a:lvl6pPr>
            <a:lvl7pPr marL="2992438" indent="-230188" eaLnBrk="0" fontAlgn="base" hangingPunct="0">
              <a:spcBef>
                <a:spcPct val="0"/>
              </a:spcBef>
              <a:spcAft>
                <a:spcPct val="0"/>
              </a:spcAft>
              <a:defRPr>
                <a:solidFill>
                  <a:schemeClr val="tx1"/>
                </a:solidFill>
                <a:latin typeface="Calibri" panose="020F0502020204030204" pitchFamily="34" charset="0"/>
              </a:defRPr>
            </a:lvl7pPr>
            <a:lvl8pPr marL="3449638" indent="-230188" eaLnBrk="0" fontAlgn="base" hangingPunct="0">
              <a:spcBef>
                <a:spcPct val="0"/>
              </a:spcBef>
              <a:spcAft>
                <a:spcPct val="0"/>
              </a:spcAft>
              <a:defRPr>
                <a:solidFill>
                  <a:schemeClr val="tx1"/>
                </a:solidFill>
                <a:latin typeface="Calibri" panose="020F0502020204030204" pitchFamily="34" charset="0"/>
              </a:defRPr>
            </a:lvl8pPr>
            <a:lvl9pPr marL="3906838" indent="-23018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A30A047-639A-D146-8699-932102D53D3C}" type="slidenum">
              <a:rPr lang="en-US" altLang="en-US" smtClean="0"/>
              <a:pPr fontAlgn="base">
                <a:spcBef>
                  <a:spcPct val="0"/>
                </a:spcBef>
                <a:spcAft>
                  <a:spcPct val="0"/>
                </a:spcAft>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27964E1E-A80F-9C4F-BE6F-E82FCF135E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id="{CA2B629E-7C7B-CA4B-A710-02EADA0BDE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Look over the information about Farmer Rancher Grants, then download and read a copy of the current call for Farmer Rancher grant proposals. It is available as a Word document or as a PDF file. You can use the Word document to prepare a draft of your application.
Make sure you have the current call, as there are typically a number of changes from the previous call.  If you have any problems downloading the proposal, contact the NCR-SARE office and we can email you a copy, or send you a hard copy.
</a:t>
            </a:r>
            <a:r>
              <a:rPr lang="en-US" altLang="en-US" dirty="0" smtClean="0"/>
              <a:t>The Online </a:t>
            </a:r>
            <a:r>
              <a:rPr lang="en-US" altLang="en-US" dirty="0"/>
              <a:t>Submission Deadline is 4:00 p.m. CST, Thursday, December </a:t>
            </a:r>
            <a:r>
              <a:rPr lang="en-US" altLang="en-US" dirty="0" smtClean="0"/>
              <a:t>2, 2021.  </a:t>
            </a:r>
            <a:r>
              <a:rPr lang="en-US" altLang="en-US" dirty="0"/>
              <a:t>If you are unable to use the online system, you may submit a proposal by mail or e-mail. Mail and e-mail submissions must be received by 4:00 p.m. CST on Thursday, December </a:t>
            </a:r>
            <a:r>
              <a:rPr lang="en-US" altLang="en-US" dirty="0" smtClean="0"/>
              <a:t>2, 2021 </a:t>
            </a:r>
            <a:r>
              <a:rPr lang="en-US" altLang="en-US" dirty="0"/>
              <a:t>at the NCR-SARE main office in Saint Paul, Minnesota.
Proposals sent by Fax will NOT be accepted. They are too hard to read.</a:t>
            </a:r>
          </a:p>
          <a:p>
            <a:pPr eaLnBrk="1" hangingPunct="1"/>
            <a:endParaRPr lang="en-US" altLang="en-US" dirty="0"/>
          </a:p>
          <a:p>
            <a:pPr eaLnBrk="1" hangingPunct="1"/>
            <a:r>
              <a:rPr lang="en-US" altLang="en-US" dirty="0"/>
              <a:t>You will also see a link to </a:t>
            </a:r>
            <a:r>
              <a:rPr lang="en-US" altLang="en-US" dirty="0" smtClean="0"/>
              <a:t>Apply Now, </a:t>
            </a:r>
            <a:r>
              <a:rPr lang="en-US" altLang="en-US" dirty="0"/>
              <a:t>which you can click on after reading the Call for Proposals.</a:t>
            </a:r>
          </a:p>
          <a:p>
            <a:pPr eaLnBrk="1" hangingPunct="1"/>
            <a:endParaRPr lang="en-US" altLang="en-US" dirty="0"/>
          </a:p>
          <a:p>
            <a:pPr eaLnBrk="1" hangingPunct="1"/>
            <a:r>
              <a:rPr lang="en-US" altLang="en-US" dirty="0"/>
              <a:t>
</a:t>
            </a:r>
          </a:p>
          <a:p>
            <a:pPr eaLnBrk="1" hangingPunct="1"/>
            <a:endParaRPr lang="en-US" altLang="en-US" dirty="0"/>
          </a:p>
        </p:txBody>
      </p:sp>
      <p:sp>
        <p:nvSpPr>
          <p:cNvPr id="4" name="Slide Number Placeholder 3">
            <a:extLst>
              <a:ext uri="{FF2B5EF4-FFF2-40B4-BE49-F238E27FC236}">
                <a16:creationId xmlns:a16="http://schemas.microsoft.com/office/drawing/2014/main" id="{49295DA5-667A-6B4F-99B0-295572BA4BF0}"/>
              </a:ext>
            </a:extLst>
          </p:cNvPr>
          <p:cNvSpPr>
            <a:spLocks noGrp="1"/>
          </p:cNvSpPr>
          <p:nvPr>
            <p:ph type="sldNum" sz="quarter" idx="5"/>
          </p:nvPr>
        </p:nvSpPr>
        <p:spPr/>
        <p:txBody>
          <a:bodyPr/>
          <a:lstStyle/>
          <a:p>
            <a:pPr>
              <a:defRPr/>
            </a:pPr>
            <a:fld id="{C00A90BC-27F0-CB41-95E3-E71F1B57C6E7}"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8057988D-F534-CA4F-A731-BCC27FEA95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0E3597A4-891F-784C-B49C-1FEDACB6C5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Whenever you apply for a grant, be sure to read the Call for Proposals first. It contains directions and the application and can help you determine if the grant is a good match for you. </a:t>
            </a:r>
          </a:p>
          <a:p>
            <a:pPr eaLnBrk="1" hangingPunct="1"/>
            <a:endParaRPr lang="en-US" altLang="en-US" dirty="0"/>
          </a:p>
          <a:p>
            <a:pPr eaLnBrk="1" hangingPunct="1"/>
            <a:r>
              <a:rPr lang="en-US" altLang="en-US" dirty="0"/>
              <a:t>At the top of the Farmer Rancher Grant Call for Proposals, you will see the link where you can submit a proposal. Or you can click on </a:t>
            </a:r>
            <a:r>
              <a:rPr lang="en-US" altLang="en-US" dirty="0" smtClean="0"/>
              <a:t>Apply Now on </a:t>
            </a:r>
            <a:r>
              <a:rPr lang="en-US" altLang="en-US" dirty="0"/>
              <a:t>the NCR-SARE website. </a:t>
            </a:r>
          </a:p>
        </p:txBody>
      </p:sp>
      <p:sp>
        <p:nvSpPr>
          <p:cNvPr id="4" name="Slide Number Placeholder 3">
            <a:extLst>
              <a:ext uri="{FF2B5EF4-FFF2-40B4-BE49-F238E27FC236}">
                <a16:creationId xmlns:a16="http://schemas.microsoft.com/office/drawing/2014/main" id="{DE286C7B-7FAE-C648-A16A-7E3AB3A8769D}"/>
              </a:ext>
            </a:extLst>
          </p:cNvPr>
          <p:cNvSpPr>
            <a:spLocks noGrp="1"/>
          </p:cNvSpPr>
          <p:nvPr>
            <p:ph type="sldNum" sz="quarter" idx="5"/>
          </p:nvPr>
        </p:nvSpPr>
        <p:spPr/>
        <p:txBody>
          <a:bodyPr/>
          <a:lstStyle/>
          <a:p>
            <a:pPr>
              <a:defRPr/>
            </a:pPr>
            <a:fld id="{7393B3DD-ABBF-1145-9F3B-F5988A90380D}"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BEAF6136-582C-894A-9E42-4BF87DAC92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482858E1-D633-8647-B79C-B346855406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rPr>
              <a:t>When you click on </a:t>
            </a:r>
            <a:r>
              <a:rPr lang="en-US" altLang="en-US" dirty="0" smtClean="0">
                <a:latin typeface="Arial" panose="020B0604020202020204" pitchFamily="34" charset="0"/>
              </a:rPr>
              <a:t>“Apply </a:t>
            </a:r>
            <a:r>
              <a:rPr lang="en-US" altLang="en-US" dirty="0" smtClean="0">
                <a:latin typeface="Arial" panose="020B0604020202020204" pitchFamily="34" charset="0"/>
              </a:rPr>
              <a:t>Now</a:t>
            </a:r>
            <a:r>
              <a:rPr lang="en-US" altLang="en-US" dirty="0" smtClean="0">
                <a:latin typeface="Arial" panose="020B0604020202020204" pitchFamily="34" charset="0"/>
              </a:rPr>
              <a:t>,” </a:t>
            </a:r>
            <a:r>
              <a:rPr lang="en-US" altLang="en-US" dirty="0">
                <a:latin typeface="Arial" panose="020B0604020202020204" pitchFamily="34" charset="0"/>
              </a:rPr>
              <a:t>or go directly to the site by using the link in the Call for proposals (https://projects.sare.org/), you will see this page. 
I’ll now guide you through using the online application system.
If you’ve never had a SARE grant before, you will first need to create an account and complete your user profile.  Click on “Create an account.”
If you’ve had a SARE grant previously and filed reports in this system, your profile will already be in the system and you can “Log in” with the information you used for reporting.
 </a:t>
            </a:r>
            <a:endParaRPr lang="en-US" altLang="en-US" dirty="0"/>
          </a:p>
        </p:txBody>
      </p:sp>
      <p:sp>
        <p:nvSpPr>
          <p:cNvPr id="49155" name="Slide Number Placeholder 3">
            <a:extLst>
              <a:ext uri="{FF2B5EF4-FFF2-40B4-BE49-F238E27FC236}">
                <a16:creationId xmlns:a16="http://schemas.microsoft.com/office/drawing/2014/main" id="{D9426D97-FEB4-064C-8142-9563407429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2A2CF3-B8A4-2947-99D9-F68E1F9DCCCC}" type="slidenum">
              <a:rPr lang="en-US" altLang="en-US" sz="1300" smtClean="0">
                <a:solidFill>
                  <a:srgbClr val="000000"/>
                </a:solidFill>
                <a:latin typeface="Arial" panose="020B0604020202020204" pitchFamily="34" charset="0"/>
              </a:rPr>
              <a:pPr fontAlgn="base">
                <a:spcBef>
                  <a:spcPct val="0"/>
                </a:spcBef>
                <a:spcAft>
                  <a:spcPct val="0"/>
                </a:spcAft>
              </a:pPr>
              <a:t>17</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AE3AB251-0758-C64F-95EE-3CD44F5C4B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685D4668-6811-B247-99CE-FFB6108173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dirty="0">
                <a:latin typeface="Arial" panose="020B0604020202020204" pitchFamily="34" charset="0"/>
              </a:rPr>
              <a:t>To “Create an account,” Complete the requested information, then click on “Register” in the lower left hand side of the webpage. Information regarding this application will be sent to the email address you provide here.
We also request demographic information. The North Central Region SARE program is committed to an ethic of openness, inclusiveness, and diversity in all of its programs, policies, and procedures. 
To monitor our performance in these areas, we collect demographic information. </a:t>
            </a:r>
            <a:r>
              <a:rPr lang="en-US" altLang="en-US" baseline="0" dirty="0" smtClean="0">
                <a:latin typeface="Arial" panose="020B0604020202020204" pitchFamily="34" charset="0"/>
              </a:rPr>
              <a:t>We appreciate your help with this. </a:t>
            </a:r>
          </a:p>
          <a:p>
            <a:pPr defTabSz="936625" eaLnBrk="1" hangingPunct="1">
              <a:spcBef>
                <a:spcPct val="0"/>
              </a:spcBef>
            </a:pPr>
            <a:endParaRPr lang="en-US" altLang="en-US" baseline="0" dirty="0" smtClean="0">
              <a:latin typeface="Arial" panose="020B0604020202020204" pitchFamily="34" charset="0"/>
            </a:endParaRPr>
          </a:p>
          <a:p>
            <a:pPr defTabSz="936625" eaLnBrk="1" hangingPunct="1">
              <a:spcBef>
                <a:spcPct val="0"/>
              </a:spcBef>
            </a:pPr>
            <a:r>
              <a:rPr lang="en-US" altLang="en-US" dirty="0" smtClean="0">
                <a:latin typeface="Arial" panose="020B0604020202020204" pitchFamily="34" charset="0"/>
              </a:rPr>
              <a:t>Demographic </a:t>
            </a:r>
            <a:r>
              <a:rPr lang="en-US" altLang="en-US" dirty="0">
                <a:latin typeface="Arial" panose="020B0604020202020204" pitchFamily="34" charset="0"/>
              </a:rPr>
              <a:t>information is not linked to your proposal. You must answer the demographic questions, but you may choose “prefer </a:t>
            </a:r>
            <a:r>
              <a:rPr lang="en-US" altLang="en-US" dirty="0" smtClean="0">
                <a:latin typeface="Arial" panose="020B0604020202020204" pitchFamily="34" charset="0"/>
              </a:rPr>
              <a:t>to not answer</a:t>
            </a:r>
            <a:r>
              <a:rPr lang="en-US" altLang="en-US" dirty="0">
                <a:latin typeface="Arial" panose="020B0604020202020204" pitchFamily="34" charset="0"/>
              </a:rPr>
              <a:t>” for each question. If you have questions, please contact Joan </a:t>
            </a:r>
            <a:r>
              <a:rPr lang="en-US" altLang="en-US" dirty="0" smtClean="0">
                <a:latin typeface="Arial" panose="020B0604020202020204" pitchFamily="34" charset="0"/>
              </a:rPr>
              <a:t>Benjamin.</a:t>
            </a:r>
            <a:r>
              <a:rPr lang="en-US" altLang="en-US" baseline="0" dirty="0" smtClean="0">
                <a:latin typeface="Arial" panose="020B0604020202020204" pitchFamily="34" charset="0"/>
              </a:rPr>
              <a:t> </a:t>
            </a:r>
            <a:r>
              <a:rPr lang="en-US" altLang="en-US" dirty="0">
                <a:latin typeface="Arial" panose="020B0604020202020204" pitchFamily="34" charset="0"/>
              </a:rPr>
              <a:t>
</a:t>
            </a:r>
            <a:endParaRPr lang="en-US" altLang="en-US" dirty="0"/>
          </a:p>
        </p:txBody>
      </p:sp>
      <p:sp>
        <p:nvSpPr>
          <p:cNvPr id="51203" name="Slide Number Placeholder 3">
            <a:extLst>
              <a:ext uri="{FF2B5EF4-FFF2-40B4-BE49-F238E27FC236}">
                <a16:creationId xmlns:a16="http://schemas.microsoft.com/office/drawing/2014/main" id="{0833321A-4557-2B43-9E6F-74FE68A816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CA44E61-6D66-9647-BB3A-419A26572909}" type="slidenum">
              <a:rPr lang="en-US" altLang="en-US" sz="1300" smtClean="0">
                <a:solidFill>
                  <a:srgbClr val="000000"/>
                </a:solidFill>
                <a:latin typeface="Arial" panose="020B0604020202020204" pitchFamily="34" charset="0"/>
              </a:rPr>
              <a:pPr fontAlgn="base">
                <a:spcBef>
                  <a:spcPct val="0"/>
                </a:spcBef>
                <a:spcAft>
                  <a:spcPct val="0"/>
                </a:spcAft>
              </a:pPr>
              <a:t>18</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5229849C-64FE-C442-95DE-08BC6C9B99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31997BAB-2352-FD4A-A7F5-0E328F0F9C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rPr>
              <a:t>Once you have completed the information and logged into the system, you’ll see this screen. 
</a:t>
            </a:r>
          </a:p>
          <a:p>
            <a:pPr eaLnBrk="1" hangingPunct="1">
              <a:spcBef>
                <a:spcPct val="0"/>
              </a:spcBef>
            </a:pPr>
            <a:r>
              <a:rPr lang="en-US" altLang="en-US" dirty="0">
                <a:latin typeface="Arial" panose="020B0604020202020204" pitchFamily="34" charset="0"/>
              </a:rPr>
              <a:t>Click on “Start a new grant proposal.” </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If you’ve submitted projects before, or had a project funded before, you’ll see them listed on this page.   </a:t>
            </a:r>
          </a:p>
        </p:txBody>
      </p:sp>
      <p:sp>
        <p:nvSpPr>
          <p:cNvPr id="53251" name="Slide Number Placeholder 3">
            <a:extLst>
              <a:ext uri="{FF2B5EF4-FFF2-40B4-BE49-F238E27FC236}">
                <a16:creationId xmlns:a16="http://schemas.microsoft.com/office/drawing/2014/main" id="{DFEFAE48-4543-CF42-9506-0B5B6E9BE8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CF785A7-FED1-B245-A62A-87C00EBC3405}" type="slidenum">
              <a:rPr lang="en-US" altLang="en-US" sz="1300" smtClean="0">
                <a:solidFill>
                  <a:srgbClr val="000000"/>
                </a:solidFill>
                <a:latin typeface="Arial" panose="020B0604020202020204" pitchFamily="34" charset="0"/>
              </a:rPr>
              <a:pPr fontAlgn="base">
                <a:spcBef>
                  <a:spcPct val="0"/>
                </a:spcBef>
                <a:spcAft>
                  <a:spcPct val="0"/>
                </a:spcAft>
              </a:pPr>
              <a:t>19</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295527E5-4553-B94B-B967-95DD843450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6AF49CF0-8105-D24E-82E8-088E4E3688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a:latin typeface="Arial" panose="020B0604020202020204" pitchFamily="34" charset="0"/>
              </a:rPr>
              <a:t>SARE is part of USDA and is funded through the National Institute of Food and Agriculture or NIFA program. </a:t>
            </a:r>
          </a:p>
          <a:p>
            <a:pPr defTabSz="936625" eaLnBrk="1" hangingPunct="1">
              <a:spcBef>
                <a:spcPct val="0"/>
              </a:spcBef>
            </a:pPr>
            <a:endParaRPr lang="en-US" altLang="en-US">
              <a:latin typeface="Arial" panose="020B0604020202020204" pitchFamily="34" charset="0"/>
            </a:endParaRPr>
          </a:p>
          <a:p>
            <a:pPr defTabSz="936625" eaLnBrk="1" hangingPunct="1">
              <a:spcBef>
                <a:spcPct val="0"/>
              </a:spcBef>
            </a:pPr>
            <a:r>
              <a:rPr lang="en-US" altLang="en-US">
                <a:latin typeface="Arial" panose="020B0604020202020204" pitchFamily="34" charset="0"/>
              </a:rPr>
              <a:t>SARE’s purpose is to provide grants and outreach to advance sustainable innovations to the whole of American agriculture.</a:t>
            </a:r>
          </a:p>
          <a:p>
            <a:pPr defTabSz="936625" eaLnBrk="1" hangingPunct="1">
              <a:spcBef>
                <a:spcPct val="0"/>
              </a:spcBef>
            </a:pPr>
            <a:endParaRPr lang="en-US" altLang="en-US">
              <a:latin typeface="Arial" panose="020B0604020202020204" pitchFamily="34" charset="0"/>
            </a:endParaRPr>
          </a:p>
          <a:p>
            <a:pPr defTabSz="936625" eaLnBrk="1" hangingPunct="1">
              <a:spcBef>
                <a:spcPct val="0"/>
              </a:spcBef>
            </a:pPr>
            <a:endParaRPr lang="en-US" altLang="en-US">
              <a:latin typeface="Arial" panose="020B0604020202020204" pitchFamily="34" charset="0"/>
            </a:endParaRPr>
          </a:p>
          <a:p>
            <a:pPr defTabSz="936625" eaLnBrk="1" hangingPunct="1">
              <a:spcBef>
                <a:spcPct val="0"/>
              </a:spcBef>
            </a:pPr>
            <a:endParaRPr lang="en-US" altLang="en-US">
              <a:latin typeface="Arial" panose="020B0604020202020204" pitchFamily="34" charset="0"/>
            </a:endParaRPr>
          </a:p>
          <a:p>
            <a:pPr defTabSz="936625" eaLnBrk="1" hangingPunct="1">
              <a:spcBef>
                <a:spcPct val="0"/>
              </a:spcBef>
            </a:pPr>
            <a:endParaRPr lang="en-US" altLang="en-US">
              <a:latin typeface="Arial" panose="020B0604020202020204" pitchFamily="34" charset="0"/>
            </a:endParaRPr>
          </a:p>
          <a:p>
            <a:pPr defTabSz="936625" eaLnBrk="1" hangingPunct="1">
              <a:spcBef>
                <a:spcPct val="0"/>
              </a:spcBef>
            </a:pPr>
            <a:endParaRPr lang="en-US" altLang="en-US">
              <a:latin typeface="Arial" panose="020B0604020202020204" pitchFamily="34" charset="0"/>
            </a:endParaRPr>
          </a:p>
        </p:txBody>
      </p:sp>
      <p:sp>
        <p:nvSpPr>
          <p:cNvPr id="18435" name="Slide Number Placeholder 3">
            <a:extLst>
              <a:ext uri="{FF2B5EF4-FFF2-40B4-BE49-F238E27FC236}">
                <a16:creationId xmlns:a16="http://schemas.microsoft.com/office/drawing/2014/main" id="{F283FAB7-1C33-3C4C-80E3-8D41C4E239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9300" indent="-287338">
              <a:defRPr>
                <a:solidFill>
                  <a:schemeClr val="tx1"/>
                </a:solidFill>
                <a:latin typeface="Calibri" panose="020F0502020204030204" pitchFamily="34" charset="0"/>
              </a:defRPr>
            </a:lvl2pPr>
            <a:lvl3pPr marL="1154113" indent="-230188">
              <a:defRPr>
                <a:solidFill>
                  <a:schemeClr val="tx1"/>
                </a:solidFill>
                <a:latin typeface="Calibri" panose="020F0502020204030204" pitchFamily="34" charset="0"/>
              </a:defRPr>
            </a:lvl3pPr>
            <a:lvl4pPr marL="1616075" indent="-230188">
              <a:defRPr>
                <a:solidFill>
                  <a:schemeClr val="tx1"/>
                </a:solidFill>
                <a:latin typeface="Calibri" panose="020F0502020204030204" pitchFamily="34" charset="0"/>
              </a:defRPr>
            </a:lvl4pPr>
            <a:lvl5pPr marL="2078038" indent="-230188">
              <a:defRPr>
                <a:solidFill>
                  <a:schemeClr val="tx1"/>
                </a:solidFill>
                <a:latin typeface="Calibri" panose="020F0502020204030204" pitchFamily="34" charset="0"/>
              </a:defRPr>
            </a:lvl5pPr>
            <a:lvl6pPr marL="2535238" indent="-230188" eaLnBrk="0" fontAlgn="base" hangingPunct="0">
              <a:spcBef>
                <a:spcPct val="0"/>
              </a:spcBef>
              <a:spcAft>
                <a:spcPct val="0"/>
              </a:spcAft>
              <a:defRPr>
                <a:solidFill>
                  <a:schemeClr val="tx1"/>
                </a:solidFill>
                <a:latin typeface="Calibri" panose="020F0502020204030204" pitchFamily="34" charset="0"/>
              </a:defRPr>
            </a:lvl6pPr>
            <a:lvl7pPr marL="2992438" indent="-230188" eaLnBrk="0" fontAlgn="base" hangingPunct="0">
              <a:spcBef>
                <a:spcPct val="0"/>
              </a:spcBef>
              <a:spcAft>
                <a:spcPct val="0"/>
              </a:spcAft>
              <a:defRPr>
                <a:solidFill>
                  <a:schemeClr val="tx1"/>
                </a:solidFill>
                <a:latin typeface="Calibri" panose="020F0502020204030204" pitchFamily="34" charset="0"/>
              </a:defRPr>
            </a:lvl7pPr>
            <a:lvl8pPr marL="3449638" indent="-230188" eaLnBrk="0" fontAlgn="base" hangingPunct="0">
              <a:spcBef>
                <a:spcPct val="0"/>
              </a:spcBef>
              <a:spcAft>
                <a:spcPct val="0"/>
              </a:spcAft>
              <a:defRPr>
                <a:solidFill>
                  <a:schemeClr val="tx1"/>
                </a:solidFill>
                <a:latin typeface="Calibri" panose="020F0502020204030204" pitchFamily="34" charset="0"/>
              </a:defRPr>
            </a:lvl8pPr>
            <a:lvl9pPr marL="3906838" indent="-23018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DE72776-738E-0443-A858-7B19C2216010}" type="slidenum">
              <a:rPr lang="en-US" altLang="en-US" smtClean="0"/>
              <a:pPr fontAlgn="base">
                <a:spcBef>
                  <a:spcPct val="0"/>
                </a:spcBef>
                <a:spcAft>
                  <a:spcPct val="0"/>
                </a:spcAft>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34ACEFCE-132D-D74B-990C-031FA9638C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a:extLst>
              <a:ext uri="{FF2B5EF4-FFF2-40B4-BE49-F238E27FC236}">
                <a16:creationId xmlns:a16="http://schemas.microsoft.com/office/drawing/2014/main" id="{5F0038E3-4CC5-C046-9ABC-463412CD7B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Arial" panose="020B0604020202020204" pitchFamily="34" charset="0"/>
              </a:rPr>
              <a:t>You will see a list of all open grant applications, for all four SARE regions.
Make sure you choose the North Central Region and the correct grant program.  You will be completing the North Central Farmer/Rancher Grant application.
</a:t>
            </a:r>
          </a:p>
          <a:p>
            <a:r>
              <a:rPr lang="en-US" altLang="en-US" dirty="0">
                <a:latin typeface="Arial" panose="020B0604020202020204" pitchFamily="34" charset="0"/>
              </a:rPr>
              <a:t>Click on “Begin a new proposal.”</a:t>
            </a:r>
          </a:p>
          <a:p>
            <a:endParaRPr lang="en-US" altLang="en-US" dirty="0"/>
          </a:p>
        </p:txBody>
      </p:sp>
      <p:sp>
        <p:nvSpPr>
          <p:cNvPr id="4" name="Slide Number Placeholder 3">
            <a:extLst>
              <a:ext uri="{FF2B5EF4-FFF2-40B4-BE49-F238E27FC236}">
                <a16:creationId xmlns:a16="http://schemas.microsoft.com/office/drawing/2014/main" id="{8C566ABC-9AF8-2742-8586-77123DDBEDCA}"/>
              </a:ext>
            </a:extLst>
          </p:cNvPr>
          <p:cNvSpPr>
            <a:spLocks noGrp="1"/>
          </p:cNvSpPr>
          <p:nvPr>
            <p:ph type="sldNum" sz="quarter" idx="5"/>
          </p:nvPr>
        </p:nvSpPr>
        <p:spPr/>
        <p:txBody>
          <a:bodyPr/>
          <a:lstStyle/>
          <a:p>
            <a:pPr>
              <a:defRPr/>
            </a:pPr>
            <a:fld id="{08BA378D-B0C8-A244-80EC-DDCCAA4A79FD}"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B0A79CBE-56EC-124F-8A0E-4598F85CF0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DC4D3CC1-6169-B84B-936C-F270EBD2C5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a:t>Items that must be completed are marked with a red asterisk.
Click on “Edit title,” then type in the title of your proposal in the space provided. This lets reviewers know what your project is about – be descriptive but not too wordy. 
Use key words that are useful for finding your project in a website search, keeping the title to 150 characters or less.  
Click on “Save” to save your title.  Note that throughout the application, you must click on “Save” after every entry to save the information you’ve entered.
</a:t>
            </a:r>
          </a:p>
        </p:txBody>
      </p:sp>
      <p:sp>
        <p:nvSpPr>
          <p:cNvPr id="57347" name="Slide Number Placeholder 3">
            <a:extLst>
              <a:ext uri="{FF2B5EF4-FFF2-40B4-BE49-F238E27FC236}">
                <a16:creationId xmlns:a16="http://schemas.microsoft.com/office/drawing/2014/main" id="{C6886CE0-FDFE-BE49-A5FC-E0E6D2F3D8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A025529-5316-9A46-8ED9-93B35A4A0EE4}" type="slidenum">
              <a:rPr lang="en-US" altLang="en-US" sz="1300" smtClean="0">
                <a:solidFill>
                  <a:srgbClr val="000000"/>
                </a:solidFill>
                <a:latin typeface="Arial" panose="020B0604020202020204" pitchFamily="34" charset="0"/>
              </a:rPr>
              <a:pPr fontAlgn="base">
                <a:spcBef>
                  <a:spcPct val="0"/>
                </a:spcBef>
                <a:spcAft>
                  <a:spcPct val="0"/>
                </a:spcAft>
              </a:pPr>
              <a:t>21</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50F6A489-25C9-A240-97D4-4170A763F5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9F61DEF3-04F6-564B-98C8-2D98A3078E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a:t>Click on “Edit description” and provide a brief proposal description (160 characters or less). For most answers with a character or word limit, the system tracks the entry so that you know when you’re running out of room. The system allows you to use more than 160 characters for this entry, but please limit your description to 160 characters. Click on “Save” to save the description.
 </a:t>
            </a:r>
          </a:p>
        </p:txBody>
      </p:sp>
      <p:sp>
        <p:nvSpPr>
          <p:cNvPr id="59395" name="Slide Number Placeholder 3">
            <a:extLst>
              <a:ext uri="{FF2B5EF4-FFF2-40B4-BE49-F238E27FC236}">
                <a16:creationId xmlns:a16="http://schemas.microsoft.com/office/drawing/2014/main" id="{406D4E16-8EA1-6449-9D78-CD69109A22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425E0EF-1180-0747-A764-0C1363312C55}" type="slidenum">
              <a:rPr lang="en-US" altLang="en-US" sz="1300" smtClean="0">
                <a:solidFill>
                  <a:srgbClr val="000000"/>
                </a:solidFill>
                <a:latin typeface="Arial" panose="020B0604020202020204" pitchFamily="34" charset="0"/>
              </a:rPr>
              <a:pPr fontAlgn="base">
                <a:spcBef>
                  <a:spcPct val="0"/>
                </a:spcBef>
                <a:spcAft>
                  <a:spcPct val="0"/>
                </a:spcAft>
              </a:pPr>
              <a:t>22</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71EEA282-D005-7746-9894-D0C277541B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a:extLst>
              <a:ext uri="{FF2B5EF4-FFF2-40B4-BE49-F238E27FC236}">
                <a16:creationId xmlns:a16="http://schemas.microsoft.com/office/drawing/2014/main" id="{C045EACA-EA4D-104F-BB07-81FD8C3808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a:t>You’re ready to move on to the first section of the application, “General Information.”</a:t>
            </a:r>
          </a:p>
        </p:txBody>
      </p:sp>
      <p:sp>
        <p:nvSpPr>
          <p:cNvPr id="61443" name="Slide Number Placeholder 3">
            <a:extLst>
              <a:ext uri="{FF2B5EF4-FFF2-40B4-BE49-F238E27FC236}">
                <a16:creationId xmlns:a16="http://schemas.microsoft.com/office/drawing/2014/main" id="{E2DF85CC-9A63-6444-8FE1-5960E676F7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E4F19FE-3C86-C448-AD33-7F6DEC4C5CFF}" type="slidenum">
              <a:rPr lang="en-US" altLang="en-US" sz="1300" smtClean="0">
                <a:solidFill>
                  <a:srgbClr val="000000"/>
                </a:solidFill>
                <a:latin typeface="Arial" panose="020B0604020202020204" pitchFamily="34" charset="0"/>
              </a:rPr>
              <a:pPr fontAlgn="base">
                <a:spcBef>
                  <a:spcPct val="0"/>
                </a:spcBef>
                <a:spcAft>
                  <a:spcPct val="0"/>
                </a:spcAft>
              </a:pPr>
              <a:t>23</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03754068-89F2-0A47-A840-76806B4C3D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A9DD7AFD-F107-604D-B3F0-DA843514D6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dirty="0" smtClean="0"/>
              <a:t>Click </a:t>
            </a:r>
            <a:r>
              <a:rPr lang="en-US" altLang="en-US" dirty="0"/>
              <a:t>on the “Edit Answer” button for each question and complete the information.  Note that some boxes have </a:t>
            </a:r>
            <a:r>
              <a:rPr lang="en-US" altLang="en-US" dirty="0" smtClean="0"/>
              <a:t>the word “Select” which means there is a drop </a:t>
            </a:r>
            <a:r>
              <a:rPr lang="en-US" altLang="en-US" dirty="0"/>
              <a:t>down </a:t>
            </a:r>
            <a:r>
              <a:rPr lang="en-US" altLang="en-US" dirty="0" smtClean="0"/>
              <a:t>menu that that </a:t>
            </a:r>
            <a:r>
              <a:rPr lang="en-US" altLang="en-US" dirty="0"/>
              <a:t>will be visible when you click on </a:t>
            </a:r>
            <a:r>
              <a:rPr lang="en-US" altLang="en-US" dirty="0" smtClean="0"/>
              <a:t>the “down” indicator</a:t>
            </a:r>
            <a:r>
              <a:rPr lang="en-US" altLang="en-US" dirty="0" smtClean="0"/>
              <a:t>. Be sure to click on “Save” after you answer each question.</a:t>
            </a:r>
            <a:endParaRPr lang="en-US" altLang="en-US" dirty="0"/>
          </a:p>
        </p:txBody>
      </p:sp>
      <p:sp>
        <p:nvSpPr>
          <p:cNvPr id="63491" name="Slide Number Placeholder 3">
            <a:extLst>
              <a:ext uri="{FF2B5EF4-FFF2-40B4-BE49-F238E27FC236}">
                <a16:creationId xmlns:a16="http://schemas.microsoft.com/office/drawing/2014/main" id="{48D38FDD-5D78-4346-88DC-14D851A32F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1C84D49-3A3E-7843-943E-CFA7A14963D3}" type="slidenum">
              <a:rPr lang="en-US" altLang="en-US" sz="1300" smtClean="0">
                <a:solidFill>
                  <a:srgbClr val="000000"/>
                </a:solidFill>
                <a:latin typeface="Arial" panose="020B0604020202020204" pitchFamily="34" charset="0"/>
              </a:rPr>
              <a:pPr fontAlgn="base">
                <a:spcBef>
                  <a:spcPct val="0"/>
                </a:spcBef>
                <a:spcAft>
                  <a:spcPct val="0"/>
                </a:spcAft>
              </a:pPr>
              <a:t>24</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B0FDBA8A-6F4D-7C44-B777-919D166B7E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89BB03E3-E437-2843-96B0-C9C02A5314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a:t>Once you have completed and saved an answer, a green check mark appears next to that question.</a:t>
            </a:r>
          </a:p>
        </p:txBody>
      </p:sp>
      <p:sp>
        <p:nvSpPr>
          <p:cNvPr id="65539" name="Slide Number Placeholder 3">
            <a:extLst>
              <a:ext uri="{FF2B5EF4-FFF2-40B4-BE49-F238E27FC236}">
                <a16:creationId xmlns:a16="http://schemas.microsoft.com/office/drawing/2014/main" id="{C6E9ADFC-C0B7-5D43-A39B-C48FE9CC4F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E8005F9-7AF3-A040-B04A-A85591B0E401}" type="slidenum">
              <a:rPr lang="en-US" altLang="en-US" sz="1300" smtClean="0">
                <a:solidFill>
                  <a:srgbClr val="000000"/>
                </a:solidFill>
                <a:latin typeface="Arial" panose="020B0604020202020204" pitchFamily="34" charset="0"/>
              </a:rPr>
              <a:pPr fontAlgn="base">
                <a:spcBef>
                  <a:spcPct val="0"/>
                </a:spcBef>
                <a:spcAft>
                  <a:spcPct val="0"/>
                </a:spcAft>
              </a:pPr>
              <a:t>25</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546ED198-357C-2D4E-9263-AAE6D160A8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D445C211-138D-BB43-8469-F26CEA38A2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dirty="0"/>
              <a:t>You must provide contact information for your fellow farmers/ranchers if you are applying for a Team grant with 2 </a:t>
            </a:r>
            <a:r>
              <a:rPr lang="en-US" altLang="en-US" dirty="0" smtClean="0"/>
              <a:t>or more farmers/ranchers. Click on</a:t>
            </a:r>
            <a:r>
              <a:rPr lang="en-US" altLang="en-US" baseline="0" dirty="0" smtClean="0"/>
              <a:t> </a:t>
            </a:r>
            <a:r>
              <a:rPr lang="en-US" altLang="en-US" baseline="0" dirty="0" smtClean="0"/>
              <a:t>“Add </a:t>
            </a:r>
            <a:r>
              <a:rPr lang="en-US" altLang="en-US" baseline="0" dirty="0" smtClean="0"/>
              <a:t>a </a:t>
            </a:r>
            <a:r>
              <a:rPr lang="en-US" altLang="en-US" baseline="0" dirty="0" smtClean="0"/>
              <a:t>cooperator” </a:t>
            </a:r>
            <a:r>
              <a:rPr lang="en-US" altLang="en-US" baseline="0" dirty="0" smtClean="0"/>
              <a:t>to add each team member’s information.</a:t>
            </a:r>
            <a:r>
              <a:rPr lang="en-US" altLang="en-US" dirty="0"/>
              <a:t>
Once the application is submitted, they will be sent an email message asking them to confirm their participation on your grant. They must confirm within a week in order for your project to keep moving through the review process.</a:t>
            </a:r>
          </a:p>
        </p:txBody>
      </p:sp>
      <p:sp>
        <p:nvSpPr>
          <p:cNvPr id="67587" name="Slide Number Placeholder 3">
            <a:extLst>
              <a:ext uri="{FF2B5EF4-FFF2-40B4-BE49-F238E27FC236}">
                <a16:creationId xmlns:a16="http://schemas.microsoft.com/office/drawing/2014/main" id="{1C8ECFCE-576E-DB41-AF9D-0E6C21AA2E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F777BC5-8A53-BF45-80C6-BA6455C27767}" type="slidenum">
              <a:rPr lang="en-US" altLang="en-US" sz="1300" smtClean="0">
                <a:solidFill>
                  <a:srgbClr val="000000"/>
                </a:solidFill>
                <a:latin typeface="Arial" panose="020B0604020202020204" pitchFamily="34" charset="0"/>
              </a:rPr>
              <a:pPr fontAlgn="base">
                <a:spcBef>
                  <a:spcPct val="0"/>
                </a:spcBef>
                <a:spcAft>
                  <a:spcPct val="0"/>
                </a:spcAft>
              </a:pPr>
              <a:t>26</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1B119AEF-3C21-F541-B9F2-4B497FB341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7B5A32DF-9278-CB48-B38A-E9CE6709B1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dirty="0"/>
              <a:t>Complete the contact information for your team </a:t>
            </a:r>
            <a:r>
              <a:rPr lang="en-US" altLang="en-US" dirty="0" smtClean="0"/>
              <a:t>members</a:t>
            </a:r>
            <a:r>
              <a:rPr lang="en-US" altLang="en-US" dirty="0"/>
              <a:t>. Include their email addresses so we can send them a link to confirm their participation. If they do not have an email address, ask them to write or type a brief (1 paragraph) statement explaining their role in the project and have them include their contact information. Attach the statement to your grant proposal.</a:t>
            </a:r>
          </a:p>
        </p:txBody>
      </p:sp>
      <p:sp>
        <p:nvSpPr>
          <p:cNvPr id="69635" name="Slide Number Placeholder 3">
            <a:extLst>
              <a:ext uri="{FF2B5EF4-FFF2-40B4-BE49-F238E27FC236}">
                <a16:creationId xmlns:a16="http://schemas.microsoft.com/office/drawing/2014/main" id="{10E11CD8-C197-BD44-BC3D-DE7203CCF7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12B58DA-4CDD-2E4B-9A51-FD3963F543C6}" type="slidenum">
              <a:rPr lang="en-US" altLang="en-US" sz="1300" smtClean="0">
                <a:solidFill>
                  <a:srgbClr val="000000"/>
                </a:solidFill>
                <a:latin typeface="Arial" panose="020B0604020202020204" pitchFamily="34" charset="0"/>
              </a:rPr>
              <a:pPr fontAlgn="base">
                <a:spcBef>
                  <a:spcPct val="0"/>
                </a:spcBef>
                <a:spcAft>
                  <a:spcPct val="0"/>
                </a:spcAft>
              </a:pPr>
              <a:t>27</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C3956DEE-AF7D-5048-BA2B-A18CC15528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Notes Placeholder 2">
            <a:extLst>
              <a:ext uri="{FF2B5EF4-FFF2-40B4-BE49-F238E27FC236}">
                <a16:creationId xmlns:a16="http://schemas.microsoft.com/office/drawing/2014/main" id="{57A5C5C6-CAEE-074F-9D02-78777C4AEE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dirty="0"/>
              <a:t>Once you have completed all required and applicable information and </a:t>
            </a:r>
            <a:r>
              <a:rPr lang="en-US" altLang="en-US" b="1" dirty="0"/>
              <a:t>saved</a:t>
            </a:r>
            <a:r>
              <a:rPr lang="en-US" altLang="en-US" dirty="0"/>
              <a:t> all information in the “General Information” section, </a:t>
            </a:r>
            <a:r>
              <a:rPr lang="en-US" altLang="en-US" dirty="0" smtClean="0"/>
              <a:t>click </a:t>
            </a:r>
            <a:r>
              <a:rPr lang="en-US" altLang="en-US" dirty="0"/>
              <a:t>on </a:t>
            </a:r>
            <a:r>
              <a:rPr lang="en-US" altLang="en-US" dirty="0" smtClean="0"/>
              <a:t>“Next</a:t>
            </a:r>
            <a:r>
              <a:rPr lang="en-US" altLang="en-US" baseline="0" dirty="0" smtClean="0"/>
              <a:t> Section” to move on to the next set of questions, or click on </a:t>
            </a:r>
            <a:r>
              <a:rPr lang="en-US" altLang="en-US" dirty="0" smtClean="0"/>
              <a:t>“Proposal Overview” to see</a:t>
            </a:r>
            <a:r>
              <a:rPr lang="en-US" altLang="en-US" baseline="0" dirty="0" smtClean="0"/>
              <a:t> which sections are yet to be completed. These options are available at the top and bottom of the </a:t>
            </a:r>
            <a:r>
              <a:rPr lang="en-US" altLang="en-US" baseline="0" dirty="0" smtClean="0"/>
              <a:t>web page</a:t>
            </a:r>
            <a:r>
              <a:rPr lang="en-US" altLang="en-US" baseline="0" dirty="0" smtClean="0"/>
              <a:t>.</a:t>
            </a:r>
            <a:endParaRPr lang="en-US" altLang="en-US" dirty="0"/>
          </a:p>
        </p:txBody>
      </p:sp>
      <p:sp>
        <p:nvSpPr>
          <p:cNvPr id="71683" name="Slide Number Placeholder 3">
            <a:extLst>
              <a:ext uri="{FF2B5EF4-FFF2-40B4-BE49-F238E27FC236}">
                <a16:creationId xmlns:a16="http://schemas.microsoft.com/office/drawing/2014/main" id="{4BC0BEFB-EC3F-D848-9FBE-5A1BA39E7A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6E8D293-EE73-2E43-B3FC-EC1C4494C73C}" type="slidenum">
              <a:rPr lang="en-US" altLang="en-US" sz="1300" smtClean="0">
                <a:solidFill>
                  <a:srgbClr val="000000"/>
                </a:solidFill>
                <a:latin typeface="Arial" panose="020B0604020202020204" pitchFamily="34" charset="0"/>
              </a:rPr>
              <a:pPr fontAlgn="base">
                <a:spcBef>
                  <a:spcPct val="0"/>
                </a:spcBef>
                <a:spcAft>
                  <a:spcPct val="0"/>
                </a:spcAft>
              </a:pPr>
              <a:t>28</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50654EAD-5532-0045-93FE-EE60347BCC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D9230166-5449-9249-9F3A-3D1FBDFC96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a:t>The green check mark by “General Information” indicates that you have completed all required information for that section. You can proceed to the next section, “Grant Proposal.”</a:t>
            </a:r>
          </a:p>
        </p:txBody>
      </p:sp>
      <p:sp>
        <p:nvSpPr>
          <p:cNvPr id="73731" name="Slide Number Placeholder 3">
            <a:extLst>
              <a:ext uri="{FF2B5EF4-FFF2-40B4-BE49-F238E27FC236}">
                <a16:creationId xmlns:a16="http://schemas.microsoft.com/office/drawing/2014/main" id="{A7DA4740-241B-924D-9EA2-A63501119C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AE025B9-10C9-B141-A147-8032538EF841}" type="slidenum">
              <a:rPr lang="en-US" altLang="en-US" sz="1300" smtClean="0">
                <a:solidFill>
                  <a:srgbClr val="000000"/>
                </a:solidFill>
                <a:latin typeface="Arial" panose="020B0604020202020204" pitchFamily="34" charset="0"/>
              </a:rPr>
              <a:pPr fontAlgn="base">
                <a:spcBef>
                  <a:spcPct val="0"/>
                </a:spcBef>
                <a:spcAft>
                  <a:spcPct val="0"/>
                </a:spcAft>
              </a:pPr>
              <a:t>29</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0367C95B-9904-8C4F-9E67-6DC5D55F00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1644E791-9BA4-1245-93E3-AD55F5F89D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dirty="0"/>
              <a:t>The program is run by four regions—North Central, Northeast, South, and West, each guided by a volunteer Administrative Council that makes grants and sets regional priorities. </a:t>
            </a:r>
          </a:p>
          <a:p>
            <a:pPr defTabSz="936625" eaLnBrk="1" hangingPunct="1">
              <a:spcBef>
                <a:spcPct val="0"/>
              </a:spcBef>
            </a:pPr>
            <a:endParaRPr lang="en-US" altLang="en-US" dirty="0"/>
          </a:p>
          <a:p>
            <a:pPr defTabSz="936625" eaLnBrk="1" hangingPunct="1">
              <a:spcBef>
                <a:spcPct val="0"/>
              </a:spcBef>
            </a:pPr>
            <a:r>
              <a:rPr lang="en-US" altLang="en-US" dirty="0"/>
              <a:t>SARE is a decentralized, grassroots grant program in that each of the four regions makes its own funding decisions, including what type of grant programs to offer in their respective region. </a:t>
            </a:r>
          </a:p>
          <a:p>
            <a:pPr defTabSz="936625" eaLnBrk="1" hangingPunct="1">
              <a:spcBef>
                <a:spcPct val="0"/>
              </a:spcBef>
            </a:pPr>
            <a:endParaRPr lang="en-US" altLang="en-US" dirty="0"/>
          </a:p>
          <a:p>
            <a:pPr defTabSz="936625" eaLnBrk="1" hangingPunct="1">
              <a:spcBef>
                <a:spcPct val="0"/>
              </a:spcBef>
            </a:pPr>
            <a:r>
              <a:rPr lang="en-US" altLang="en-US" dirty="0"/>
              <a:t>NCR-SARE’s proposal review teams and the governing Administrative Council include regional farmers and ranchers, </a:t>
            </a:r>
            <a:r>
              <a:rPr lang="en-US" altLang="en-US" dirty="0" smtClean="0"/>
              <a:t>educators</a:t>
            </a:r>
            <a:r>
              <a:rPr lang="en-US" altLang="en-US" dirty="0"/>
              <a:t>, researchers and personnel from state and federal agencies.  </a:t>
            </a:r>
          </a:p>
          <a:p>
            <a:pPr defTabSz="936625" eaLnBrk="1" hangingPunct="1">
              <a:spcBef>
                <a:spcPct val="0"/>
              </a:spcBef>
            </a:pPr>
            <a:endParaRPr lang="en-US" altLang="en-US" dirty="0"/>
          </a:p>
          <a:p>
            <a:pPr defTabSz="936625" eaLnBrk="1" hangingPunct="1">
              <a:spcBef>
                <a:spcPct val="0"/>
              </a:spcBef>
            </a:pPr>
            <a:r>
              <a:rPr lang="en-US" altLang="en-US" dirty="0"/>
              <a:t>The Farmer Rancher Grant Review committee is made up mostly of farmers and ranchers representing all 12 states in the North Central Region. When you write a Farmer Rancher Grant, this is the audience you are addressing: farmers and ranchers from the North Central Region. They are interested in practical proposals and accurate budgets.</a:t>
            </a:r>
          </a:p>
          <a:p>
            <a:pPr defTabSz="936625" eaLnBrk="1" hangingPunct="1">
              <a:spcBef>
                <a:spcPct val="0"/>
              </a:spcBef>
            </a:pPr>
            <a:endParaRPr lang="en-US" altLang="en-US" dirty="0"/>
          </a:p>
          <a:p>
            <a:pPr defTabSz="936625" eaLnBrk="1" hangingPunct="1">
              <a:spcBef>
                <a:spcPct val="0"/>
              </a:spcBef>
            </a:pPr>
            <a:endParaRPr lang="en-US" altLang="en-US" dirty="0"/>
          </a:p>
        </p:txBody>
      </p:sp>
      <p:sp>
        <p:nvSpPr>
          <p:cNvPr id="20483" name="Slide Number Placeholder 3">
            <a:extLst>
              <a:ext uri="{FF2B5EF4-FFF2-40B4-BE49-F238E27FC236}">
                <a16:creationId xmlns:a16="http://schemas.microsoft.com/office/drawing/2014/main" id="{742BB237-AEFA-F344-8BC5-411AB0B811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9300" indent="-287338">
              <a:defRPr>
                <a:solidFill>
                  <a:schemeClr val="tx1"/>
                </a:solidFill>
                <a:latin typeface="Calibri" panose="020F0502020204030204" pitchFamily="34" charset="0"/>
              </a:defRPr>
            </a:lvl2pPr>
            <a:lvl3pPr marL="1154113" indent="-230188">
              <a:defRPr>
                <a:solidFill>
                  <a:schemeClr val="tx1"/>
                </a:solidFill>
                <a:latin typeface="Calibri" panose="020F0502020204030204" pitchFamily="34" charset="0"/>
              </a:defRPr>
            </a:lvl3pPr>
            <a:lvl4pPr marL="1616075" indent="-230188">
              <a:defRPr>
                <a:solidFill>
                  <a:schemeClr val="tx1"/>
                </a:solidFill>
                <a:latin typeface="Calibri" panose="020F0502020204030204" pitchFamily="34" charset="0"/>
              </a:defRPr>
            </a:lvl4pPr>
            <a:lvl5pPr marL="2078038" indent="-230188">
              <a:defRPr>
                <a:solidFill>
                  <a:schemeClr val="tx1"/>
                </a:solidFill>
                <a:latin typeface="Calibri" panose="020F0502020204030204" pitchFamily="34" charset="0"/>
              </a:defRPr>
            </a:lvl5pPr>
            <a:lvl6pPr marL="2535238" indent="-230188" eaLnBrk="0" fontAlgn="base" hangingPunct="0">
              <a:spcBef>
                <a:spcPct val="0"/>
              </a:spcBef>
              <a:spcAft>
                <a:spcPct val="0"/>
              </a:spcAft>
              <a:defRPr>
                <a:solidFill>
                  <a:schemeClr val="tx1"/>
                </a:solidFill>
                <a:latin typeface="Calibri" panose="020F0502020204030204" pitchFamily="34" charset="0"/>
              </a:defRPr>
            </a:lvl6pPr>
            <a:lvl7pPr marL="2992438" indent="-230188" eaLnBrk="0" fontAlgn="base" hangingPunct="0">
              <a:spcBef>
                <a:spcPct val="0"/>
              </a:spcBef>
              <a:spcAft>
                <a:spcPct val="0"/>
              </a:spcAft>
              <a:defRPr>
                <a:solidFill>
                  <a:schemeClr val="tx1"/>
                </a:solidFill>
                <a:latin typeface="Calibri" panose="020F0502020204030204" pitchFamily="34" charset="0"/>
              </a:defRPr>
            </a:lvl7pPr>
            <a:lvl8pPr marL="3449638" indent="-230188" eaLnBrk="0" fontAlgn="base" hangingPunct="0">
              <a:spcBef>
                <a:spcPct val="0"/>
              </a:spcBef>
              <a:spcAft>
                <a:spcPct val="0"/>
              </a:spcAft>
              <a:defRPr>
                <a:solidFill>
                  <a:schemeClr val="tx1"/>
                </a:solidFill>
                <a:latin typeface="Calibri" panose="020F0502020204030204" pitchFamily="34" charset="0"/>
              </a:defRPr>
            </a:lvl8pPr>
            <a:lvl9pPr marL="3906838" indent="-23018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7C775CC-AFB3-ED46-AFFA-05DF7DEDF336}" type="slidenum">
              <a:rPr lang="en-US" altLang="en-US" smtClean="0"/>
              <a:pPr fontAlgn="base">
                <a:spcBef>
                  <a:spcPct val="0"/>
                </a:spcBef>
                <a:spcAft>
                  <a:spcPct val="0"/>
                </a:spcAft>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641580B0-9CA1-9145-8FA5-2243EC3D8E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a:extLst>
              <a:ext uri="{FF2B5EF4-FFF2-40B4-BE49-F238E27FC236}">
                <a16:creationId xmlns:a16="http://schemas.microsoft.com/office/drawing/2014/main" id="{62A991CA-11AE-F748-A8D5-79063D08D6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dirty="0"/>
              <a:t>Answer each question in this section.  The system will show you how many words you have used so you don’t go over the limit. In this example, </a:t>
            </a:r>
            <a:r>
              <a:rPr lang="en-US" altLang="en-US" dirty="0" smtClean="0"/>
              <a:t>29 </a:t>
            </a:r>
            <a:r>
              <a:rPr lang="en-US" altLang="en-US" dirty="0"/>
              <a:t>out of 200 words have been used. 
Don’t forget to save your answer.</a:t>
            </a:r>
          </a:p>
        </p:txBody>
      </p:sp>
      <p:sp>
        <p:nvSpPr>
          <p:cNvPr id="75779" name="Slide Number Placeholder 3">
            <a:extLst>
              <a:ext uri="{FF2B5EF4-FFF2-40B4-BE49-F238E27FC236}">
                <a16:creationId xmlns:a16="http://schemas.microsoft.com/office/drawing/2014/main" id="{8AEBCF46-73B4-D04D-BD64-62F8AD7318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0C62C30-CC0B-104E-99AD-C55481635155}" type="slidenum">
              <a:rPr lang="en-US" altLang="en-US" sz="1300" smtClean="0">
                <a:solidFill>
                  <a:srgbClr val="000000"/>
                </a:solidFill>
                <a:latin typeface="Arial" panose="020B0604020202020204" pitchFamily="34" charset="0"/>
              </a:rPr>
              <a:pPr fontAlgn="base">
                <a:spcBef>
                  <a:spcPct val="0"/>
                </a:spcBef>
                <a:spcAft>
                  <a:spcPct val="0"/>
                </a:spcAft>
              </a:pPr>
              <a:t>30</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94688868-16D4-F747-AE70-98C2A56D52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a:extLst>
              <a:ext uri="{FF2B5EF4-FFF2-40B4-BE49-F238E27FC236}">
                <a16:creationId xmlns:a16="http://schemas.microsoft.com/office/drawing/2014/main" id="{D36E496F-7978-7C48-BF50-8B74E4CF9F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a:t>I’ll demonstrate how to add information as a table in this question about Activities and Timeline.
Click on the table icon, then use the mouse to choose the 3 columns by 4 row grid and click.
For more information on creating a table in the online application system, See: https://projects.sare.org/inserting-tables-into-your-report/.
</a:t>
            </a:r>
          </a:p>
        </p:txBody>
      </p:sp>
      <p:sp>
        <p:nvSpPr>
          <p:cNvPr id="77827" name="Slide Number Placeholder 3">
            <a:extLst>
              <a:ext uri="{FF2B5EF4-FFF2-40B4-BE49-F238E27FC236}">
                <a16:creationId xmlns:a16="http://schemas.microsoft.com/office/drawing/2014/main" id="{8883F81F-3E20-944A-A5E4-F909D808FA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955E520-DCA2-EE46-9CA3-A149CA891AD6}" type="slidenum">
              <a:rPr lang="en-US" altLang="en-US" sz="1300" smtClean="0">
                <a:solidFill>
                  <a:srgbClr val="000000"/>
                </a:solidFill>
                <a:latin typeface="Arial" panose="020B0604020202020204" pitchFamily="34" charset="0"/>
              </a:rPr>
              <a:pPr fontAlgn="base">
                <a:spcBef>
                  <a:spcPct val="0"/>
                </a:spcBef>
                <a:spcAft>
                  <a:spcPct val="0"/>
                </a:spcAft>
              </a:pPr>
              <a:t>31</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BB0F8C3F-C7DB-044F-A41E-170E9645BE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a:extLst>
              <a:ext uri="{FF2B5EF4-FFF2-40B4-BE49-F238E27FC236}">
                <a16:creationId xmlns:a16="http://schemas.microsoft.com/office/drawing/2014/main" id="{D7A0243D-57F9-114A-BAA5-D7C58A5DED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a:t>Complete each section of the table.  The icons below the table allow you to add rows or delete rows from the table.  You can also upload a completed table as an attachment, but it must be in pdf format.</a:t>
            </a:r>
          </a:p>
          <a:p>
            <a:pPr defTabSz="936625" eaLnBrk="1" hangingPunct="1">
              <a:spcBef>
                <a:spcPct val="0"/>
              </a:spcBef>
            </a:pPr>
            <a:endParaRPr lang="en-US" altLang="en-US"/>
          </a:p>
          <a:p>
            <a:pPr defTabSz="936625" eaLnBrk="1" hangingPunct="1">
              <a:spcBef>
                <a:spcPct val="0"/>
              </a:spcBef>
            </a:pPr>
            <a:endParaRPr lang="en-US" altLang="en-US"/>
          </a:p>
        </p:txBody>
      </p:sp>
      <p:sp>
        <p:nvSpPr>
          <p:cNvPr id="79875" name="Slide Number Placeholder 3">
            <a:extLst>
              <a:ext uri="{FF2B5EF4-FFF2-40B4-BE49-F238E27FC236}">
                <a16:creationId xmlns:a16="http://schemas.microsoft.com/office/drawing/2014/main" id="{01CAB2E8-514E-3D49-B1F9-94CF0DE589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31D6C75-5372-BE40-BD19-B46623BEF1F5}" type="slidenum">
              <a:rPr lang="en-US" altLang="en-US" sz="1300" smtClean="0">
                <a:solidFill>
                  <a:srgbClr val="000000"/>
                </a:solidFill>
                <a:latin typeface="Arial" panose="020B0604020202020204" pitchFamily="34" charset="0"/>
              </a:rPr>
              <a:pPr fontAlgn="base">
                <a:spcBef>
                  <a:spcPct val="0"/>
                </a:spcBef>
                <a:spcAft>
                  <a:spcPct val="0"/>
                </a:spcAft>
              </a:pPr>
              <a:t>32</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324A1417-0AC1-0847-88C7-9D3E7BB59B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es Placeholder 2">
            <a:extLst>
              <a:ext uri="{FF2B5EF4-FFF2-40B4-BE49-F238E27FC236}">
                <a16:creationId xmlns:a16="http://schemas.microsoft.com/office/drawing/2014/main" id="{88D70AF7-B2D9-2740-9241-C7B034F7EE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dirty="0"/>
              <a:t>In some sections, you can add an attachment or embed images by clicking on the "Add Media" button. For “Materials and methods,” you might want to include information such as a drawing of your research plot layout, or a map or photo of your test area. Don’t add more than one </a:t>
            </a:r>
            <a:r>
              <a:rPr lang="en-US" altLang="en-US" dirty="0" smtClean="0"/>
              <a:t>image and limit it to one page, single sided.</a:t>
            </a:r>
            <a:r>
              <a:rPr lang="en-US" altLang="en-US" dirty="0"/>
              <a:t>
</a:t>
            </a:r>
          </a:p>
        </p:txBody>
      </p:sp>
      <p:sp>
        <p:nvSpPr>
          <p:cNvPr id="81923" name="Slide Number Placeholder 3">
            <a:extLst>
              <a:ext uri="{FF2B5EF4-FFF2-40B4-BE49-F238E27FC236}">
                <a16:creationId xmlns:a16="http://schemas.microsoft.com/office/drawing/2014/main" id="{EB9C5523-6BA1-9841-852A-58D0AA8166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161E8D5-D455-FC42-8608-49412EAE3896}" type="slidenum">
              <a:rPr lang="en-US" altLang="en-US" sz="1300" smtClean="0">
                <a:solidFill>
                  <a:srgbClr val="000000"/>
                </a:solidFill>
                <a:latin typeface="Arial" panose="020B0604020202020204" pitchFamily="34" charset="0"/>
              </a:rPr>
              <a:pPr fontAlgn="base">
                <a:spcBef>
                  <a:spcPct val="0"/>
                </a:spcBef>
                <a:spcAft>
                  <a:spcPct val="0"/>
                </a:spcAft>
              </a:pPr>
              <a:t>33</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FC63E85D-4587-0248-8D26-D9DFA5C47F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a:extLst>
              <a:ext uri="{FF2B5EF4-FFF2-40B4-BE49-F238E27FC236}">
                <a16:creationId xmlns:a16="http://schemas.microsoft.com/office/drawing/2014/main" id="{364070A3-D954-0046-B4AF-44DA2DA895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dirty="0"/>
              <a:t>To add an image or photo to a section that has an “Add Media” button, place your cursor where you want the item to appear. Click on “Add Media”, then “Select Files".  Open the file from your browser and click on “Insert into post”
</a:t>
            </a:r>
          </a:p>
        </p:txBody>
      </p:sp>
      <p:sp>
        <p:nvSpPr>
          <p:cNvPr id="83971" name="Slide Number Placeholder 3">
            <a:extLst>
              <a:ext uri="{FF2B5EF4-FFF2-40B4-BE49-F238E27FC236}">
                <a16:creationId xmlns:a16="http://schemas.microsoft.com/office/drawing/2014/main" id="{47C3765B-4593-B541-B43D-D2F99DFCEA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08DB84D-5FBF-E34F-A0F0-306DE3A093FC}" type="slidenum">
              <a:rPr lang="en-US" altLang="en-US" sz="1300" smtClean="0">
                <a:solidFill>
                  <a:srgbClr val="000000"/>
                </a:solidFill>
                <a:latin typeface="Arial" panose="020B0604020202020204" pitchFamily="34" charset="0"/>
              </a:rPr>
              <a:pPr fontAlgn="base">
                <a:spcBef>
                  <a:spcPct val="0"/>
                </a:spcBef>
                <a:spcAft>
                  <a:spcPct val="0"/>
                </a:spcAft>
              </a:pPr>
              <a:t>34</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D89BCCA7-98B6-6547-8D02-E008398D49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a:extLst>
              <a:ext uri="{FF2B5EF4-FFF2-40B4-BE49-F238E27FC236}">
                <a16:creationId xmlns:a16="http://schemas.microsoft.com/office/drawing/2014/main" id="{967E461E-A856-C543-8EE4-8023DEEB09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endParaRPr lang="en-US" altLang="en-US" dirty="0"/>
          </a:p>
          <a:p>
            <a:pPr defTabSz="936625" eaLnBrk="1" hangingPunct="1">
              <a:spcBef>
                <a:spcPct val="0"/>
              </a:spcBef>
            </a:pPr>
            <a:r>
              <a:rPr lang="en-US" altLang="en-US" dirty="0"/>
              <a:t>If you’ve uploaded the file you want, which will be listed on the right hand side of the webpage, then click OK in the lower right hand corner to upload it to your application.</a:t>
            </a:r>
          </a:p>
        </p:txBody>
      </p:sp>
      <p:sp>
        <p:nvSpPr>
          <p:cNvPr id="92163" name="Slide Number Placeholder 3">
            <a:extLst>
              <a:ext uri="{FF2B5EF4-FFF2-40B4-BE49-F238E27FC236}">
                <a16:creationId xmlns:a16="http://schemas.microsoft.com/office/drawing/2014/main" id="{24E1E534-916B-7146-BBA4-1E999BFF27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07EA8B-2650-7E44-A583-9CA4E1D1BB8A}" type="slidenum">
              <a:rPr lang="en-US" altLang="en-US" sz="1300" smtClean="0">
                <a:solidFill>
                  <a:srgbClr val="000000"/>
                </a:solidFill>
                <a:latin typeface="Arial" panose="020B0604020202020204" pitchFamily="34" charset="0"/>
              </a:rPr>
              <a:pPr fontAlgn="base">
                <a:spcBef>
                  <a:spcPct val="0"/>
                </a:spcBef>
                <a:spcAft>
                  <a:spcPct val="0"/>
                </a:spcAft>
              </a:pPr>
              <a:t>35</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B4C3FA1A-7344-4141-BC5D-73BE6FC407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a:extLst>
              <a:ext uri="{FF2B5EF4-FFF2-40B4-BE49-F238E27FC236}">
                <a16:creationId xmlns:a16="http://schemas.microsoft.com/office/drawing/2014/main" id="{29AE8773-AF62-444C-8C56-54E5B8E918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endParaRPr lang="en-US" altLang="en-US" dirty="0"/>
          </a:p>
          <a:p>
            <a:pPr defTabSz="936625" eaLnBrk="1" hangingPunct="1">
              <a:spcBef>
                <a:spcPct val="0"/>
              </a:spcBef>
            </a:pPr>
            <a:r>
              <a:rPr lang="en-US" altLang="en-US" dirty="0"/>
              <a:t>The image will be embedded as you see here</a:t>
            </a:r>
            <a:r>
              <a:rPr lang="en-US" altLang="en-US" dirty="0" smtClean="0"/>
              <a:t>. If the attachment is a PDF file</a:t>
            </a:r>
            <a:r>
              <a:rPr lang="en-US" altLang="en-US" baseline="0" dirty="0" smtClean="0"/>
              <a:t>, it will appear as a link.</a:t>
            </a:r>
            <a:endParaRPr lang="en-US" altLang="en-US" dirty="0"/>
          </a:p>
        </p:txBody>
      </p:sp>
      <p:sp>
        <p:nvSpPr>
          <p:cNvPr id="86019" name="Slide Number Placeholder 3">
            <a:extLst>
              <a:ext uri="{FF2B5EF4-FFF2-40B4-BE49-F238E27FC236}">
                <a16:creationId xmlns:a16="http://schemas.microsoft.com/office/drawing/2014/main" id="{74CF313E-E956-5346-B6E4-4755D6A078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62F2588-E336-DF41-AEA1-175A52318CB6}" type="slidenum">
              <a:rPr lang="en-US" altLang="en-US" sz="1300" smtClean="0">
                <a:solidFill>
                  <a:srgbClr val="000000"/>
                </a:solidFill>
                <a:latin typeface="Arial" panose="020B0604020202020204" pitchFamily="34" charset="0"/>
              </a:rPr>
              <a:pPr fontAlgn="base">
                <a:spcBef>
                  <a:spcPct val="0"/>
                </a:spcBef>
                <a:spcAft>
                  <a:spcPct val="0"/>
                </a:spcAft>
              </a:pPr>
              <a:t>36</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BB311918-2195-8740-AA28-3AA4424BF2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Notes Placeholder 2">
            <a:extLst>
              <a:ext uri="{FF2B5EF4-FFF2-40B4-BE49-F238E27FC236}">
                <a16:creationId xmlns:a16="http://schemas.microsoft.com/office/drawing/2014/main" id="{07A349F2-AD86-774B-A4E9-D6375CF0D9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dirty="0" smtClean="0"/>
              <a:t>Again you have the choice of going on to the Next Section</a:t>
            </a:r>
            <a:r>
              <a:rPr lang="en-US" altLang="en-US" baseline="0" dirty="0" smtClean="0"/>
              <a:t> or returning to the Project Overview. If you r</a:t>
            </a:r>
            <a:r>
              <a:rPr lang="en-US" altLang="en-US" dirty="0" smtClean="0"/>
              <a:t>eturn </a:t>
            </a:r>
            <a:r>
              <a:rPr lang="en-US" altLang="en-US" dirty="0"/>
              <a:t>to </a:t>
            </a:r>
            <a:r>
              <a:rPr lang="en-US" altLang="en-US" dirty="0" smtClean="0"/>
              <a:t>the Project</a:t>
            </a:r>
            <a:r>
              <a:rPr lang="en-US" altLang="en-US" baseline="0" dirty="0" smtClean="0"/>
              <a:t> Overview, y</a:t>
            </a:r>
            <a:r>
              <a:rPr lang="en-US" altLang="en-US" dirty="0" smtClean="0"/>
              <a:t>ou’ll </a:t>
            </a:r>
            <a:r>
              <a:rPr lang="en-US" altLang="en-US" dirty="0"/>
              <a:t>see </a:t>
            </a:r>
            <a:r>
              <a:rPr lang="en-US" altLang="en-US" dirty="0" smtClean="0"/>
              <a:t>that you’ve </a:t>
            </a:r>
            <a:r>
              <a:rPr lang="en-US" altLang="en-US" dirty="0"/>
              <a:t>successfully completed and saved all required information in the first two sections. </a:t>
            </a:r>
            <a:r>
              <a:rPr lang="en-US" altLang="en-US" dirty="0" smtClean="0"/>
              <a:t>They</a:t>
            </a:r>
            <a:r>
              <a:rPr lang="en-US" altLang="en-US" baseline="0" dirty="0" smtClean="0"/>
              <a:t> have green check marks.</a:t>
            </a:r>
            <a:endParaRPr lang="en-US" altLang="en-US" dirty="0"/>
          </a:p>
          <a:p>
            <a:pPr defTabSz="936625" eaLnBrk="1" hangingPunct="1">
              <a:spcBef>
                <a:spcPct val="0"/>
              </a:spcBef>
            </a:pPr>
            <a:endParaRPr lang="en-US" altLang="en-US" dirty="0"/>
          </a:p>
          <a:p>
            <a:pPr defTabSz="936625" eaLnBrk="1" hangingPunct="1">
              <a:spcBef>
                <a:spcPct val="0"/>
              </a:spcBef>
            </a:pPr>
            <a:r>
              <a:rPr lang="en-US" altLang="en-US" dirty="0"/>
              <a:t>You can view a draft of your proposal </a:t>
            </a:r>
            <a:r>
              <a:rPr lang="en-US" altLang="en-US" dirty="0" smtClean="0"/>
              <a:t>at any time by </a:t>
            </a:r>
            <a:r>
              <a:rPr lang="en-US" altLang="en-US" dirty="0"/>
              <a:t>clicking on “View Draft”.  This will open a new window where you’ll see the draft of what you’ve entered. This page also provides a link to the draft that you can share with collaborators.</a:t>
            </a:r>
          </a:p>
          <a:p>
            <a:pPr defTabSz="936625" eaLnBrk="1" hangingPunct="1">
              <a:spcBef>
                <a:spcPct val="0"/>
              </a:spcBef>
            </a:pPr>
            <a:endParaRPr lang="en-US" altLang="en-US" dirty="0"/>
          </a:p>
        </p:txBody>
      </p:sp>
      <p:sp>
        <p:nvSpPr>
          <p:cNvPr id="96259" name="Slide Number Placeholder 3">
            <a:extLst>
              <a:ext uri="{FF2B5EF4-FFF2-40B4-BE49-F238E27FC236}">
                <a16:creationId xmlns:a16="http://schemas.microsoft.com/office/drawing/2014/main" id="{6375A476-161E-C94E-A2D2-E493702747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0E60102-8F8C-5A48-80C3-8B84881BFC74}" type="slidenum">
              <a:rPr lang="en-US" altLang="en-US" sz="1300" smtClean="0">
                <a:solidFill>
                  <a:srgbClr val="000000"/>
                </a:solidFill>
                <a:latin typeface="Arial" panose="020B0604020202020204" pitchFamily="34" charset="0"/>
              </a:rPr>
              <a:pPr fontAlgn="base">
                <a:spcBef>
                  <a:spcPct val="0"/>
                </a:spcBef>
                <a:spcAft>
                  <a:spcPct val="0"/>
                </a:spcAft>
              </a:pPr>
              <a:t>37</a:t>
            </a:fld>
            <a:endParaRPr lang="en-US" altLang="en-US" sz="1300">
              <a:solidFill>
                <a:srgbClr val="000000"/>
              </a:solidFill>
              <a:latin typeface="Arial" panose="020B0604020202020204" pitchFamily="34" charset="0"/>
            </a:endParaRPr>
          </a:p>
        </p:txBody>
      </p:sp>
    </p:spTree>
    <p:extLst>
      <p:ext uri="{BB962C8B-B14F-4D97-AF65-F5344CB8AC3E}">
        <p14:creationId xmlns:p14="http://schemas.microsoft.com/office/powerpoint/2010/main" val="1359395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a:extLst>
              <a:ext uri="{FF2B5EF4-FFF2-40B4-BE49-F238E27FC236}">
                <a16:creationId xmlns:a16="http://schemas.microsoft.com/office/drawing/2014/main" id="{A7132CC3-97DF-434D-9EC7-DF48C79027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Notes Placeholder 2">
            <a:extLst>
              <a:ext uri="{FF2B5EF4-FFF2-40B4-BE49-F238E27FC236}">
                <a16:creationId xmlns:a16="http://schemas.microsoft.com/office/drawing/2014/main" id="{4AC782A6-6588-0249-8CD6-3C01E22985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36625" rtl="0" eaLnBrk="1" fontAlgn="base" latinLnBrk="0" hangingPunct="1">
              <a:lnSpc>
                <a:spcPct val="100000"/>
              </a:lnSpc>
              <a:spcBef>
                <a:spcPct val="0"/>
              </a:spcBef>
              <a:spcAft>
                <a:spcPct val="0"/>
              </a:spcAft>
              <a:buClrTx/>
              <a:buSzTx/>
              <a:buFontTx/>
              <a:buNone/>
              <a:tabLst/>
              <a:defRPr/>
            </a:pPr>
            <a:r>
              <a:rPr lang="en-US" altLang="en-US" baseline="0" dirty="0" smtClean="0"/>
              <a:t>If your project </a:t>
            </a:r>
            <a:r>
              <a:rPr lang="en-US" altLang="en-US" b="1" baseline="0" dirty="0" smtClean="0"/>
              <a:t>does not</a:t>
            </a:r>
            <a:r>
              <a:rPr lang="en-US" altLang="en-US" baseline="0" dirty="0" smtClean="0"/>
              <a:t> involve livestock, open the Livestock Care Plan form and answer “No” to the first question which is: Does your project involve livestock?  Click on “Save,” then click on “Next Section” to go to the Budget and justification section. </a:t>
            </a:r>
          </a:p>
          <a:p>
            <a:pPr marL="0" marR="0" lvl="0" indent="0" algn="l" defTabSz="936625" rtl="0" eaLnBrk="1" fontAlgn="base" latinLnBrk="0" hangingPunct="1">
              <a:lnSpc>
                <a:spcPct val="100000"/>
              </a:lnSpc>
              <a:spcBef>
                <a:spcPct val="0"/>
              </a:spcBef>
              <a:spcAft>
                <a:spcPct val="0"/>
              </a:spcAft>
              <a:buClrTx/>
              <a:buSzTx/>
              <a:buFontTx/>
              <a:buNone/>
              <a:tabLst/>
              <a:defRPr/>
            </a:pPr>
            <a:endParaRPr lang="en-US" altLang="en-US" dirty="0" smtClean="0"/>
          </a:p>
          <a:p>
            <a:pPr defTabSz="936625" eaLnBrk="1" hangingPunct="1">
              <a:spcBef>
                <a:spcPct val="0"/>
              </a:spcBef>
            </a:pPr>
            <a:r>
              <a:rPr lang="en-US" altLang="en-US" dirty="0" smtClean="0"/>
              <a:t>If your project </a:t>
            </a:r>
            <a:r>
              <a:rPr lang="en-US" altLang="en-US" b="1" dirty="0" smtClean="0"/>
              <a:t>does</a:t>
            </a:r>
            <a:r>
              <a:rPr lang="en-US" altLang="en-US" dirty="0" smtClean="0"/>
              <a:t> involves livestock, be sure to answer all of the questions in the Livestock </a:t>
            </a:r>
            <a:r>
              <a:rPr lang="en-US" altLang="en-US" dirty="0"/>
              <a:t>Care </a:t>
            </a:r>
            <a:r>
              <a:rPr lang="en-US" altLang="en-US" dirty="0" smtClean="0"/>
              <a:t>Plan form and</a:t>
            </a:r>
            <a:r>
              <a:rPr lang="en-US" altLang="en-US" baseline="0" dirty="0" smtClean="0"/>
              <a:t> click on “Save.” Then move to the next section: Budget and justification.</a:t>
            </a:r>
            <a:endParaRPr lang="en-US" altLang="en-US" dirty="0"/>
          </a:p>
        </p:txBody>
      </p:sp>
      <p:sp>
        <p:nvSpPr>
          <p:cNvPr id="108547" name="Slide Number Placeholder 3">
            <a:extLst>
              <a:ext uri="{FF2B5EF4-FFF2-40B4-BE49-F238E27FC236}">
                <a16:creationId xmlns:a16="http://schemas.microsoft.com/office/drawing/2014/main" id="{779BEEDF-9621-BB44-85F2-DD736B69B2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57FD736-530B-8F48-8CCF-5C8E074C068B}" type="slidenum">
              <a:rPr lang="en-US" altLang="en-US" sz="1300" smtClean="0">
                <a:solidFill>
                  <a:srgbClr val="000000"/>
                </a:solidFill>
                <a:latin typeface="Arial" panose="020B0604020202020204" pitchFamily="34" charset="0"/>
              </a:rPr>
              <a:pPr fontAlgn="base">
                <a:spcBef>
                  <a:spcPct val="0"/>
                </a:spcBef>
                <a:spcAft>
                  <a:spcPct val="0"/>
                </a:spcAft>
              </a:pPr>
              <a:t>38</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a:extLst>
              <a:ext uri="{FF2B5EF4-FFF2-40B4-BE49-F238E27FC236}">
                <a16:creationId xmlns:a16="http://schemas.microsoft.com/office/drawing/2014/main" id="{3660EE22-4008-FB40-858B-A41D2BD9D3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Notes Placeholder 2">
            <a:extLst>
              <a:ext uri="{FF2B5EF4-FFF2-40B4-BE49-F238E27FC236}">
                <a16:creationId xmlns:a16="http://schemas.microsoft.com/office/drawing/2014/main" id="{821DB882-9D2D-8748-80B1-8B6AD38C20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dirty="0"/>
              <a:t>Follow the guidelines provided to enter each item of your budget.</a:t>
            </a:r>
          </a:p>
          <a:p>
            <a:pPr defTabSz="936625" eaLnBrk="1" hangingPunct="1">
              <a:spcBef>
                <a:spcPct val="0"/>
              </a:spcBef>
            </a:pPr>
            <a:endParaRPr lang="en-US" altLang="en-US" dirty="0"/>
          </a:p>
        </p:txBody>
      </p:sp>
      <p:sp>
        <p:nvSpPr>
          <p:cNvPr id="100355" name="Slide Number Placeholder 3">
            <a:extLst>
              <a:ext uri="{FF2B5EF4-FFF2-40B4-BE49-F238E27FC236}">
                <a16:creationId xmlns:a16="http://schemas.microsoft.com/office/drawing/2014/main" id="{4B7B0EE8-184C-B140-B661-7351B32747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CC4EF1C-D7F0-A340-B5F9-2141A78D2BA9}" type="slidenum">
              <a:rPr lang="en-US" altLang="en-US" sz="1300" smtClean="0">
                <a:solidFill>
                  <a:srgbClr val="000000"/>
                </a:solidFill>
                <a:latin typeface="Arial" panose="020B0604020202020204" pitchFamily="34" charset="0"/>
              </a:rPr>
              <a:pPr fontAlgn="base">
                <a:spcBef>
                  <a:spcPct val="0"/>
                </a:spcBef>
                <a:spcAft>
                  <a:spcPct val="0"/>
                </a:spcAft>
              </a:pPr>
              <a:t>39</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4C7CAA3B-CCB1-8841-A21B-EB675F50CD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0C7C6CED-4F16-7D47-B53B-48CC1AC69B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altLang="en-US" dirty="0"/>
              <a:t>The North Central Region of SARE </a:t>
            </a:r>
            <a:r>
              <a:rPr lang="en-US" altLang="en-US" dirty="0" smtClean="0"/>
              <a:t>consists </a:t>
            </a:r>
            <a:r>
              <a:rPr lang="en-US" altLang="en-US" dirty="0"/>
              <a:t>of 12 states: Illinois, Indiana, Iowa, Kansas, Michigan, Minnesota, Missouri, Nebraska, North Dakota, Ohio, South Dakota, and Wisconsin. 
SARE Outreach is the national outreach group for SARE. They work with SARE's regions to share grantee research results with farmers, ranchers, educators, consumers and others interested in sustainable agriculture. SARE publications cover a wide variety of sustainable agriculture topics in many formats, from books on cover crops and building soil health to bulletins on managing rangeland and water resources to online resources like YouTube videos and Topic Rooms that cover subjects such as high tunnels and small ruminants. 
SARE Outreach materials and information on all funded SARE grant projects can be found on the SARE website: www.sare.org  </a:t>
            </a:r>
          </a:p>
          <a:p>
            <a:pPr eaLnBrk="1" hangingPunct="1">
              <a:lnSpc>
                <a:spcPct val="80000"/>
              </a:lnSpc>
              <a:spcBef>
                <a:spcPct val="0"/>
              </a:spcBef>
            </a:pPr>
            <a:r>
              <a:rPr lang="en-US" altLang="en-US" dirty="0"/>
              <a:t>Most resources are free to download and print bulletins can also be ordered for free.</a:t>
            </a:r>
          </a:p>
          <a:p>
            <a:pPr eaLnBrk="1" hangingPunct="1">
              <a:lnSpc>
                <a:spcPct val="80000"/>
              </a:lnSpc>
              <a:spcBef>
                <a:spcPct val="0"/>
              </a:spcBef>
            </a:pPr>
            <a:endParaRPr lang="en-US" altLang="en-US" dirty="0"/>
          </a:p>
          <a:p>
            <a:pPr eaLnBrk="1" hangingPunct="1">
              <a:lnSpc>
                <a:spcPct val="80000"/>
              </a:lnSpc>
              <a:spcBef>
                <a:spcPct val="0"/>
              </a:spcBef>
            </a:pPr>
            <a:r>
              <a:rPr lang="en-US" altLang="en-US" dirty="0"/>
              <a:t>Look at the Project Reports tab on the NCR-SARE website to see reports from funded projects at: https://northcentral.sare.org/project-reports</a:t>
            </a:r>
            <a:r>
              <a:rPr lang="en-US" altLang="en-US" dirty="0" smtClean="0"/>
              <a:t>/ </a:t>
            </a:r>
            <a:endParaRPr lang="en-US" altLang="en-US" dirty="0"/>
          </a:p>
          <a:p>
            <a:pPr eaLnBrk="1" hangingPunct="1">
              <a:lnSpc>
                <a:spcPct val="80000"/>
              </a:lnSpc>
              <a:spcBef>
                <a:spcPct val="0"/>
              </a:spcBef>
            </a:pPr>
            <a:r>
              <a:rPr lang="en-US" altLang="en-US" dirty="0"/>
              <a:t>When you first start thinking about your grant idea, check the SARE project reports and other resources to see how you can build on previous work instead of repeating it. This will make your grant proposal more competitive.
</a:t>
            </a:r>
          </a:p>
        </p:txBody>
      </p:sp>
      <p:sp>
        <p:nvSpPr>
          <p:cNvPr id="22531" name="Slide Number Placeholder 3">
            <a:extLst>
              <a:ext uri="{FF2B5EF4-FFF2-40B4-BE49-F238E27FC236}">
                <a16:creationId xmlns:a16="http://schemas.microsoft.com/office/drawing/2014/main" id="{0215EB27-4352-C243-B27C-2695B8A5E4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9300" indent="-287338">
              <a:defRPr>
                <a:solidFill>
                  <a:schemeClr val="tx1"/>
                </a:solidFill>
                <a:latin typeface="Calibri" panose="020F0502020204030204" pitchFamily="34" charset="0"/>
              </a:defRPr>
            </a:lvl2pPr>
            <a:lvl3pPr marL="1154113" indent="-230188">
              <a:defRPr>
                <a:solidFill>
                  <a:schemeClr val="tx1"/>
                </a:solidFill>
                <a:latin typeface="Calibri" panose="020F0502020204030204" pitchFamily="34" charset="0"/>
              </a:defRPr>
            </a:lvl3pPr>
            <a:lvl4pPr marL="1616075" indent="-230188">
              <a:defRPr>
                <a:solidFill>
                  <a:schemeClr val="tx1"/>
                </a:solidFill>
                <a:latin typeface="Calibri" panose="020F0502020204030204" pitchFamily="34" charset="0"/>
              </a:defRPr>
            </a:lvl4pPr>
            <a:lvl5pPr marL="2078038" indent="-230188">
              <a:defRPr>
                <a:solidFill>
                  <a:schemeClr val="tx1"/>
                </a:solidFill>
                <a:latin typeface="Calibri" panose="020F0502020204030204" pitchFamily="34" charset="0"/>
              </a:defRPr>
            </a:lvl5pPr>
            <a:lvl6pPr marL="2535238" indent="-230188" eaLnBrk="0" fontAlgn="base" hangingPunct="0">
              <a:spcBef>
                <a:spcPct val="0"/>
              </a:spcBef>
              <a:spcAft>
                <a:spcPct val="0"/>
              </a:spcAft>
              <a:defRPr>
                <a:solidFill>
                  <a:schemeClr val="tx1"/>
                </a:solidFill>
                <a:latin typeface="Calibri" panose="020F0502020204030204" pitchFamily="34" charset="0"/>
              </a:defRPr>
            </a:lvl6pPr>
            <a:lvl7pPr marL="2992438" indent="-230188" eaLnBrk="0" fontAlgn="base" hangingPunct="0">
              <a:spcBef>
                <a:spcPct val="0"/>
              </a:spcBef>
              <a:spcAft>
                <a:spcPct val="0"/>
              </a:spcAft>
              <a:defRPr>
                <a:solidFill>
                  <a:schemeClr val="tx1"/>
                </a:solidFill>
                <a:latin typeface="Calibri" panose="020F0502020204030204" pitchFamily="34" charset="0"/>
              </a:defRPr>
            </a:lvl7pPr>
            <a:lvl8pPr marL="3449638" indent="-230188" eaLnBrk="0" fontAlgn="base" hangingPunct="0">
              <a:spcBef>
                <a:spcPct val="0"/>
              </a:spcBef>
              <a:spcAft>
                <a:spcPct val="0"/>
              </a:spcAft>
              <a:defRPr>
                <a:solidFill>
                  <a:schemeClr val="tx1"/>
                </a:solidFill>
                <a:latin typeface="Calibri" panose="020F0502020204030204" pitchFamily="34" charset="0"/>
              </a:defRPr>
            </a:lvl8pPr>
            <a:lvl9pPr marL="3906838" indent="-23018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F6867D8-4192-1643-B5EF-D76FD321C118}" type="slidenum">
              <a:rPr lang="en-US" altLang="en-US" smtClean="0"/>
              <a:pPr fontAlgn="base">
                <a:spcBef>
                  <a:spcPct val="0"/>
                </a:spcBef>
                <a:spcAft>
                  <a:spcPct val="0"/>
                </a:spcAft>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a:extLst>
              <a:ext uri="{FF2B5EF4-FFF2-40B4-BE49-F238E27FC236}">
                <a16:creationId xmlns:a16="http://schemas.microsoft.com/office/drawing/2014/main" id="{8F61D358-89BD-E946-9A21-472433040B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Notes Placeholder 2">
            <a:extLst>
              <a:ext uri="{FF2B5EF4-FFF2-40B4-BE49-F238E27FC236}">
                <a16:creationId xmlns:a16="http://schemas.microsoft.com/office/drawing/2014/main" id="{CFF32F8E-132E-B34F-9473-9E46E41CC8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dirty="0"/>
              <a:t>Click on “Add a budget item” then click on </a:t>
            </a:r>
            <a:r>
              <a:rPr lang="en-US" altLang="en-US" dirty="0" smtClean="0"/>
              <a:t>the down arrow under</a:t>
            </a:r>
            <a:r>
              <a:rPr lang="en-US" altLang="en-US" baseline="0" dirty="0" smtClean="0"/>
              <a:t> </a:t>
            </a:r>
            <a:r>
              <a:rPr lang="en-US" altLang="en-US" dirty="0" smtClean="0"/>
              <a:t>“Budget Category” to open up the drop </a:t>
            </a:r>
            <a:r>
              <a:rPr lang="en-US" altLang="en-US" dirty="0"/>
              <a:t>down menu </a:t>
            </a:r>
            <a:r>
              <a:rPr lang="en-US" altLang="en-US" dirty="0" smtClean="0"/>
              <a:t>of budget categories. Chose the category for the item you want to add. </a:t>
            </a:r>
            <a:endParaRPr lang="en-US" altLang="en-US" dirty="0"/>
          </a:p>
        </p:txBody>
      </p:sp>
      <p:sp>
        <p:nvSpPr>
          <p:cNvPr id="102403" name="Slide Number Placeholder 3">
            <a:extLst>
              <a:ext uri="{FF2B5EF4-FFF2-40B4-BE49-F238E27FC236}">
                <a16:creationId xmlns:a16="http://schemas.microsoft.com/office/drawing/2014/main" id="{38A0BF13-400C-9548-9546-D018626C7B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F2997F6-0C1B-644D-A384-3B65ACCF6FDA}" type="slidenum">
              <a:rPr lang="en-US" altLang="en-US" sz="1300" smtClean="0">
                <a:solidFill>
                  <a:srgbClr val="000000"/>
                </a:solidFill>
                <a:latin typeface="Arial" panose="020B0604020202020204" pitchFamily="34" charset="0"/>
              </a:rPr>
              <a:pPr fontAlgn="base">
                <a:spcBef>
                  <a:spcPct val="0"/>
                </a:spcBef>
                <a:spcAft>
                  <a:spcPct val="0"/>
                </a:spcAft>
              </a:pPr>
              <a:t>40</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ABB29CDC-2665-804F-A7A1-D3E49CC700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Notes Placeholder 2">
            <a:extLst>
              <a:ext uri="{FF2B5EF4-FFF2-40B4-BE49-F238E27FC236}">
                <a16:creationId xmlns:a16="http://schemas.microsoft.com/office/drawing/2014/main" id="{7D52C90C-1A47-8E4E-955B-F7486CE09E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dirty="0"/>
              <a:t>Complete the item description.  Under </a:t>
            </a:r>
            <a:r>
              <a:rPr lang="en-US" altLang="en-US" dirty="0" smtClean="0"/>
              <a:t>Details/Justification</a:t>
            </a:r>
            <a:r>
              <a:rPr lang="en-US" altLang="en-US" dirty="0"/>
              <a:t>, </a:t>
            </a:r>
            <a:r>
              <a:rPr lang="en-US" altLang="en-US" dirty="0" smtClean="0"/>
              <a:t>show </a:t>
            </a:r>
            <a:r>
              <a:rPr lang="en-US" altLang="en-US" dirty="0"/>
              <a:t>how you calculated the total cost for that item (show your math).  You can add </a:t>
            </a:r>
            <a:r>
              <a:rPr lang="en-US" altLang="en-US" dirty="0" smtClean="0"/>
              <a:t>keep adding </a:t>
            </a:r>
            <a:r>
              <a:rPr lang="en-US" altLang="en-US" dirty="0"/>
              <a:t>budget </a:t>
            </a:r>
            <a:r>
              <a:rPr lang="en-US" altLang="en-US" dirty="0" smtClean="0"/>
              <a:t>items by clicking on “Add a Budget Item,” </a:t>
            </a:r>
            <a:r>
              <a:rPr lang="en-US" altLang="en-US" dirty="0"/>
              <a:t>but none of the information will be saved until you click on the </a:t>
            </a:r>
            <a:r>
              <a:rPr lang="en-US" altLang="en-US" dirty="0" smtClean="0"/>
              <a:t>“Save” </a:t>
            </a:r>
            <a:r>
              <a:rPr lang="en-US" altLang="en-US" dirty="0"/>
              <a:t>button.</a:t>
            </a:r>
          </a:p>
        </p:txBody>
      </p:sp>
      <p:sp>
        <p:nvSpPr>
          <p:cNvPr id="104451" name="Slide Number Placeholder 3">
            <a:extLst>
              <a:ext uri="{FF2B5EF4-FFF2-40B4-BE49-F238E27FC236}">
                <a16:creationId xmlns:a16="http://schemas.microsoft.com/office/drawing/2014/main" id="{9C2DF703-9609-7F45-AB8D-F63970DCBD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14D4AB0-8B33-234E-B4C1-634C35CBD59C}" type="slidenum">
              <a:rPr lang="en-US" altLang="en-US" sz="1300" smtClean="0">
                <a:solidFill>
                  <a:srgbClr val="000000"/>
                </a:solidFill>
                <a:latin typeface="Arial" panose="020B0604020202020204" pitchFamily="34" charset="0"/>
              </a:rPr>
              <a:pPr fontAlgn="base">
                <a:spcBef>
                  <a:spcPct val="0"/>
                </a:spcBef>
                <a:spcAft>
                  <a:spcPct val="0"/>
                </a:spcAft>
              </a:pPr>
              <a:t>41</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3BB75255-ECE1-E44F-96E5-79D31C9DB5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Notes Placeholder 2">
            <a:extLst>
              <a:ext uri="{FF2B5EF4-FFF2-40B4-BE49-F238E27FC236}">
                <a16:creationId xmlns:a16="http://schemas.microsoft.com/office/drawing/2014/main" id="{4CA973CE-FF4B-3A49-AEED-A7E1C53EF7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dirty="0" smtClean="0"/>
              <a:t>Here is part of a </a:t>
            </a:r>
            <a:r>
              <a:rPr lang="en-US" altLang="en-US" dirty="0"/>
              <a:t>sample budget.  Once you’ve entered all your </a:t>
            </a:r>
            <a:r>
              <a:rPr lang="en-US" altLang="en-US" dirty="0" smtClean="0"/>
              <a:t>items and clicked on “Save,” </a:t>
            </a:r>
            <a:r>
              <a:rPr lang="en-US" altLang="en-US" dirty="0"/>
              <a:t>scroll to the </a:t>
            </a:r>
            <a:r>
              <a:rPr lang="en-US" altLang="en-US" dirty="0" smtClean="0"/>
              <a:t>top or bottom </a:t>
            </a:r>
            <a:r>
              <a:rPr lang="en-US" altLang="en-US" dirty="0"/>
              <a:t>of the webpage and click on </a:t>
            </a:r>
            <a:r>
              <a:rPr lang="en-US" altLang="en-US" dirty="0" smtClean="0"/>
              <a:t>“Proposal Overview” or</a:t>
            </a:r>
            <a:r>
              <a:rPr lang="en-US" altLang="en-US" baseline="0" dirty="0" smtClean="0"/>
              <a:t> “Next Section.</a:t>
            </a:r>
            <a:r>
              <a:rPr lang="en-US" altLang="en-US" dirty="0" smtClean="0"/>
              <a:t>”</a:t>
            </a:r>
            <a:endParaRPr lang="en-US" altLang="en-US" dirty="0"/>
          </a:p>
        </p:txBody>
      </p:sp>
      <p:sp>
        <p:nvSpPr>
          <p:cNvPr id="106499" name="Slide Number Placeholder 3">
            <a:extLst>
              <a:ext uri="{FF2B5EF4-FFF2-40B4-BE49-F238E27FC236}">
                <a16:creationId xmlns:a16="http://schemas.microsoft.com/office/drawing/2014/main" id="{E3042FB0-456A-4743-ADD1-D2D17EC144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074FFDB-7770-AC43-BAD2-A6B2179963DC}" type="slidenum">
              <a:rPr lang="en-US" altLang="en-US" sz="1300" smtClean="0">
                <a:solidFill>
                  <a:srgbClr val="000000"/>
                </a:solidFill>
                <a:latin typeface="Arial" panose="020B0604020202020204" pitchFamily="34" charset="0"/>
              </a:rPr>
              <a:pPr fontAlgn="base">
                <a:spcBef>
                  <a:spcPct val="0"/>
                </a:spcBef>
                <a:spcAft>
                  <a:spcPct val="0"/>
                </a:spcAft>
              </a:pPr>
              <a:t>42</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47104215-334F-D943-B399-4E844E9600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2DF832DD-DE56-F846-9804-66A72A4B81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endParaRPr lang="en-US" altLang="en-US" dirty="0"/>
          </a:p>
          <a:p>
            <a:pPr defTabSz="936625" eaLnBrk="1" hangingPunct="1">
              <a:spcBef>
                <a:spcPct val="0"/>
              </a:spcBef>
            </a:pPr>
            <a:r>
              <a:rPr lang="en-US" altLang="en-US" dirty="0" smtClean="0"/>
              <a:t>In addition to completing</a:t>
            </a:r>
            <a:r>
              <a:rPr lang="en-US" altLang="en-US" baseline="0" dirty="0" smtClean="0"/>
              <a:t> the proposal, y</a:t>
            </a:r>
            <a:r>
              <a:rPr lang="en-US" altLang="en-US" dirty="0" smtClean="0"/>
              <a:t>ou </a:t>
            </a:r>
            <a:r>
              <a:rPr lang="en-US" altLang="en-US" dirty="0"/>
              <a:t>must also upload a letter of support for the project to your application. You do this </a:t>
            </a:r>
            <a:r>
              <a:rPr lang="en-US" altLang="en-US" dirty="0" smtClean="0"/>
              <a:t>by </a:t>
            </a:r>
            <a:r>
              <a:rPr lang="en-US" altLang="en-US" dirty="0" smtClean="0"/>
              <a:t>Clicking on “Letter of Support” and using </a:t>
            </a:r>
            <a:r>
              <a:rPr lang="en-US" altLang="en-US" dirty="0"/>
              <a:t>the “Add </a:t>
            </a:r>
            <a:r>
              <a:rPr lang="en-US" altLang="en-US" dirty="0" smtClean="0"/>
              <a:t>a file” button.  </a:t>
            </a:r>
            <a:r>
              <a:rPr lang="en-US" altLang="en-US" dirty="0"/>
              <a:t>Be sure to “Save” after you upload the letter.  </a:t>
            </a:r>
          </a:p>
        </p:txBody>
      </p:sp>
      <p:sp>
        <p:nvSpPr>
          <p:cNvPr id="88067" name="Slide Number Placeholder 3">
            <a:extLst>
              <a:ext uri="{FF2B5EF4-FFF2-40B4-BE49-F238E27FC236}">
                <a16:creationId xmlns:a16="http://schemas.microsoft.com/office/drawing/2014/main" id="{3BC5D9C8-2447-D243-AF12-3FAFC593CB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D6A84A8-D9D4-4043-AE76-8C4D39CE47BE}" type="slidenum">
              <a:rPr lang="en-US" altLang="en-US" sz="1300" smtClean="0">
                <a:solidFill>
                  <a:srgbClr val="000000"/>
                </a:solidFill>
                <a:latin typeface="Arial" panose="020B0604020202020204" pitchFamily="34" charset="0"/>
              </a:rPr>
              <a:pPr fontAlgn="base">
                <a:spcBef>
                  <a:spcPct val="0"/>
                </a:spcBef>
                <a:spcAft>
                  <a:spcPct val="0"/>
                </a:spcAft>
              </a:pPr>
              <a:t>43</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448B6015-5FC1-6E42-A4DB-6BA6127BAA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es Placeholder 2">
            <a:extLst>
              <a:ext uri="{FF2B5EF4-FFF2-40B4-BE49-F238E27FC236}">
                <a16:creationId xmlns:a16="http://schemas.microsoft.com/office/drawing/2014/main" id="{F5DD2D04-91BD-FC40-8999-9274A808C7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endParaRPr lang="en-US" altLang="en-US" dirty="0"/>
          </a:p>
          <a:p>
            <a:pPr defTabSz="936625" eaLnBrk="1" hangingPunct="1">
              <a:spcBef>
                <a:spcPct val="0"/>
              </a:spcBef>
            </a:pPr>
            <a:r>
              <a:rPr lang="en-US" altLang="en-US" dirty="0"/>
              <a:t>To upload the letter of support in this section, click on “Add a </a:t>
            </a:r>
            <a:r>
              <a:rPr lang="en-US" altLang="en-US" dirty="0" smtClean="0"/>
              <a:t>file,” </a:t>
            </a:r>
            <a:r>
              <a:rPr lang="en-US" altLang="en-US" dirty="0"/>
              <a:t>then on “Add file” on </a:t>
            </a:r>
            <a:r>
              <a:rPr lang="en-US" altLang="en-US" dirty="0" smtClean="0"/>
              <a:t>the next </a:t>
            </a:r>
            <a:r>
              <a:rPr lang="en-US" altLang="en-US" dirty="0"/>
              <a:t>screen, then “Select </a:t>
            </a:r>
            <a:r>
              <a:rPr lang="en-US" altLang="en-US" dirty="0" smtClean="0"/>
              <a:t>Files.” Select the file you want to upload, then </a:t>
            </a:r>
            <a:r>
              <a:rPr lang="en-US" altLang="en-US" dirty="0"/>
              <a:t>click “open” on the file on your computer</a:t>
            </a:r>
            <a:r>
              <a:rPr lang="en-US" altLang="en-US" dirty="0" smtClean="0"/>
              <a:t>. The system only accepts PDF files for the letter of support.</a:t>
            </a:r>
            <a:endParaRPr lang="en-US" altLang="en-US" dirty="0"/>
          </a:p>
        </p:txBody>
      </p:sp>
      <p:sp>
        <p:nvSpPr>
          <p:cNvPr id="90115" name="Slide Number Placeholder 3">
            <a:extLst>
              <a:ext uri="{FF2B5EF4-FFF2-40B4-BE49-F238E27FC236}">
                <a16:creationId xmlns:a16="http://schemas.microsoft.com/office/drawing/2014/main" id="{175C2075-EC34-CB4C-964B-7EB52BDE8C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2F5F08D-FD54-F349-94F4-11CDD3E7DA85}" type="slidenum">
              <a:rPr lang="en-US" altLang="en-US" sz="1300" smtClean="0">
                <a:solidFill>
                  <a:srgbClr val="000000"/>
                </a:solidFill>
                <a:latin typeface="Arial" panose="020B0604020202020204" pitchFamily="34" charset="0"/>
              </a:rPr>
              <a:pPr fontAlgn="base">
                <a:spcBef>
                  <a:spcPct val="0"/>
                </a:spcBef>
                <a:spcAft>
                  <a:spcPct val="0"/>
                </a:spcAft>
              </a:pPr>
              <a:t>44</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53A4CAF3-33A1-A844-8C3D-B4660F03FA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es Placeholder 2">
            <a:extLst>
              <a:ext uri="{FF2B5EF4-FFF2-40B4-BE49-F238E27FC236}">
                <a16:creationId xmlns:a16="http://schemas.microsoft.com/office/drawing/2014/main" id="{FF81D4E3-982F-E14A-B23F-79CDF8DBF7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endParaRPr lang="en-US" altLang="en-US" dirty="0"/>
          </a:p>
          <a:p>
            <a:pPr defTabSz="936625" eaLnBrk="1" hangingPunct="1">
              <a:spcBef>
                <a:spcPct val="0"/>
              </a:spcBef>
            </a:pPr>
            <a:r>
              <a:rPr lang="en-US" altLang="en-US" dirty="0"/>
              <a:t>Your attachment will be listed here on your application page</a:t>
            </a:r>
            <a:r>
              <a:rPr lang="en-US" altLang="en-US" dirty="0" smtClean="0"/>
              <a:t>. Be sure to click on “Save” to </a:t>
            </a:r>
            <a:r>
              <a:rPr lang="en-US" altLang="en-US" dirty="0" smtClean="0"/>
              <a:t>add </a:t>
            </a:r>
            <a:r>
              <a:rPr lang="en-US" altLang="en-US" dirty="0" smtClean="0"/>
              <a:t>the letter </a:t>
            </a:r>
            <a:r>
              <a:rPr lang="en-US" altLang="en-US" dirty="0" smtClean="0"/>
              <a:t>to </a:t>
            </a:r>
            <a:r>
              <a:rPr lang="en-US" altLang="en-US" dirty="0" smtClean="0"/>
              <a:t>your application.</a:t>
            </a:r>
            <a:endParaRPr lang="en-US" altLang="en-US" dirty="0"/>
          </a:p>
        </p:txBody>
      </p:sp>
      <p:sp>
        <p:nvSpPr>
          <p:cNvPr id="94211" name="Slide Number Placeholder 3">
            <a:extLst>
              <a:ext uri="{FF2B5EF4-FFF2-40B4-BE49-F238E27FC236}">
                <a16:creationId xmlns:a16="http://schemas.microsoft.com/office/drawing/2014/main" id="{40B1E4F3-B2F5-A745-AAB4-18A4914EF1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1C3640D-B6B2-E443-ADB0-234B7E3767A0}" type="slidenum">
              <a:rPr lang="en-US" altLang="en-US" sz="1300" smtClean="0">
                <a:solidFill>
                  <a:srgbClr val="000000"/>
                </a:solidFill>
                <a:latin typeface="Arial" panose="020B0604020202020204" pitchFamily="34" charset="0"/>
              </a:rPr>
              <a:pPr fontAlgn="base">
                <a:spcBef>
                  <a:spcPct val="0"/>
                </a:spcBef>
                <a:spcAft>
                  <a:spcPct val="0"/>
                </a:spcAft>
              </a:pPr>
              <a:t>45</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a:extLst>
              <a:ext uri="{FF2B5EF4-FFF2-40B4-BE49-F238E27FC236}">
                <a16:creationId xmlns:a16="http://schemas.microsoft.com/office/drawing/2014/main" id="{A6559BDC-BE3D-6743-BD16-FB75037AA6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Notes Placeholder 2">
            <a:extLst>
              <a:ext uri="{FF2B5EF4-FFF2-40B4-BE49-F238E27FC236}">
                <a16:creationId xmlns:a16="http://schemas.microsoft.com/office/drawing/2014/main" id="{85735E53-65AD-1945-8C46-F667156B5E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dirty="0"/>
              <a:t>You’ve now completed all required sections, and are ready to submit the proposal. </a:t>
            </a:r>
            <a:r>
              <a:rPr lang="en-US" altLang="en-US" dirty="0" smtClean="0"/>
              <a:t>It’s a good idea to click on “View Draft” before you submit</a:t>
            </a:r>
            <a:r>
              <a:rPr lang="en-US" altLang="en-US" baseline="0" dirty="0" smtClean="0"/>
              <a:t> your proposal. Review your proposal. When you are satisfied with how you have answered all of the questions, c</a:t>
            </a:r>
            <a:r>
              <a:rPr lang="en-US" altLang="en-US" dirty="0" smtClean="0"/>
              <a:t>lick </a:t>
            </a:r>
            <a:r>
              <a:rPr lang="en-US" altLang="en-US" dirty="0"/>
              <a:t>on “Submit Proposal”.</a:t>
            </a:r>
          </a:p>
        </p:txBody>
      </p:sp>
      <p:sp>
        <p:nvSpPr>
          <p:cNvPr id="110595" name="Slide Number Placeholder 3">
            <a:extLst>
              <a:ext uri="{FF2B5EF4-FFF2-40B4-BE49-F238E27FC236}">
                <a16:creationId xmlns:a16="http://schemas.microsoft.com/office/drawing/2014/main" id="{720EF034-5657-8945-964A-1CDF0DB063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A19CA34-92FC-3841-9AA1-D7148029062B}" type="slidenum">
              <a:rPr lang="en-US" altLang="en-US" sz="1300" smtClean="0">
                <a:solidFill>
                  <a:srgbClr val="000000"/>
                </a:solidFill>
                <a:latin typeface="Arial" panose="020B0604020202020204" pitchFamily="34" charset="0"/>
              </a:rPr>
              <a:pPr fontAlgn="base">
                <a:spcBef>
                  <a:spcPct val="0"/>
                </a:spcBef>
                <a:spcAft>
                  <a:spcPct val="0"/>
                </a:spcAft>
              </a:pPr>
              <a:t>46</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a:extLst>
              <a:ext uri="{FF2B5EF4-FFF2-40B4-BE49-F238E27FC236}">
                <a16:creationId xmlns:a16="http://schemas.microsoft.com/office/drawing/2014/main" id="{3F5B7C19-D3EE-784E-9C76-9131A531C5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Notes Placeholder 2">
            <a:extLst>
              <a:ext uri="{FF2B5EF4-FFF2-40B4-BE49-F238E27FC236}">
                <a16:creationId xmlns:a16="http://schemas.microsoft.com/office/drawing/2014/main" id="{7DFA3F84-58B6-E34B-BC53-B052EEC546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a:r>
              <a:rPr lang="en-US" altLang="en-US" dirty="0"/>
              <a:t>You will see this confirmation page. Note that in this system, you can </a:t>
            </a:r>
            <a:r>
              <a:rPr lang="en-US" altLang="en-US" dirty="0" smtClean="0"/>
              <a:t>“</a:t>
            </a:r>
            <a:r>
              <a:rPr lang="en-US" altLang="en-US" dirty="0" err="1"/>
              <a:t>U</a:t>
            </a:r>
            <a:r>
              <a:rPr lang="en-US" altLang="en-US" dirty="0" err="1" smtClean="0"/>
              <a:t>nsubmit</a:t>
            </a:r>
            <a:r>
              <a:rPr lang="en-US" altLang="en-US" dirty="0"/>
              <a:t>” and make changes PRIOR to the closing date for the grant program.  Make sure you resubmit by the closing date and </a:t>
            </a:r>
            <a:r>
              <a:rPr lang="en-US" altLang="en-US" dirty="0" smtClean="0"/>
              <a:t>time or your proposal will not be considered for funding.</a:t>
            </a:r>
            <a:endParaRPr lang="en-US" altLang="en-US" dirty="0"/>
          </a:p>
          <a:p>
            <a:pPr defTabSz="936625"/>
            <a:r>
              <a:rPr lang="en-US" altLang="en-US" dirty="0"/>
              <a:t> </a:t>
            </a:r>
            <a:endParaRPr lang="en-US" altLang="en-US" dirty="0" smtClean="0"/>
          </a:p>
          <a:p>
            <a:pPr defTabSz="936625"/>
            <a:r>
              <a:rPr lang="en-US" altLang="en-US" dirty="0" smtClean="0"/>
              <a:t>Once your proposal</a:t>
            </a:r>
            <a:r>
              <a:rPr lang="en-US" altLang="en-US" baseline="0" dirty="0" smtClean="0"/>
              <a:t> is submitted, you can click on “Project Overview” to “</a:t>
            </a:r>
            <a:r>
              <a:rPr lang="en-US" altLang="en-US" baseline="0" dirty="0" err="1" smtClean="0"/>
              <a:t>Unsubmit</a:t>
            </a:r>
            <a:r>
              <a:rPr lang="en-US" altLang="en-US" baseline="0" dirty="0" smtClean="0"/>
              <a:t>” your proposal or “View Proposal” to review your application.</a:t>
            </a:r>
            <a:endParaRPr lang="en-US" altLang="en-US" dirty="0"/>
          </a:p>
        </p:txBody>
      </p:sp>
      <p:sp>
        <p:nvSpPr>
          <p:cNvPr id="114691" name="Slide Number Placeholder 3">
            <a:extLst>
              <a:ext uri="{FF2B5EF4-FFF2-40B4-BE49-F238E27FC236}">
                <a16:creationId xmlns:a16="http://schemas.microsoft.com/office/drawing/2014/main" id="{522A5C2F-1A1D-6643-9A1C-693833FE2D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81075">
              <a:defRPr>
                <a:solidFill>
                  <a:schemeClr val="tx1"/>
                </a:solidFill>
                <a:latin typeface="Calibri" panose="020F0502020204030204" pitchFamily="34" charset="0"/>
              </a:defRPr>
            </a:lvl1pPr>
            <a:lvl2pPr marL="749300" indent="-287338" defTabSz="981075">
              <a:defRPr>
                <a:solidFill>
                  <a:schemeClr val="tx1"/>
                </a:solidFill>
                <a:latin typeface="Calibri" panose="020F0502020204030204" pitchFamily="34" charset="0"/>
              </a:defRPr>
            </a:lvl2pPr>
            <a:lvl3pPr marL="1154113" indent="-230188" defTabSz="981075">
              <a:defRPr>
                <a:solidFill>
                  <a:schemeClr val="tx1"/>
                </a:solidFill>
                <a:latin typeface="Calibri" panose="020F0502020204030204" pitchFamily="34" charset="0"/>
              </a:defRPr>
            </a:lvl3pPr>
            <a:lvl4pPr marL="1616075" indent="-230188" defTabSz="981075">
              <a:defRPr>
                <a:solidFill>
                  <a:schemeClr val="tx1"/>
                </a:solidFill>
                <a:latin typeface="Calibri" panose="020F0502020204030204" pitchFamily="34" charset="0"/>
              </a:defRPr>
            </a:lvl4pPr>
            <a:lvl5pPr marL="2078038" indent="-230188" defTabSz="981075">
              <a:defRPr>
                <a:solidFill>
                  <a:schemeClr val="tx1"/>
                </a:solidFill>
                <a:latin typeface="Calibri" panose="020F0502020204030204" pitchFamily="34" charset="0"/>
              </a:defRPr>
            </a:lvl5pPr>
            <a:lvl6pPr marL="2535238" indent="-230188" defTabSz="981075" eaLnBrk="0" fontAlgn="base" hangingPunct="0">
              <a:spcBef>
                <a:spcPct val="0"/>
              </a:spcBef>
              <a:spcAft>
                <a:spcPct val="0"/>
              </a:spcAft>
              <a:defRPr>
                <a:solidFill>
                  <a:schemeClr val="tx1"/>
                </a:solidFill>
                <a:latin typeface="Calibri" panose="020F0502020204030204" pitchFamily="34" charset="0"/>
              </a:defRPr>
            </a:lvl6pPr>
            <a:lvl7pPr marL="2992438" indent="-230188" defTabSz="981075" eaLnBrk="0" fontAlgn="base" hangingPunct="0">
              <a:spcBef>
                <a:spcPct val="0"/>
              </a:spcBef>
              <a:spcAft>
                <a:spcPct val="0"/>
              </a:spcAft>
              <a:defRPr>
                <a:solidFill>
                  <a:schemeClr val="tx1"/>
                </a:solidFill>
                <a:latin typeface="Calibri" panose="020F0502020204030204" pitchFamily="34" charset="0"/>
              </a:defRPr>
            </a:lvl7pPr>
            <a:lvl8pPr marL="3449638" indent="-230188" defTabSz="981075" eaLnBrk="0" fontAlgn="base" hangingPunct="0">
              <a:spcBef>
                <a:spcPct val="0"/>
              </a:spcBef>
              <a:spcAft>
                <a:spcPct val="0"/>
              </a:spcAft>
              <a:defRPr>
                <a:solidFill>
                  <a:schemeClr val="tx1"/>
                </a:solidFill>
                <a:latin typeface="Calibri" panose="020F0502020204030204" pitchFamily="34" charset="0"/>
              </a:defRPr>
            </a:lvl8pPr>
            <a:lvl9pPr marL="3906838" indent="-230188" defTabSz="9810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6537539-C3E6-2C49-B9F7-F933EAF39FBA}" type="slidenum">
              <a:rPr lang="en-US" altLang="en-US" sz="1300" smtClean="0">
                <a:solidFill>
                  <a:srgbClr val="000000"/>
                </a:solidFill>
                <a:latin typeface="Arial" panose="020B0604020202020204" pitchFamily="34" charset="0"/>
              </a:rPr>
              <a:pPr fontAlgn="base">
                <a:spcBef>
                  <a:spcPct val="0"/>
                </a:spcBef>
                <a:spcAft>
                  <a:spcPct val="0"/>
                </a:spcAft>
              </a:pPr>
              <a:t>47</a:t>
            </a:fld>
            <a:endParaRPr lang="en-US" altLang="en-US" sz="1300">
              <a:solidFill>
                <a:srgbClr val="000000"/>
              </a:solidFill>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click on Proposal Overview you will see the “</a:t>
            </a:r>
            <a:r>
              <a:rPr lang="en-US" dirty="0" err="1" smtClean="0"/>
              <a:t>Unsubmit</a:t>
            </a:r>
            <a:r>
              <a:rPr lang="en-US" dirty="0" smtClean="0"/>
              <a:t> Proposal” option.</a:t>
            </a:r>
            <a:endParaRPr lang="en-US" dirty="0"/>
          </a:p>
        </p:txBody>
      </p:sp>
      <p:sp>
        <p:nvSpPr>
          <p:cNvPr id="4" name="Slide Number Placeholder 3"/>
          <p:cNvSpPr>
            <a:spLocks noGrp="1"/>
          </p:cNvSpPr>
          <p:nvPr>
            <p:ph type="sldNum" sz="quarter" idx="10"/>
          </p:nvPr>
        </p:nvSpPr>
        <p:spPr/>
        <p:txBody>
          <a:bodyPr/>
          <a:lstStyle/>
          <a:p>
            <a:pPr>
              <a:defRPr/>
            </a:pPr>
            <a:fld id="{73166CCB-11FC-264F-A3B5-A55DEBA107EB}" type="slidenum">
              <a:rPr lang="en-US" smtClean="0"/>
              <a:pPr>
                <a:defRPr/>
              </a:pPr>
              <a:t>48</a:t>
            </a:fld>
            <a:endParaRPr lang="en-US"/>
          </a:p>
        </p:txBody>
      </p:sp>
    </p:spTree>
    <p:extLst>
      <p:ext uri="{BB962C8B-B14F-4D97-AF65-F5344CB8AC3E}">
        <p14:creationId xmlns:p14="http://schemas.microsoft.com/office/powerpoint/2010/main" val="37309042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a:extLst>
              <a:ext uri="{FF2B5EF4-FFF2-40B4-BE49-F238E27FC236}">
                <a16:creationId xmlns:a16="http://schemas.microsoft.com/office/drawing/2014/main" id="{4907EC43-6D4F-534F-AD68-D2435D883D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Notes Placeholder 2">
            <a:extLst>
              <a:ext uri="{FF2B5EF4-FFF2-40B4-BE49-F238E27FC236}">
                <a16:creationId xmlns:a16="http://schemas.microsoft.com/office/drawing/2014/main" id="{002C8E0F-8C52-D846-AA8F-ABA99B316D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Congratulations!  You have now submitted your Farmer Rancher Grant Proposal. 
The proposals will be reviewed by a team of North Central region </a:t>
            </a:r>
            <a:r>
              <a:rPr lang="en-US" altLang="en-US" dirty="0" smtClean="0"/>
              <a:t>Farmers and Ranchers</a:t>
            </a:r>
            <a:r>
              <a:rPr lang="en-US" altLang="en-US" baseline="0" dirty="0" smtClean="0"/>
              <a:t> </a:t>
            </a:r>
            <a:r>
              <a:rPr lang="en-US" altLang="en-US" dirty="0" smtClean="0"/>
              <a:t>between </a:t>
            </a:r>
            <a:r>
              <a:rPr lang="en-US" altLang="en-US" dirty="0"/>
              <a:t>the date the application closed and the February </a:t>
            </a:r>
            <a:r>
              <a:rPr lang="en-US" altLang="en-US" dirty="0" smtClean="0"/>
              <a:t>2022 </a:t>
            </a:r>
            <a:r>
              <a:rPr lang="en-US" altLang="en-US" dirty="0"/>
              <a:t>Administrative Council meeting, when the funding decisions will be made. 
Notifications will go out by mid to late February </a:t>
            </a:r>
            <a:r>
              <a:rPr lang="en-US" altLang="en-US" dirty="0" smtClean="0"/>
              <a:t>2022.  </a:t>
            </a:r>
            <a:r>
              <a:rPr lang="en-US" altLang="en-US" dirty="0"/>
              <a:t>
Good luck with your proposal.
If you have any questions contact NCR-SARE.</a:t>
            </a:r>
          </a:p>
          <a:p>
            <a:pPr eaLnBrk="1" hangingPunct="1">
              <a:spcBef>
                <a:spcPct val="0"/>
              </a:spcBef>
            </a:pPr>
            <a:r>
              <a:rPr lang="en-US" altLang="en-US" dirty="0">
                <a:solidFill>
                  <a:srgbClr val="3C5B97"/>
                </a:solidFill>
                <a:hlinkClick r:id="rId3"/>
              </a:rPr>
              <a:t/>
            </a:r>
            <a:br>
              <a:rPr lang="en-US" altLang="en-US" dirty="0">
                <a:solidFill>
                  <a:srgbClr val="3C5B97"/>
                </a:solidFill>
                <a:hlinkClick r:id="rId3"/>
              </a:rPr>
            </a:br>
            <a:r>
              <a:rPr lang="en-US" altLang="en-US" dirty="0"/>
              <a:t>https://www.facebook.com/NCRSARE</a:t>
            </a:r>
          </a:p>
          <a:p>
            <a:pPr eaLnBrk="1" hangingPunct="1">
              <a:spcBef>
                <a:spcPct val="0"/>
              </a:spcBef>
            </a:pPr>
            <a:r>
              <a:rPr lang="en-US" altLang="en-US" dirty="0"/>
              <a:t>https://twitter.com/#!/ncrsare</a:t>
            </a:r>
          </a:p>
          <a:p>
            <a:pPr eaLnBrk="1" hangingPunct="1">
              <a:spcBef>
                <a:spcPct val="0"/>
              </a:spcBef>
            </a:pPr>
            <a:r>
              <a:rPr lang="en-US" altLang="en-US" dirty="0"/>
              <a:t>https://www.youtube.com/NCRSAREvideo </a:t>
            </a:r>
          </a:p>
          <a:p>
            <a:pPr eaLnBrk="1" hangingPunct="1">
              <a:spcBef>
                <a:spcPct val="0"/>
              </a:spcBef>
            </a:pPr>
            <a:endParaRPr lang="en-US" altLang="en-US" dirty="0"/>
          </a:p>
        </p:txBody>
      </p:sp>
      <p:sp>
        <p:nvSpPr>
          <p:cNvPr id="116739" name="Slide Number Placeholder 3">
            <a:extLst>
              <a:ext uri="{FF2B5EF4-FFF2-40B4-BE49-F238E27FC236}">
                <a16:creationId xmlns:a16="http://schemas.microsoft.com/office/drawing/2014/main" id="{FDCBED73-5349-8C4E-BC72-E877A74B30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9300" indent="-287338">
              <a:defRPr>
                <a:solidFill>
                  <a:schemeClr val="tx1"/>
                </a:solidFill>
                <a:latin typeface="Calibri" panose="020F0502020204030204" pitchFamily="34" charset="0"/>
              </a:defRPr>
            </a:lvl2pPr>
            <a:lvl3pPr marL="1154113" indent="-230188">
              <a:defRPr>
                <a:solidFill>
                  <a:schemeClr val="tx1"/>
                </a:solidFill>
                <a:latin typeface="Calibri" panose="020F0502020204030204" pitchFamily="34" charset="0"/>
              </a:defRPr>
            </a:lvl3pPr>
            <a:lvl4pPr marL="1616075" indent="-230188">
              <a:defRPr>
                <a:solidFill>
                  <a:schemeClr val="tx1"/>
                </a:solidFill>
                <a:latin typeface="Calibri" panose="020F0502020204030204" pitchFamily="34" charset="0"/>
              </a:defRPr>
            </a:lvl4pPr>
            <a:lvl5pPr marL="2078038" indent="-230188">
              <a:defRPr>
                <a:solidFill>
                  <a:schemeClr val="tx1"/>
                </a:solidFill>
                <a:latin typeface="Calibri" panose="020F0502020204030204" pitchFamily="34" charset="0"/>
              </a:defRPr>
            </a:lvl5pPr>
            <a:lvl6pPr marL="2535238" indent="-230188" eaLnBrk="0" fontAlgn="base" hangingPunct="0">
              <a:spcBef>
                <a:spcPct val="0"/>
              </a:spcBef>
              <a:spcAft>
                <a:spcPct val="0"/>
              </a:spcAft>
              <a:defRPr>
                <a:solidFill>
                  <a:schemeClr val="tx1"/>
                </a:solidFill>
                <a:latin typeface="Calibri" panose="020F0502020204030204" pitchFamily="34" charset="0"/>
              </a:defRPr>
            </a:lvl6pPr>
            <a:lvl7pPr marL="2992438" indent="-230188" eaLnBrk="0" fontAlgn="base" hangingPunct="0">
              <a:spcBef>
                <a:spcPct val="0"/>
              </a:spcBef>
              <a:spcAft>
                <a:spcPct val="0"/>
              </a:spcAft>
              <a:defRPr>
                <a:solidFill>
                  <a:schemeClr val="tx1"/>
                </a:solidFill>
                <a:latin typeface="Calibri" panose="020F0502020204030204" pitchFamily="34" charset="0"/>
              </a:defRPr>
            </a:lvl7pPr>
            <a:lvl8pPr marL="3449638" indent="-230188" eaLnBrk="0" fontAlgn="base" hangingPunct="0">
              <a:spcBef>
                <a:spcPct val="0"/>
              </a:spcBef>
              <a:spcAft>
                <a:spcPct val="0"/>
              </a:spcAft>
              <a:defRPr>
                <a:solidFill>
                  <a:schemeClr val="tx1"/>
                </a:solidFill>
                <a:latin typeface="Calibri" panose="020F0502020204030204" pitchFamily="34" charset="0"/>
              </a:defRPr>
            </a:lvl8pPr>
            <a:lvl9pPr marL="3906838" indent="-23018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39F873A-F895-F441-B00A-AE69921EAEF8}" type="slidenum">
              <a:rPr lang="en-US" altLang="en-US" smtClean="0"/>
              <a:pPr fontAlgn="base">
                <a:spcBef>
                  <a:spcPct val="0"/>
                </a:spcBef>
                <a:spcAft>
                  <a:spcPct val="0"/>
                </a:spcAft>
              </a:pPr>
              <a:t>49</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85753185-DFBB-5B47-8CE1-D1A5A78AFF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F44E7F78-3696-734C-87BF-D67072F229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Successful SARE grant projects simultaneously address the three principles of sustainability.  </a:t>
            </a:r>
          </a:p>
          <a:p>
            <a:pPr eaLnBrk="1" hangingPunct="1">
              <a:spcBef>
                <a:spcPct val="0"/>
              </a:spcBef>
            </a:pPr>
            <a:endParaRPr lang="en-US" altLang="en-US" dirty="0"/>
          </a:p>
          <a:p>
            <a:pPr eaLnBrk="1" hangingPunct="1">
              <a:spcBef>
                <a:spcPct val="0"/>
              </a:spcBef>
            </a:pPr>
            <a:r>
              <a:rPr lang="en-US" altLang="en-US" dirty="0"/>
              <a:t>Simply put, Sustainable Agriculture is:</a:t>
            </a:r>
          </a:p>
          <a:p>
            <a:pPr eaLnBrk="1" hangingPunct="1">
              <a:spcBef>
                <a:spcPct val="0"/>
              </a:spcBef>
              <a:buFontTx/>
              <a:buChar char="•"/>
            </a:pPr>
            <a:r>
              <a:rPr lang="en-US" altLang="en-US" dirty="0"/>
              <a:t>Ecologically sound</a:t>
            </a:r>
          </a:p>
          <a:p>
            <a:pPr eaLnBrk="1" hangingPunct="1">
              <a:spcBef>
                <a:spcPct val="0"/>
              </a:spcBef>
              <a:buFontTx/>
              <a:buChar char="•"/>
            </a:pPr>
            <a:r>
              <a:rPr lang="en-US" altLang="en-US" dirty="0"/>
              <a:t>Economically viable</a:t>
            </a:r>
          </a:p>
          <a:p>
            <a:pPr eaLnBrk="1" hangingPunct="1">
              <a:spcBef>
                <a:spcPct val="0"/>
              </a:spcBef>
              <a:buFontTx/>
              <a:buChar char="•"/>
            </a:pPr>
            <a:r>
              <a:rPr lang="en-US" altLang="en-US" dirty="0"/>
              <a:t>Socially responsible</a:t>
            </a:r>
          </a:p>
          <a:p>
            <a:pPr eaLnBrk="1" hangingPunct="1">
              <a:spcBef>
                <a:spcPct val="0"/>
              </a:spcBef>
              <a:buFontTx/>
              <a:buChar char="•"/>
            </a:pPr>
            <a:endParaRPr lang="en-US" altLang="en-US" dirty="0"/>
          </a:p>
          <a:p>
            <a:pPr eaLnBrk="1" hangingPunct="1">
              <a:spcBef>
                <a:spcPct val="0"/>
              </a:spcBef>
            </a:pPr>
            <a:r>
              <a:rPr lang="en-US" altLang="en-US" dirty="0" smtClean="0"/>
              <a:t>Or to put it another way, it involves:</a:t>
            </a:r>
            <a:endParaRPr lang="en-US" altLang="en-US" dirty="0"/>
          </a:p>
          <a:p>
            <a:pPr eaLnBrk="1" hangingPunct="1">
              <a:spcBef>
                <a:spcPct val="0"/>
              </a:spcBef>
              <a:buFontTx/>
              <a:buChar char="•"/>
            </a:pPr>
            <a:r>
              <a:rPr lang="en-US" altLang="en-US" dirty="0"/>
              <a:t>Sustaining and improving the environmental quality and natural resource base on which agriculture </a:t>
            </a:r>
            <a:r>
              <a:rPr lang="en-US" altLang="en-US" dirty="0" smtClean="0"/>
              <a:t>depends</a:t>
            </a:r>
            <a:r>
              <a:rPr lang="en-US" altLang="en-US" dirty="0"/>
              <a:t>
Improving the profitability of farmers/ranchers and associated agricultural </a:t>
            </a:r>
            <a:r>
              <a:rPr lang="en-US" altLang="en-US" dirty="0" smtClean="0"/>
              <a:t>businesses</a:t>
            </a:r>
            <a:endParaRPr lang="en-US" altLang="en-US" dirty="0"/>
          </a:p>
          <a:p>
            <a:pPr eaLnBrk="1" hangingPunct="1">
              <a:spcBef>
                <a:spcPct val="0"/>
              </a:spcBef>
              <a:buFontTx/>
              <a:buChar char="•"/>
            </a:pPr>
            <a:r>
              <a:rPr lang="en-US" altLang="en-US" dirty="0"/>
              <a:t>Enhancing the quality of life for farmers/ranchers, communities, and society as a </a:t>
            </a:r>
            <a:r>
              <a:rPr lang="en-US" altLang="en-US" dirty="0" smtClean="0"/>
              <a:t>whole</a:t>
            </a:r>
            <a:endParaRPr lang="en-US" altLang="en-US" dirty="0"/>
          </a:p>
          <a:p>
            <a:pPr eaLnBrk="1" hangingPunct="1">
              <a:spcBef>
                <a:spcPct val="0"/>
              </a:spcBef>
            </a:pPr>
            <a:r>
              <a:rPr lang="en-US" altLang="en-US" dirty="0"/>
              <a:t>
In your proposal, you should explain how your project addresses each of the three principles of sustainable agriculture, even if it emphasizes one principle over the others. 
</a:t>
            </a:r>
          </a:p>
        </p:txBody>
      </p:sp>
      <p:sp>
        <p:nvSpPr>
          <p:cNvPr id="24579" name="Slide Number Placeholder 3">
            <a:extLst>
              <a:ext uri="{FF2B5EF4-FFF2-40B4-BE49-F238E27FC236}">
                <a16:creationId xmlns:a16="http://schemas.microsoft.com/office/drawing/2014/main" id="{B554701B-B716-904D-97D3-BF024A8E20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9300" indent="-287338">
              <a:defRPr>
                <a:solidFill>
                  <a:schemeClr val="tx1"/>
                </a:solidFill>
                <a:latin typeface="Calibri" panose="020F0502020204030204" pitchFamily="34" charset="0"/>
              </a:defRPr>
            </a:lvl2pPr>
            <a:lvl3pPr marL="1154113" indent="-230188">
              <a:defRPr>
                <a:solidFill>
                  <a:schemeClr val="tx1"/>
                </a:solidFill>
                <a:latin typeface="Calibri" panose="020F0502020204030204" pitchFamily="34" charset="0"/>
              </a:defRPr>
            </a:lvl3pPr>
            <a:lvl4pPr marL="1616075" indent="-230188">
              <a:defRPr>
                <a:solidFill>
                  <a:schemeClr val="tx1"/>
                </a:solidFill>
                <a:latin typeface="Calibri" panose="020F0502020204030204" pitchFamily="34" charset="0"/>
              </a:defRPr>
            </a:lvl4pPr>
            <a:lvl5pPr marL="2078038" indent="-230188">
              <a:defRPr>
                <a:solidFill>
                  <a:schemeClr val="tx1"/>
                </a:solidFill>
                <a:latin typeface="Calibri" panose="020F0502020204030204" pitchFamily="34" charset="0"/>
              </a:defRPr>
            </a:lvl5pPr>
            <a:lvl6pPr marL="2535238" indent="-230188" eaLnBrk="0" fontAlgn="base" hangingPunct="0">
              <a:spcBef>
                <a:spcPct val="0"/>
              </a:spcBef>
              <a:spcAft>
                <a:spcPct val="0"/>
              </a:spcAft>
              <a:defRPr>
                <a:solidFill>
                  <a:schemeClr val="tx1"/>
                </a:solidFill>
                <a:latin typeface="Calibri" panose="020F0502020204030204" pitchFamily="34" charset="0"/>
              </a:defRPr>
            </a:lvl6pPr>
            <a:lvl7pPr marL="2992438" indent="-230188" eaLnBrk="0" fontAlgn="base" hangingPunct="0">
              <a:spcBef>
                <a:spcPct val="0"/>
              </a:spcBef>
              <a:spcAft>
                <a:spcPct val="0"/>
              </a:spcAft>
              <a:defRPr>
                <a:solidFill>
                  <a:schemeClr val="tx1"/>
                </a:solidFill>
                <a:latin typeface="Calibri" panose="020F0502020204030204" pitchFamily="34" charset="0"/>
              </a:defRPr>
            </a:lvl7pPr>
            <a:lvl8pPr marL="3449638" indent="-230188" eaLnBrk="0" fontAlgn="base" hangingPunct="0">
              <a:spcBef>
                <a:spcPct val="0"/>
              </a:spcBef>
              <a:spcAft>
                <a:spcPct val="0"/>
              </a:spcAft>
              <a:defRPr>
                <a:solidFill>
                  <a:schemeClr val="tx1"/>
                </a:solidFill>
                <a:latin typeface="Calibri" panose="020F0502020204030204" pitchFamily="34" charset="0"/>
              </a:defRPr>
            </a:lvl8pPr>
            <a:lvl9pPr marL="3906838" indent="-23018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2BB5DF9-CF41-9B4E-B8C7-7C717BFE7B81}" type="slidenum">
              <a:rPr lang="en-US" altLang="en-US" smtClean="0"/>
              <a:pPr fontAlgn="base">
                <a:spcBef>
                  <a:spcPct val="0"/>
                </a:spcBef>
                <a:spcAft>
                  <a:spcPct val="0"/>
                </a:spcAft>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C4C7AE36-87A8-4642-A7BD-8A9A7587D1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60413" indent="-290513">
              <a:defRPr>
                <a:solidFill>
                  <a:schemeClr val="tx1"/>
                </a:solidFill>
                <a:latin typeface="Calibri" panose="020F0502020204030204" pitchFamily="34" charset="0"/>
              </a:defRPr>
            </a:lvl2pPr>
            <a:lvl3pPr marL="1171575" indent="-233363">
              <a:defRPr>
                <a:solidFill>
                  <a:schemeClr val="tx1"/>
                </a:solidFill>
                <a:latin typeface="Calibri" panose="020F0502020204030204" pitchFamily="34" charset="0"/>
              </a:defRPr>
            </a:lvl3pPr>
            <a:lvl4pPr marL="1641475" indent="-233363">
              <a:defRPr>
                <a:solidFill>
                  <a:schemeClr val="tx1"/>
                </a:solidFill>
                <a:latin typeface="Calibri" panose="020F0502020204030204" pitchFamily="34" charset="0"/>
              </a:defRPr>
            </a:lvl4pPr>
            <a:lvl5pPr marL="2111375" indent="-233363">
              <a:defRPr>
                <a:solidFill>
                  <a:schemeClr val="tx1"/>
                </a:solidFill>
                <a:latin typeface="Calibri" panose="020F0502020204030204" pitchFamily="34" charset="0"/>
              </a:defRPr>
            </a:lvl5pPr>
            <a:lvl6pPr marL="2568575" indent="-233363" eaLnBrk="0" fontAlgn="base" hangingPunct="0">
              <a:spcBef>
                <a:spcPct val="0"/>
              </a:spcBef>
              <a:spcAft>
                <a:spcPct val="0"/>
              </a:spcAft>
              <a:defRPr>
                <a:solidFill>
                  <a:schemeClr val="tx1"/>
                </a:solidFill>
                <a:latin typeface="Calibri" panose="020F0502020204030204" pitchFamily="34" charset="0"/>
              </a:defRPr>
            </a:lvl6pPr>
            <a:lvl7pPr marL="3025775" indent="-233363" eaLnBrk="0" fontAlgn="base" hangingPunct="0">
              <a:spcBef>
                <a:spcPct val="0"/>
              </a:spcBef>
              <a:spcAft>
                <a:spcPct val="0"/>
              </a:spcAft>
              <a:defRPr>
                <a:solidFill>
                  <a:schemeClr val="tx1"/>
                </a:solidFill>
                <a:latin typeface="Calibri" panose="020F0502020204030204" pitchFamily="34" charset="0"/>
              </a:defRPr>
            </a:lvl7pPr>
            <a:lvl8pPr marL="3482975" indent="-233363" eaLnBrk="0" fontAlgn="base" hangingPunct="0">
              <a:spcBef>
                <a:spcPct val="0"/>
              </a:spcBef>
              <a:spcAft>
                <a:spcPct val="0"/>
              </a:spcAft>
              <a:defRPr>
                <a:solidFill>
                  <a:schemeClr val="tx1"/>
                </a:solidFill>
                <a:latin typeface="Calibri" panose="020F0502020204030204" pitchFamily="34" charset="0"/>
              </a:defRPr>
            </a:lvl8pPr>
            <a:lvl9pPr marL="3940175" indent="-2333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EF5DAAC-9471-A345-94F2-D46FC609D653}" type="slidenum">
              <a:rPr lang="en-US" altLang="en-US" smtClean="0">
                <a:latin typeface="Arial" panose="020B0604020202020204" pitchFamily="34" charset="0"/>
                <a:ea typeface="MS PGothic" panose="020B0600070205080204" pitchFamily="34" charset="-128"/>
              </a:rPr>
              <a:pPr fontAlgn="base">
                <a:spcBef>
                  <a:spcPct val="0"/>
                </a:spcBef>
                <a:spcAft>
                  <a:spcPct val="0"/>
                </a:spcAft>
              </a:pPr>
              <a:t>6</a:t>
            </a:fld>
            <a:endParaRPr lang="en-US" altLang="en-US">
              <a:latin typeface="Arial" panose="020B0604020202020204" pitchFamily="34" charset="0"/>
              <a:ea typeface="MS PGothic" panose="020B0600070205080204" pitchFamily="34" charset="-128"/>
            </a:endParaRPr>
          </a:p>
        </p:txBody>
      </p:sp>
      <p:sp>
        <p:nvSpPr>
          <p:cNvPr id="26626" name="Rectangle 2">
            <a:extLst>
              <a:ext uri="{FF2B5EF4-FFF2-40B4-BE49-F238E27FC236}">
                <a16:creationId xmlns:a16="http://schemas.microsoft.com/office/drawing/2014/main" id="{F9BBF8D9-05B6-AA4B-9AF6-C726106468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a:extLst>
              <a:ext uri="{FF2B5EF4-FFF2-40B4-BE49-F238E27FC236}">
                <a16:creationId xmlns:a16="http://schemas.microsoft.com/office/drawing/2014/main" id="{B1021ED9-3D8E-0D44-BD62-680098CA19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dirty="0">
                <a:latin typeface="Arial" panose="020B0604020202020204" pitchFamily="34" charset="0"/>
              </a:rPr>
              <a:t>As in all successful SARE </a:t>
            </a:r>
            <a:r>
              <a:rPr lang="en-US" altLang="en-US" dirty="0" smtClean="0">
                <a:latin typeface="Arial" panose="020B0604020202020204" pitchFamily="34" charset="0"/>
              </a:rPr>
              <a:t>projects</a:t>
            </a:r>
            <a:r>
              <a:rPr lang="en-US" altLang="en-US" dirty="0">
                <a:latin typeface="Arial" panose="020B0604020202020204" pitchFamily="34" charset="0"/>
              </a:rPr>
              <a:t>, farmers and ranchers are considered major stakeholders in the project’s research/demonstration and outreach process.
Applicants for the Farmer Rancher Grant Program must identify specific problems and potential solutions to those problems.
This grant program is for sustainable agriculture research, demonstration, and education projects; NOT for start up costs or everyday farming expenses except those directly related to the project.
Projects that involve whole farm systems research and education are encouraged.
Livestock projects need to comply with reasonable animal care requirements to insure that animals are properly cared for.
Projects that include a youth component are also welcome and encouraged.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08CB2A56-C34B-D74E-9E86-B81F467A59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60413" indent="-290513">
              <a:defRPr>
                <a:solidFill>
                  <a:schemeClr val="tx1"/>
                </a:solidFill>
                <a:latin typeface="Calibri" panose="020F0502020204030204" pitchFamily="34" charset="0"/>
              </a:defRPr>
            </a:lvl2pPr>
            <a:lvl3pPr marL="1171575" indent="-233363">
              <a:defRPr>
                <a:solidFill>
                  <a:schemeClr val="tx1"/>
                </a:solidFill>
                <a:latin typeface="Calibri" panose="020F0502020204030204" pitchFamily="34" charset="0"/>
              </a:defRPr>
            </a:lvl3pPr>
            <a:lvl4pPr marL="1641475" indent="-233363">
              <a:defRPr>
                <a:solidFill>
                  <a:schemeClr val="tx1"/>
                </a:solidFill>
                <a:latin typeface="Calibri" panose="020F0502020204030204" pitchFamily="34" charset="0"/>
              </a:defRPr>
            </a:lvl4pPr>
            <a:lvl5pPr marL="2111375" indent="-233363">
              <a:defRPr>
                <a:solidFill>
                  <a:schemeClr val="tx1"/>
                </a:solidFill>
                <a:latin typeface="Calibri" panose="020F0502020204030204" pitchFamily="34" charset="0"/>
              </a:defRPr>
            </a:lvl5pPr>
            <a:lvl6pPr marL="2568575" indent="-233363" eaLnBrk="0" fontAlgn="base" hangingPunct="0">
              <a:spcBef>
                <a:spcPct val="0"/>
              </a:spcBef>
              <a:spcAft>
                <a:spcPct val="0"/>
              </a:spcAft>
              <a:defRPr>
                <a:solidFill>
                  <a:schemeClr val="tx1"/>
                </a:solidFill>
                <a:latin typeface="Calibri" panose="020F0502020204030204" pitchFamily="34" charset="0"/>
              </a:defRPr>
            </a:lvl6pPr>
            <a:lvl7pPr marL="3025775" indent="-233363" eaLnBrk="0" fontAlgn="base" hangingPunct="0">
              <a:spcBef>
                <a:spcPct val="0"/>
              </a:spcBef>
              <a:spcAft>
                <a:spcPct val="0"/>
              </a:spcAft>
              <a:defRPr>
                <a:solidFill>
                  <a:schemeClr val="tx1"/>
                </a:solidFill>
                <a:latin typeface="Calibri" panose="020F0502020204030204" pitchFamily="34" charset="0"/>
              </a:defRPr>
            </a:lvl7pPr>
            <a:lvl8pPr marL="3482975" indent="-233363" eaLnBrk="0" fontAlgn="base" hangingPunct="0">
              <a:spcBef>
                <a:spcPct val="0"/>
              </a:spcBef>
              <a:spcAft>
                <a:spcPct val="0"/>
              </a:spcAft>
              <a:defRPr>
                <a:solidFill>
                  <a:schemeClr val="tx1"/>
                </a:solidFill>
                <a:latin typeface="Calibri" panose="020F0502020204030204" pitchFamily="34" charset="0"/>
              </a:defRPr>
            </a:lvl8pPr>
            <a:lvl9pPr marL="3940175" indent="-2333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65EF5F1-7379-C943-9E90-C542615024EB}" type="slidenum">
              <a:rPr lang="en-US" altLang="en-US" smtClean="0">
                <a:latin typeface="Arial" panose="020B0604020202020204" pitchFamily="34" charset="0"/>
                <a:ea typeface="MS PGothic" panose="020B0600070205080204" pitchFamily="34" charset="-128"/>
              </a:rPr>
              <a:pPr fontAlgn="base">
                <a:spcBef>
                  <a:spcPct val="0"/>
                </a:spcBef>
                <a:spcAft>
                  <a:spcPct val="0"/>
                </a:spcAft>
              </a:pPr>
              <a:t>7</a:t>
            </a:fld>
            <a:endParaRPr lang="en-US" altLang="en-US">
              <a:latin typeface="Arial" panose="020B0604020202020204" pitchFamily="34" charset="0"/>
              <a:ea typeface="MS PGothic" panose="020B0600070205080204" pitchFamily="34" charset="-128"/>
            </a:endParaRPr>
          </a:p>
        </p:txBody>
      </p:sp>
      <p:sp>
        <p:nvSpPr>
          <p:cNvPr id="28674" name="Rectangle 2">
            <a:extLst>
              <a:ext uri="{FF2B5EF4-FFF2-40B4-BE49-F238E27FC236}">
                <a16:creationId xmlns:a16="http://schemas.microsoft.com/office/drawing/2014/main" id="{43C577D7-E1A7-B94F-AA65-57A430DF95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a:extLst>
              <a:ext uri="{FF2B5EF4-FFF2-40B4-BE49-F238E27FC236}">
                <a16:creationId xmlns:a16="http://schemas.microsoft.com/office/drawing/2014/main" id="{0018B21B-CC10-094E-803D-EEE053CFD118}"/>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8068" eaLnBrk="1" hangingPunct="1">
              <a:lnSpc>
                <a:spcPct val="90000"/>
              </a:lnSpc>
              <a:spcBef>
                <a:spcPct val="0"/>
              </a:spcBef>
              <a:defRPr/>
            </a:pPr>
            <a:r>
              <a:rPr lang="en-US" altLang="en-US" dirty="0"/>
              <a:t>Since 1992, NCR-SARE has awarded over </a:t>
            </a:r>
            <a:r>
              <a:rPr lang="en-US" altLang="en-US" dirty="0" smtClean="0"/>
              <a:t>$10.5 </a:t>
            </a:r>
            <a:r>
              <a:rPr lang="en-US" altLang="en-US" dirty="0"/>
              <a:t>million to fund farmer and rancher research </a:t>
            </a:r>
            <a:r>
              <a:rPr lang="en-US" altLang="en-US" dirty="0" smtClean="0"/>
              <a:t>and education through </a:t>
            </a:r>
            <a:r>
              <a:rPr lang="en-US" altLang="en-US" dirty="0"/>
              <a:t>the Farmer Rancher Grant Program</a:t>
            </a:r>
          </a:p>
          <a:p>
            <a:pPr defTabSz="938068" eaLnBrk="1" hangingPunct="1">
              <a:lnSpc>
                <a:spcPct val="90000"/>
              </a:lnSpc>
              <a:spcBef>
                <a:spcPct val="0"/>
              </a:spcBef>
              <a:defRPr/>
            </a:pPr>
            <a:endParaRPr lang="en-US" altLang="en-US" dirty="0"/>
          </a:p>
          <a:p>
            <a:pPr defTabSz="938068" eaLnBrk="1" hangingPunct="1">
              <a:lnSpc>
                <a:spcPct val="90000"/>
              </a:lnSpc>
              <a:spcBef>
                <a:spcPct val="0"/>
              </a:spcBef>
              <a:defRPr/>
            </a:pPr>
            <a:r>
              <a:rPr lang="en-US" altLang="en-US" dirty="0"/>
              <a:t>Past Farmer Rancher award recipients have been given grants to studying topics such as:</a:t>
            </a:r>
          </a:p>
          <a:p>
            <a:pPr marL="171450" lvl="0" indent="-171450">
              <a:buFont typeface="Arial" panose="020B0604020202020204" pitchFamily="34" charset="0"/>
              <a:buChar char="•"/>
            </a:pPr>
            <a:r>
              <a:rPr lang="en-US" altLang="en-US" dirty="0" smtClean="0"/>
              <a:t>alternative </a:t>
            </a:r>
            <a:r>
              <a:rPr lang="en-US" altLang="en-US" dirty="0"/>
              <a:t>grain crops as animal </a:t>
            </a:r>
            <a:r>
              <a:rPr lang="en-US" altLang="en-US" dirty="0" smtClean="0"/>
              <a:t>feed</a:t>
            </a:r>
            <a:r>
              <a:rPr lang="en-US" altLang="en-US" dirty="0"/>
              <a:t>
alternative uses for CRP </a:t>
            </a:r>
            <a:r>
              <a:rPr lang="en-US" altLang="en-US" dirty="0" smtClean="0"/>
              <a:t>land </a:t>
            </a:r>
            <a:r>
              <a:rPr lang="en-US" altLang="en-US" dirty="0"/>
              <a:t>
biological weed &amp; pest </a:t>
            </a:r>
            <a:r>
              <a:rPr lang="en-US" altLang="en-US" dirty="0" smtClean="0"/>
              <a:t>control</a:t>
            </a:r>
            <a:r>
              <a:rPr lang="en-US" altLang="en-US" dirty="0"/>
              <a:t>
energy alternatives &amp; </a:t>
            </a:r>
            <a:r>
              <a:rPr lang="en-US" altLang="en-US" dirty="0" smtClean="0"/>
              <a:t>conservation</a:t>
            </a:r>
            <a:r>
              <a:rPr lang="en-US" altLang="en-US" dirty="0"/>
              <a:t>
</a:t>
            </a:r>
            <a:r>
              <a:rPr lang="en-US" sz="1200" kern="1200" dirty="0" smtClean="0">
                <a:solidFill>
                  <a:schemeClr val="tx1"/>
                </a:solidFill>
                <a:effectLst/>
                <a:latin typeface="+mn-lt"/>
                <a:ea typeface="+mn-ea"/>
                <a:cs typeface="+mn-cs"/>
              </a:rPr>
              <a:t>farmland access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food sovereignty</a:t>
            </a:r>
          </a:p>
          <a:p>
            <a:pPr marL="173182" indent="-173182" defTabSz="938068" eaLnBrk="1" hangingPunct="1">
              <a:lnSpc>
                <a:spcPct val="90000"/>
              </a:lnSpc>
              <a:spcBef>
                <a:spcPct val="0"/>
              </a:spcBef>
              <a:buFont typeface="Arial" panose="020B0604020202020204" pitchFamily="34" charset="0"/>
              <a:buChar char="•"/>
              <a:defRPr/>
            </a:pPr>
            <a:r>
              <a:rPr lang="en-US" altLang="en-US" dirty="0" smtClean="0"/>
              <a:t>health </a:t>
            </a:r>
            <a:r>
              <a:rPr lang="en-US" altLang="en-US" dirty="0"/>
              <a:t>and safety of </a:t>
            </a:r>
            <a:r>
              <a:rPr lang="en-US" altLang="en-US" dirty="0" smtClean="0"/>
              <a:t>employees</a:t>
            </a:r>
            <a:r>
              <a:rPr lang="en-US" altLang="en-US" dirty="0"/>
              <a:t>
holistic </a:t>
            </a:r>
            <a:r>
              <a:rPr lang="en-US" altLang="en-US" dirty="0" smtClean="0"/>
              <a:t>management</a:t>
            </a:r>
            <a:r>
              <a:rPr lang="en-US" altLang="en-US" dirty="0"/>
              <a:t>
labor </a:t>
            </a:r>
            <a:r>
              <a:rPr lang="en-US" altLang="en-US" dirty="0" smtClean="0"/>
              <a:t>issues</a:t>
            </a:r>
            <a:r>
              <a:rPr lang="en-US" altLang="en-US" dirty="0"/>
              <a:t>
livestock &amp; crop production </a:t>
            </a:r>
            <a:r>
              <a:rPr lang="en-US" altLang="en-US" dirty="0" smtClean="0"/>
              <a:t>systems</a:t>
            </a:r>
            <a:r>
              <a:rPr lang="en-US" altLang="en-US" dirty="0"/>
              <a:t>
</a:t>
            </a:r>
            <a:r>
              <a:rPr lang="en-US" altLang="en-US" dirty="0" smtClean="0"/>
              <a:t>marketing</a:t>
            </a:r>
            <a:r>
              <a:rPr lang="en-US" altLang="en-US" dirty="0"/>
              <a:t>
organic </a:t>
            </a:r>
            <a:r>
              <a:rPr lang="en-US" altLang="en-US" dirty="0" smtClean="0"/>
              <a:t>farming</a:t>
            </a:r>
            <a:r>
              <a:rPr lang="en-US" altLang="en-US" dirty="0"/>
              <a:t>
quality of life </a:t>
            </a:r>
            <a:r>
              <a:rPr lang="en-US" altLang="en-US" dirty="0" smtClean="0"/>
              <a:t>issues </a:t>
            </a:r>
            <a:r>
              <a:rPr lang="en-US" altLang="en-US" dirty="0"/>
              <a:t>
rotational </a:t>
            </a:r>
            <a:r>
              <a:rPr lang="en-US" altLang="en-US" dirty="0" smtClean="0"/>
              <a:t>grazing</a:t>
            </a:r>
            <a:r>
              <a:rPr lang="en-US" altLang="en-US" dirty="0"/>
              <a:t>
soil </a:t>
            </a:r>
            <a:r>
              <a:rPr lang="en-US" altLang="en-US" dirty="0" smtClean="0"/>
              <a:t>conservation</a:t>
            </a:r>
            <a:r>
              <a:rPr lang="en-US" altLang="en-US" dirty="0"/>
              <a:t>
waste </a:t>
            </a:r>
            <a:r>
              <a:rPr lang="en-US" altLang="en-US" dirty="0" smtClean="0"/>
              <a:t>management</a:t>
            </a:r>
            <a:r>
              <a:rPr lang="en-US" altLang="en-US" dirty="0"/>
              <a:t>
water </a:t>
            </a:r>
            <a:r>
              <a:rPr lang="en-US" altLang="en-US" dirty="0" smtClean="0"/>
              <a:t>quality</a:t>
            </a:r>
            <a:r>
              <a:rPr lang="en-US" altLang="en-US" dirty="0"/>
              <a:t>
water conservation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1CED20A7-0BE0-0648-825C-E0CF9965E0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E8B9A4AA-A88A-1C4E-8307-0B3A821E0E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6625" eaLnBrk="1" hangingPunct="1">
              <a:spcBef>
                <a:spcPct val="0"/>
              </a:spcBef>
            </a:pPr>
            <a:r>
              <a:rPr lang="en-US" altLang="en-US" dirty="0"/>
              <a:t>Any farmer/rancher or group of farmers/ranchers who farm or operate a ranch in the North Central Region may apply. </a:t>
            </a:r>
            <a:r>
              <a:rPr lang="en-US" altLang="en-US" dirty="0" smtClean="0"/>
              <a:t> For this program, a</a:t>
            </a:r>
            <a:r>
              <a:rPr lang="en-US" altLang="en-US" baseline="0" dirty="0" smtClean="0"/>
              <a:t> farmer or rancher is defined as someone who raises crops or livestock, especially as a business.</a:t>
            </a:r>
            <a:endParaRPr lang="en-US" altLang="en-US" dirty="0" smtClean="0"/>
          </a:p>
          <a:p>
            <a:pPr defTabSz="936625" eaLnBrk="1" hangingPunct="1">
              <a:spcBef>
                <a:spcPct val="0"/>
              </a:spcBef>
            </a:pPr>
            <a:endParaRPr lang="en-US" altLang="en-US" dirty="0" smtClean="0"/>
          </a:p>
          <a:p>
            <a:pPr defTabSz="936625" eaLnBrk="1" hangingPunct="1">
              <a:spcBef>
                <a:spcPct val="0"/>
              </a:spcBef>
            </a:pPr>
            <a:r>
              <a:rPr lang="en-US" altLang="en-US" dirty="0" smtClean="0"/>
              <a:t>Applicants </a:t>
            </a:r>
            <a:r>
              <a:rPr lang="en-US" altLang="en-US" dirty="0"/>
              <a:t>may be just beginning the transition to a more sustainable operation, or may already be using some sustainable practices and want to implement additional changes. The grants help reduce the risk of trying out new ideas. These grants do not require matching funds.
Farmers/Ranchers are invited to submit proposals that test, evaluate, and adapt sustainable agriculture practices for their operations; to conduct learning circles, educational events, field days or demonstrations to further disseminate information to other farmers/ranchers; develop new technologies; or create or modify equipment. If you’ve never applied for a grant before, this is a good one to start with.
I am the Farmer Rancher Grant Coordinator for the North Central region and I’m located at Lincoln University in Jefferson City, Missouri.  Most of our staff is located at </a:t>
            </a:r>
            <a:r>
              <a:rPr lang="en-US" altLang="en-US" dirty="0" smtClean="0"/>
              <a:t>the </a:t>
            </a:r>
            <a:r>
              <a:rPr lang="en-US" altLang="en-US" dirty="0"/>
              <a:t>University of Minnesota in St. Paul.
Feel free to contact me with specific questions regarding the Farmer Rancher Grant. </a:t>
            </a:r>
          </a:p>
        </p:txBody>
      </p:sp>
      <p:sp>
        <p:nvSpPr>
          <p:cNvPr id="30723" name="Slide Number Placeholder 3">
            <a:extLst>
              <a:ext uri="{FF2B5EF4-FFF2-40B4-BE49-F238E27FC236}">
                <a16:creationId xmlns:a16="http://schemas.microsoft.com/office/drawing/2014/main" id="{CC9A0F68-6111-2647-8BB6-019EFA4D9A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9300" indent="-287338">
              <a:defRPr>
                <a:solidFill>
                  <a:schemeClr val="tx1"/>
                </a:solidFill>
                <a:latin typeface="Calibri" panose="020F0502020204030204" pitchFamily="34" charset="0"/>
              </a:defRPr>
            </a:lvl2pPr>
            <a:lvl3pPr marL="1154113" indent="-230188">
              <a:defRPr>
                <a:solidFill>
                  <a:schemeClr val="tx1"/>
                </a:solidFill>
                <a:latin typeface="Calibri" panose="020F0502020204030204" pitchFamily="34" charset="0"/>
              </a:defRPr>
            </a:lvl3pPr>
            <a:lvl4pPr marL="1616075" indent="-230188">
              <a:defRPr>
                <a:solidFill>
                  <a:schemeClr val="tx1"/>
                </a:solidFill>
                <a:latin typeface="Calibri" panose="020F0502020204030204" pitchFamily="34" charset="0"/>
              </a:defRPr>
            </a:lvl4pPr>
            <a:lvl5pPr marL="2078038" indent="-230188">
              <a:defRPr>
                <a:solidFill>
                  <a:schemeClr val="tx1"/>
                </a:solidFill>
                <a:latin typeface="Calibri" panose="020F0502020204030204" pitchFamily="34" charset="0"/>
              </a:defRPr>
            </a:lvl5pPr>
            <a:lvl6pPr marL="2535238" indent="-230188" eaLnBrk="0" fontAlgn="base" hangingPunct="0">
              <a:spcBef>
                <a:spcPct val="0"/>
              </a:spcBef>
              <a:spcAft>
                <a:spcPct val="0"/>
              </a:spcAft>
              <a:defRPr>
                <a:solidFill>
                  <a:schemeClr val="tx1"/>
                </a:solidFill>
                <a:latin typeface="Calibri" panose="020F0502020204030204" pitchFamily="34" charset="0"/>
              </a:defRPr>
            </a:lvl6pPr>
            <a:lvl7pPr marL="2992438" indent="-230188" eaLnBrk="0" fontAlgn="base" hangingPunct="0">
              <a:spcBef>
                <a:spcPct val="0"/>
              </a:spcBef>
              <a:spcAft>
                <a:spcPct val="0"/>
              </a:spcAft>
              <a:defRPr>
                <a:solidFill>
                  <a:schemeClr val="tx1"/>
                </a:solidFill>
                <a:latin typeface="Calibri" panose="020F0502020204030204" pitchFamily="34" charset="0"/>
              </a:defRPr>
            </a:lvl7pPr>
            <a:lvl8pPr marL="3449638" indent="-230188" eaLnBrk="0" fontAlgn="base" hangingPunct="0">
              <a:spcBef>
                <a:spcPct val="0"/>
              </a:spcBef>
              <a:spcAft>
                <a:spcPct val="0"/>
              </a:spcAft>
              <a:defRPr>
                <a:solidFill>
                  <a:schemeClr val="tx1"/>
                </a:solidFill>
                <a:latin typeface="Calibri" panose="020F0502020204030204" pitchFamily="34" charset="0"/>
              </a:defRPr>
            </a:lvl8pPr>
            <a:lvl9pPr marL="3906838" indent="-23018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575875C-4464-A44D-AE6B-67FCDAC3DFEE}" type="slidenum">
              <a:rPr lang="en-US" altLang="en-US" smtClean="0"/>
              <a:pPr fontAlgn="base">
                <a:spcBef>
                  <a:spcPct val="0"/>
                </a:spcBef>
                <a:spcAft>
                  <a:spcPct val="0"/>
                </a:spcAft>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C3E9FC93-E48C-ED48-B3CE-32B0E665C0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83B4BB63-6465-EC48-A3A3-495E7F3C56C5}"/>
              </a:ext>
            </a:extLst>
          </p:cNvPr>
          <p:cNvSpPr>
            <a:spLocks noGrp="1"/>
          </p:cNvSpPr>
          <p:nvPr>
            <p:ph type="body" idx="1"/>
          </p:nvPr>
        </p:nvSpPr>
        <p:spPr bwMode="auto">
          <a:xfrm>
            <a:off x="157163" y="4459288"/>
            <a:ext cx="6788150" cy="4929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300" b="1" dirty="0">
                <a:solidFill>
                  <a:srgbClr val="000000"/>
                </a:solidFill>
                <a:latin typeface="Arial" panose="020B0604020202020204" pitchFamily="34" charset="0"/>
              </a:rPr>
              <a:t>Make sure your idea fits the grant priorities or it won’t get funded. Call the grant coordinator for additional details and advice. </a:t>
            </a:r>
          </a:p>
          <a:p>
            <a:r>
              <a:rPr lang="en-US" altLang="en-US" sz="1300" b="1" dirty="0">
                <a:solidFill>
                  <a:srgbClr val="000000"/>
                </a:solidFill>
                <a:latin typeface="Arial" panose="020B0604020202020204" pitchFamily="34" charset="0"/>
              </a:rPr>
              <a:t>Understand review process </a:t>
            </a:r>
            <a:r>
              <a:rPr lang="en-US" altLang="en-US" sz="1300" dirty="0">
                <a:solidFill>
                  <a:srgbClr val="000000"/>
                </a:solidFill>
                <a:latin typeface="Arial" panose="020B0604020202020204" pitchFamily="34" charset="0"/>
              </a:rPr>
              <a:t>and the criteria for evaluating your proposal so you know where to put the most effort. </a:t>
            </a:r>
          </a:p>
          <a:p>
            <a:r>
              <a:rPr lang="en-US" altLang="en-US" sz="1300" b="1" dirty="0">
                <a:solidFill>
                  <a:srgbClr val="000000"/>
                </a:solidFill>
                <a:latin typeface="Arial" panose="020B0604020202020204" pitchFamily="34" charset="0"/>
              </a:rPr>
              <a:t>Follow the guidelines</a:t>
            </a:r>
            <a:r>
              <a:rPr lang="en-US" altLang="en-US" sz="1300" dirty="0">
                <a:solidFill>
                  <a:srgbClr val="000000"/>
                </a:solidFill>
                <a:latin typeface="Arial" panose="020B0604020202020204" pitchFamily="34" charset="0"/>
              </a:rPr>
              <a:t> in the Call for Proposals. Calls change each </a:t>
            </a:r>
            <a:r>
              <a:rPr lang="en-US" altLang="en-US" sz="1300" dirty="0" smtClean="0">
                <a:solidFill>
                  <a:srgbClr val="000000"/>
                </a:solidFill>
                <a:latin typeface="Arial" panose="020B0604020202020204" pitchFamily="34" charset="0"/>
              </a:rPr>
              <a:t>year. </a:t>
            </a:r>
            <a:r>
              <a:rPr lang="en-US" altLang="en-US" sz="1300" dirty="0">
                <a:solidFill>
                  <a:srgbClr val="000000"/>
                </a:solidFill>
                <a:latin typeface="Arial" panose="020B0604020202020204" pitchFamily="34" charset="0"/>
              </a:rPr>
              <a:t>Be sure you're using the most current call.</a:t>
            </a:r>
          </a:p>
          <a:p>
            <a:r>
              <a:rPr lang="en-US" altLang="en-US" sz="1300" b="1" dirty="0">
                <a:solidFill>
                  <a:srgbClr val="000000"/>
                </a:solidFill>
                <a:latin typeface="Arial" panose="020B0604020202020204" pitchFamily="34" charset="0"/>
              </a:rPr>
              <a:t>Develop clear goals.</a:t>
            </a:r>
            <a:r>
              <a:rPr lang="en-US" altLang="en-US" sz="1300" dirty="0">
                <a:solidFill>
                  <a:srgbClr val="000000"/>
                </a:solidFill>
                <a:latin typeface="Arial" panose="020B0604020202020204" pitchFamily="34" charset="0"/>
              </a:rPr>
              <a:t>  Whether you are trying to solve an insect pest problem, conduct a marketing project or do something no one’s even thought of yet, </a:t>
            </a:r>
            <a:r>
              <a:rPr lang="en-US" altLang="en-US" sz="1300" b="1" dirty="0">
                <a:solidFill>
                  <a:srgbClr val="000000"/>
                </a:solidFill>
                <a:latin typeface="Arial" panose="020B0604020202020204" pitchFamily="34" charset="0"/>
              </a:rPr>
              <a:t>simple and clear goals</a:t>
            </a:r>
            <a:r>
              <a:rPr lang="en-US" altLang="en-US" sz="1300" dirty="0">
                <a:solidFill>
                  <a:srgbClr val="000000"/>
                </a:solidFill>
                <a:latin typeface="Arial" panose="020B0604020202020204" pitchFamily="34" charset="0"/>
              </a:rPr>
              <a:t> let the reviewers know </a:t>
            </a:r>
            <a:r>
              <a:rPr lang="en-US" altLang="en-US" sz="1300" b="1" dirty="0">
                <a:solidFill>
                  <a:srgbClr val="000000"/>
                </a:solidFill>
                <a:latin typeface="Arial" panose="020B0604020202020204" pitchFamily="34" charset="0"/>
              </a:rPr>
              <a:t>WHAT </a:t>
            </a:r>
            <a:r>
              <a:rPr lang="en-US" altLang="en-US" sz="1300" dirty="0">
                <a:solidFill>
                  <a:srgbClr val="000000"/>
                </a:solidFill>
                <a:latin typeface="Arial" panose="020B0604020202020204" pitchFamily="34" charset="0"/>
              </a:rPr>
              <a:t>your goal is.  Then—as they read your application—they can see </a:t>
            </a:r>
            <a:r>
              <a:rPr lang="en-US" altLang="en-US" sz="1300" b="1" dirty="0">
                <a:solidFill>
                  <a:srgbClr val="000000"/>
                </a:solidFill>
                <a:latin typeface="Arial" panose="020B0604020202020204" pitchFamily="34" charset="0"/>
              </a:rPr>
              <a:t>HOW </a:t>
            </a:r>
            <a:r>
              <a:rPr lang="en-US" altLang="en-US" sz="1300" dirty="0">
                <a:solidFill>
                  <a:srgbClr val="000000"/>
                </a:solidFill>
                <a:latin typeface="Arial" panose="020B0604020202020204" pitchFamily="34" charset="0"/>
              </a:rPr>
              <a:t>you are going to reach your goal. </a:t>
            </a:r>
          </a:p>
          <a:p>
            <a:r>
              <a:rPr lang="en-US" altLang="en-US" sz="1300" dirty="0">
                <a:solidFill>
                  <a:srgbClr val="000000"/>
                </a:solidFill>
                <a:latin typeface="Arial" panose="020B0604020202020204" pitchFamily="34" charset="0"/>
              </a:rPr>
              <a:t>Proposals with clear objectives and methods are the most successful. Focus on what you can actually</a:t>
            </a:r>
            <a:r>
              <a:rPr lang="en-US" altLang="en-US" sz="1300" b="1" dirty="0">
                <a:solidFill>
                  <a:srgbClr val="000000"/>
                </a:solidFill>
                <a:latin typeface="Arial" panose="020B0604020202020204" pitchFamily="34" charset="0"/>
              </a:rPr>
              <a:t> </a:t>
            </a:r>
            <a:r>
              <a:rPr lang="en-US" altLang="en-US" sz="1300" dirty="0">
                <a:solidFill>
                  <a:srgbClr val="000000"/>
                </a:solidFill>
                <a:latin typeface="Arial" panose="020B0604020202020204" pitchFamily="34" charset="0"/>
              </a:rPr>
              <a:t>accomplish during the project time period. Do not promise more than you can deliver. </a:t>
            </a:r>
          </a:p>
          <a:p>
            <a:r>
              <a:rPr lang="en-US" altLang="en-US" sz="1300" b="1" dirty="0">
                <a:solidFill>
                  <a:srgbClr val="000000"/>
                </a:solidFill>
                <a:latin typeface="Arial" panose="020B0604020202020204" pitchFamily="34" charset="0"/>
              </a:rPr>
              <a:t>Plan ahead on how to accomplish your project.  </a:t>
            </a:r>
            <a:r>
              <a:rPr lang="en-US" altLang="en-US" sz="1300" dirty="0">
                <a:solidFill>
                  <a:srgbClr val="000000"/>
                </a:solidFill>
                <a:latin typeface="Arial" panose="020B0604020202020204" pitchFamily="34" charset="0"/>
              </a:rPr>
              <a:t>Think about the details before you fill out the proposal.  If you are doing a research project and choose to use an experimental design, make sure the design is capable of yielding conclusive results.  If you need help on a research design, include a cooperator with experience in on-farm research. Also see the SARE bulletin: </a:t>
            </a:r>
            <a:r>
              <a:rPr lang="en-US" altLang="en-US" dirty="0">
                <a:hlinkClick r:id="rId3"/>
              </a:rPr>
              <a:t>How to Conduct Research on Your Farm or </a:t>
            </a:r>
            <a:r>
              <a:rPr lang="en-US" altLang="en-US" dirty="0" smtClean="0">
                <a:hlinkClick r:id="rId3"/>
              </a:rPr>
              <a:t>Ranch</a:t>
            </a:r>
            <a:r>
              <a:rPr lang="en-US" altLang="en-US" dirty="0" smtClean="0"/>
              <a:t>. If you are planning an education project, you may want to involve other educators to help you develop surveys</a:t>
            </a:r>
            <a:r>
              <a:rPr lang="en-US" altLang="en-US" baseline="0" dirty="0" smtClean="0"/>
              <a:t> or other methods to evaluate the success of your education efforts.</a:t>
            </a:r>
            <a:endParaRPr lang="en-US" altLang="en-US" dirty="0"/>
          </a:p>
          <a:p>
            <a:endParaRPr lang="en-US" altLang="en-US" sz="1300" dirty="0">
              <a:solidFill>
                <a:srgbClr val="000000"/>
              </a:solidFill>
              <a:latin typeface="Arial" panose="020B0604020202020204" pitchFamily="34" charset="0"/>
            </a:endParaRPr>
          </a:p>
          <a:p>
            <a:r>
              <a:rPr lang="en-US" altLang="en-US" sz="1300" b="1" dirty="0">
                <a:solidFill>
                  <a:srgbClr val="000000"/>
                </a:solidFill>
                <a:latin typeface="Arial" panose="020B0604020202020204" pitchFamily="34" charset="0"/>
              </a:rPr>
              <a:t>Keep the writing simple </a:t>
            </a:r>
            <a:r>
              <a:rPr lang="en-US" altLang="en-US" sz="1300" dirty="0">
                <a:solidFill>
                  <a:srgbClr val="000000"/>
                </a:solidFill>
                <a:latin typeface="Arial" panose="020B0604020202020204" pitchFamily="34" charset="0"/>
              </a:rPr>
              <a:t>Write your proposal logically - make it easy for reviewers. Avoid acronyms. </a:t>
            </a:r>
          </a:p>
          <a:p>
            <a:endParaRPr lang="en-US" altLang="en-US" dirty="0"/>
          </a:p>
        </p:txBody>
      </p:sp>
      <p:sp>
        <p:nvSpPr>
          <p:cNvPr id="4" name="Slide Number Placeholder 3">
            <a:extLst>
              <a:ext uri="{FF2B5EF4-FFF2-40B4-BE49-F238E27FC236}">
                <a16:creationId xmlns:a16="http://schemas.microsoft.com/office/drawing/2014/main" id="{64EA612F-728B-7C47-8B7B-E2B12A5B4352}"/>
              </a:ext>
            </a:extLst>
          </p:cNvPr>
          <p:cNvSpPr>
            <a:spLocks noGrp="1"/>
          </p:cNvSpPr>
          <p:nvPr>
            <p:ph type="sldNum" sz="quarter" idx="5"/>
          </p:nvPr>
        </p:nvSpPr>
        <p:spPr/>
        <p:txBody>
          <a:bodyPr/>
          <a:lstStyle/>
          <a:p>
            <a:pPr>
              <a:defRPr/>
            </a:pPr>
            <a:fld id="{3E766C56-34B4-EB4B-8390-0E3BD34CBDA6}"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640C5DE-E8F7-C64E-9B0C-0D6506AC12D3}"/>
              </a:ext>
            </a:extLst>
          </p:cNvPr>
          <p:cNvSpPr>
            <a:spLocks noGrp="1"/>
          </p:cNvSpPr>
          <p:nvPr>
            <p:ph type="dt" sz="half" idx="10"/>
            <p:custDataLst>
              <p:tags r:id="rId1"/>
            </p:custDataLst>
          </p:nvPr>
        </p:nvSpPr>
        <p:spPr/>
        <p:txBody>
          <a:bodyPr/>
          <a:lstStyle>
            <a:lvl1pPr>
              <a:defRPr/>
            </a:lvl1pPr>
          </a:lstStyle>
          <a:p>
            <a:pPr>
              <a:defRPr/>
            </a:pPr>
            <a:fld id="{FD39D663-EFAD-794D-811D-DE6657D03A21}" type="datetimeFigureOut">
              <a:rPr lang="en-US"/>
              <a:pPr>
                <a:defRPr/>
              </a:pPr>
              <a:t>8/20/2021</a:t>
            </a:fld>
            <a:endParaRPr lang="en-US"/>
          </a:p>
        </p:txBody>
      </p:sp>
      <p:sp>
        <p:nvSpPr>
          <p:cNvPr id="5" name="Footer Placeholder 4">
            <a:extLst>
              <a:ext uri="{FF2B5EF4-FFF2-40B4-BE49-F238E27FC236}">
                <a16:creationId xmlns:a16="http://schemas.microsoft.com/office/drawing/2014/main" id="{BCF43DA4-7895-1948-9BD5-23EC0EA485B6}"/>
              </a:ext>
            </a:extLst>
          </p:cNvPr>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32750E1-6C41-DD40-B28C-96A8094FC7A4}"/>
              </a:ext>
            </a:extLst>
          </p:cNvPr>
          <p:cNvSpPr>
            <a:spLocks noGrp="1"/>
          </p:cNvSpPr>
          <p:nvPr>
            <p:ph type="sldNum" sz="quarter" idx="12"/>
            <p:custDataLst>
              <p:tags r:id="rId3"/>
            </p:custDataLst>
          </p:nvPr>
        </p:nvSpPr>
        <p:spPr/>
        <p:txBody>
          <a:bodyPr/>
          <a:lstStyle>
            <a:lvl1pPr>
              <a:defRPr/>
            </a:lvl1pPr>
          </a:lstStyle>
          <a:p>
            <a:pPr>
              <a:defRPr/>
            </a:pPr>
            <a:fld id="{69CD0431-8C61-A145-9788-E45635E5916E}" type="slidenum">
              <a:rPr lang="en-US"/>
              <a:pPr>
                <a:defRPr/>
              </a:pPr>
              <a:t>‹#›</a:t>
            </a:fld>
            <a:endParaRPr lang="en-US"/>
          </a:p>
        </p:txBody>
      </p:sp>
    </p:spTree>
    <p:extLst>
      <p:ext uri="{BB962C8B-B14F-4D97-AF65-F5344CB8AC3E}">
        <p14:creationId xmlns:p14="http://schemas.microsoft.com/office/powerpoint/2010/main" val="1151517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7E0DEF-7CBF-034D-A613-57093E16B6F1}"/>
              </a:ext>
            </a:extLst>
          </p:cNvPr>
          <p:cNvSpPr>
            <a:spLocks noGrp="1"/>
          </p:cNvSpPr>
          <p:nvPr>
            <p:ph type="dt" sz="half" idx="10"/>
            <p:custDataLst>
              <p:tags r:id="rId1"/>
            </p:custDataLst>
          </p:nvPr>
        </p:nvSpPr>
        <p:spPr/>
        <p:txBody>
          <a:bodyPr/>
          <a:lstStyle>
            <a:lvl1pPr>
              <a:defRPr/>
            </a:lvl1pPr>
          </a:lstStyle>
          <a:p>
            <a:pPr>
              <a:defRPr/>
            </a:pPr>
            <a:fld id="{D3A9EB12-FE21-EA4B-8D4D-441E96F8558F}" type="datetimeFigureOut">
              <a:rPr lang="en-US"/>
              <a:pPr>
                <a:defRPr/>
              </a:pPr>
              <a:t>8/20/2021</a:t>
            </a:fld>
            <a:endParaRPr lang="en-US"/>
          </a:p>
        </p:txBody>
      </p:sp>
      <p:sp>
        <p:nvSpPr>
          <p:cNvPr id="5" name="Footer Placeholder 4">
            <a:extLst>
              <a:ext uri="{FF2B5EF4-FFF2-40B4-BE49-F238E27FC236}">
                <a16:creationId xmlns:a16="http://schemas.microsoft.com/office/drawing/2014/main" id="{7550ED1B-EB0F-6B49-B21C-32BAC14D7821}"/>
              </a:ext>
            </a:extLst>
          </p:cNvPr>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ECC8CE-1568-6A48-9562-4DEAF1750D31}"/>
              </a:ext>
            </a:extLst>
          </p:cNvPr>
          <p:cNvSpPr>
            <a:spLocks noGrp="1"/>
          </p:cNvSpPr>
          <p:nvPr>
            <p:ph type="sldNum" sz="quarter" idx="12"/>
            <p:custDataLst>
              <p:tags r:id="rId3"/>
            </p:custDataLst>
          </p:nvPr>
        </p:nvSpPr>
        <p:spPr/>
        <p:txBody>
          <a:bodyPr/>
          <a:lstStyle>
            <a:lvl1pPr>
              <a:defRPr/>
            </a:lvl1pPr>
          </a:lstStyle>
          <a:p>
            <a:pPr>
              <a:defRPr/>
            </a:pPr>
            <a:fld id="{C0A80948-FCA8-FD42-85D4-D1F1C30E731D}" type="slidenum">
              <a:rPr lang="en-US"/>
              <a:pPr>
                <a:defRPr/>
              </a:pPr>
              <a:t>‹#›</a:t>
            </a:fld>
            <a:endParaRPr lang="en-US"/>
          </a:p>
        </p:txBody>
      </p:sp>
    </p:spTree>
    <p:extLst>
      <p:ext uri="{BB962C8B-B14F-4D97-AF65-F5344CB8AC3E}">
        <p14:creationId xmlns:p14="http://schemas.microsoft.com/office/powerpoint/2010/main" val="1442985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AB543B-17F6-2147-8927-583B1504BA47}"/>
              </a:ext>
            </a:extLst>
          </p:cNvPr>
          <p:cNvSpPr>
            <a:spLocks noGrp="1"/>
          </p:cNvSpPr>
          <p:nvPr>
            <p:ph type="dt" sz="half" idx="10"/>
            <p:custDataLst>
              <p:tags r:id="rId1"/>
            </p:custDataLst>
          </p:nvPr>
        </p:nvSpPr>
        <p:spPr/>
        <p:txBody>
          <a:bodyPr/>
          <a:lstStyle>
            <a:lvl1pPr>
              <a:defRPr/>
            </a:lvl1pPr>
          </a:lstStyle>
          <a:p>
            <a:pPr>
              <a:defRPr/>
            </a:pPr>
            <a:fld id="{3C0CB966-EB56-D746-8D3F-41F8ADD14EA6}" type="datetimeFigureOut">
              <a:rPr lang="en-US"/>
              <a:pPr>
                <a:defRPr/>
              </a:pPr>
              <a:t>8/20/2021</a:t>
            </a:fld>
            <a:endParaRPr lang="en-US"/>
          </a:p>
        </p:txBody>
      </p:sp>
      <p:sp>
        <p:nvSpPr>
          <p:cNvPr id="5" name="Footer Placeholder 4">
            <a:extLst>
              <a:ext uri="{FF2B5EF4-FFF2-40B4-BE49-F238E27FC236}">
                <a16:creationId xmlns:a16="http://schemas.microsoft.com/office/drawing/2014/main" id="{A1D0FC2E-A3B7-BA40-8254-DB9AF9F82321}"/>
              </a:ext>
            </a:extLst>
          </p:cNvPr>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5B17695-9F0E-CF40-B238-7A3A84CE9094}"/>
              </a:ext>
            </a:extLst>
          </p:cNvPr>
          <p:cNvSpPr>
            <a:spLocks noGrp="1"/>
          </p:cNvSpPr>
          <p:nvPr>
            <p:ph type="sldNum" sz="quarter" idx="12"/>
            <p:custDataLst>
              <p:tags r:id="rId3"/>
            </p:custDataLst>
          </p:nvPr>
        </p:nvSpPr>
        <p:spPr/>
        <p:txBody>
          <a:bodyPr/>
          <a:lstStyle>
            <a:lvl1pPr>
              <a:defRPr/>
            </a:lvl1pPr>
          </a:lstStyle>
          <a:p>
            <a:pPr>
              <a:defRPr/>
            </a:pPr>
            <a:fld id="{E1FCA687-87D3-664F-B6C4-3EE0CBE0F4BA}" type="slidenum">
              <a:rPr lang="en-US"/>
              <a:pPr>
                <a:defRPr/>
              </a:pPr>
              <a:t>‹#›</a:t>
            </a:fld>
            <a:endParaRPr lang="en-US"/>
          </a:p>
        </p:txBody>
      </p:sp>
    </p:spTree>
    <p:extLst>
      <p:ext uri="{BB962C8B-B14F-4D97-AF65-F5344CB8AC3E}">
        <p14:creationId xmlns:p14="http://schemas.microsoft.com/office/powerpoint/2010/main" val="81467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6E49C1-7A6D-854B-8085-F71B5E53B97A}"/>
              </a:ext>
            </a:extLst>
          </p:cNvPr>
          <p:cNvSpPr>
            <a:spLocks noGrp="1"/>
          </p:cNvSpPr>
          <p:nvPr>
            <p:ph type="dt" sz="half" idx="10"/>
            <p:custDataLst>
              <p:tags r:id="rId1"/>
            </p:custDataLst>
          </p:nvPr>
        </p:nvSpPr>
        <p:spPr/>
        <p:txBody>
          <a:bodyPr/>
          <a:lstStyle>
            <a:lvl1pPr>
              <a:defRPr/>
            </a:lvl1pPr>
          </a:lstStyle>
          <a:p>
            <a:pPr>
              <a:defRPr/>
            </a:pPr>
            <a:fld id="{154E6019-3175-6241-BFCB-4536CD68D630}" type="datetimeFigureOut">
              <a:rPr lang="en-US"/>
              <a:pPr>
                <a:defRPr/>
              </a:pPr>
              <a:t>8/20/2021</a:t>
            </a:fld>
            <a:endParaRPr lang="en-US"/>
          </a:p>
        </p:txBody>
      </p:sp>
      <p:sp>
        <p:nvSpPr>
          <p:cNvPr id="5" name="Footer Placeholder 4">
            <a:extLst>
              <a:ext uri="{FF2B5EF4-FFF2-40B4-BE49-F238E27FC236}">
                <a16:creationId xmlns:a16="http://schemas.microsoft.com/office/drawing/2014/main" id="{6E0D0212-0D59-A649-8E8B-FDD8F2231102}"/>
              </a:ext>
            </a:extLst>
          </p:cNvPr>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F9C8D3-BDAE-1640-B03C-89DEB1BE10DB}"/>
              </a:ext>
            </a:extLst>
          </p:cNvPr>
          <p:cNvSpPr>
            <a:spLocks noGrp="1"/>
          </p:cNvSpPr>
          <p:nvPr>
            <p:ph type="sldNum" sz="quarter" idx="12"/>
            <p:custDataLst>
              <p:tags r:id="rId3"/>
            </p:custDataLst>
          </p:nvPr>
        </p:nvSpPr>
        <p:spPr/>
        <p:txBody>
          <a:bodyPr/>
          <a:lstStyle>
            <a:lvl1pPr>
              <a:defRPr/>
            </a:lvl1pPr>
          </a:lstStyle>
          <a:p>
            <a:pPr>
              <a:defRPr/>
            </a:pPr>
            <a:fld id="{51D36F40-58EF-6C4B-82A5-97967660BC07}" type="slidenum">
              <a:rPr lang="en-US"/>
              <a:pPr>
                <a:defRPr/>
              </a:pPr>
              <a:t>‹#›</a:t>
            </a:fld>
            <a:endParaRPr lang="en-US"/>
          </a:p>
        </p:txBody>
      </p:sp>
    </p:spTree>
    <p:extLst>
      <p:ext uri="{BB962C8B-B14F-4D97-AF65-F5344CB8AC3E}">
        <p14:creationId xmlns:p14="http://schemas.microsoft.com/office/powerpoint/2010/main" val="3818599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95798-2F60-604B-B537-BB8B4347F9E0}"/>
              </a:ext>
            </a:extLst>
          </p:cNvPr>
          <p:cNvSpPr>
            <a:spLocks noGrp="1"/>
          </p:cNvSpPr>
          <p:nvPr>
            <p:ph type="dt" sz="half" idx="10"/>
            <p:custDataLst>
              <p:tags r:id="rId1"/>
            </p:custDataLst>
          </p:nvPr>
        </p:nvSpPr>
        <p:spPr/>
        <p:txBody>
          <a:bodyPr/>
          <a:lstStyle>
            <a:lvl1pPr>
              <a:defRPr/>
            </a:lvl1pPr>
          </a:lstStyle>
          <a:p>
            <a:pPr>
              <a:defRPr/>
            </a:pPr>
            <a:fld id="{6500CAF9-D046-2247-A805-19B1A208C811}" type="datetimeFigureOut">
              <a:rPr lang="en-US"/>
              <a:pPr>
                <a:defRPr/>
              </a:pPr>
              <a:t>8/20/2021</a:t>
            </a:fld>
            <a:endParaRPr lang="en-US"/>
          </a:p>
        </p:txBody>
      </p:sp>
      <p:sp>
        <p:nvSpPr>
          <p:cNvPr id="5" name="Footer Placeholder 4">
            <a:extLst>
              <a:ext uri="{FF2B5EF4-FFF2-40B4-BE49-F238E27FC236}">
                <a16:creationId xmlns:a16="http://schemas.microsoft.com/office/drawing/2014/main" id="{2B316786-64E6-1E49-BA44-215FF8671B64}"/>
              </a:ext>
            </a:extLst>
          </p:cNvPr>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86A107-1D73-3345-93D9-44546E0160DF}"/>
              </a:ext>
            </a:extLst>
          </p:cNvPr>
          <p:cNvSpPr>
            <a:spLocks noGrp="1"/>
          </p:cNvSpPr>
          <p:nvPr>
            <p:ph type="sldNum" sz="quarter" idx="12"/>
            <p:custDataLst>
              <p:tags r:id="rId3"/>
            </p:custDataLst>
          </p:nvPr>
        </p:nvSpPr>
        <p:spPr/>
        <p:txBody>
          <a:bodyPr/>
          <a:lstStyle>
            <a:lvl1pPr>
              <a:defRPr/>
            </a:lvl1pPr>
          </a:lstStyle>
          <a:p>
            <a:pPr>
              <a:defRPr/>
            </a:pPr>
            <a:fld id="{4C476920-0E6B-0043-8D57-F0AB6D287973}" type="slidenum">
              <a:rPr lang="en-US"/>
              <a:pPr>
                <a:defRPr/>
              </a:pPr>
              <a:t>‹#›</a:t>
            </a:fld>
            <a:endParaRPr lang="en-US"/>
          </a:p>
        </p:txBody>
      </p:sp>
    </p:spTree>
    <p:extLst>
      <p:ext uri="{BB962C8B-B14F-4D97-AF65-F5344CB8AC3E}">
        <p14:creationId xmlns:p14="http://schemas.microsoft.com/office/powerpoint/2010/main" val="1376696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EF9E4FB-3E3F-D84C-B18C-B6BEE0120683}"/>
              </a:ext>
            </a:extLst>
          </p:cNvPr>
          <p:cNvSpPr>
            <a:spLocks noGrp="1"/>
          </p:cNvSpPr>
          <p:nvPr>
            <p:ph type="dt" sz="half" idx="10"/>
            <p:custDataLst>
              <p:tags r:id="rId1"/>
            </p:custDataLst>
          </p:nvPr>
        </p:nvSpPr>
        <p:spPr/>
        <p:txBody>
          <a:bodyPr/>
          <a:lstStyle>
            <a:lvl1pPr>
              <a:defRPr/>
            </a:lvl1pPr>
          </a:lstStyle>
          <a:p>
            <a:pPr>
              <a:defRPr/>
            </a:pPr>
            <a:fld id="{6BC82927-00E0-DF47-BDD7-9E40BEE5E576}" type="datetimeFigureOut">
              <a:rPr lang="en-US"/>
              <a:pPr>
                <a:defRPr/>
              </a:pPr>
              <a:t>8/20/2021</a:t>
            </a:fld>
            <a:endParaRPr lang="en-US"/>
          </a:p>
        </p:txBody>
      </p:sp>
      <p:sp>
        <p:nvSpPr>
          <p:cNvPr id="6" name="Footer Placeholder 4">
            <a:extLst>
              <a:ext uri="{FF2B5EF4-FFF2-40B4-BE49-F238E27FC236}">
                <a16:creationId xmlns:a16="http://schemas.microsoft.com/office/drawing/2014/main" id="{7E6C5559-63A2-D34E-94F3-7BA19F7E2D16}"/>
              </a:ext>
            </a:extLst>
          </p:cNvPr>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8A5CDB1-FF3A-5C46-8313-1954763DDAA8}"/>
              </a:ext>
            </a:extLst>
          </p:cNvPr>
          <p:cNvSpPr>
            <a:spLocks noGrp="1"/>
          </p:cNvSpPr>
          <p:nvPr>
            <p:ph type="sldNum" sz="quarter" idx="12"/>
            <p:custDataLst>
              <p:tags r:id="rId3"/>
            </p:custDataLst>
          </p:nvPr>
        </p:nvSpPr>
        <p:spPr/>
        <p:txBody>
          <a:bodyPr/>
          <a:lstStyle>
            <a:lvl1pPr>
              <a:defRPr/>
            </a:lvl1pPr>
          </a:lstStyle>
          <a:p>
            <a:pPr>
              <a:defRPr/>
            </a:pPr>
            <a:fld id="{B77E886C-55B4-C54C-95C8-CD286F13D436}" type="slidenum">
              <a:rPr lang="en-US"/>
              <a:pPr>
                <a:defRPr/>
              </a:pPr>
              <a:t>‹#›</a:t>
            </a:fld>
            <a:endParaRPr lang="en-US"/>
          </a:p>
        </p:txBody>
      </p:sp>
    </p:spTree>
    <p:extLst>
      <p:ext uri="{BB962C8B-B14F-4D97-AF65-F5344CB8AC3E}">
        <p14:creationId xmlns:p14="http://schemas.microsoft.com/office/powerpoint/2010/main" val="1394018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974A111-99DE-7247-8161-E9130866D34C}"/>
              </a:ext>
            </a:extLst>
          </p:cNvPr>
          <p:cNvSpPr>
            <a:spLocks noGrp="1"/>
          </p:cNvSpPr>
          <p:nvPr>
            <p:ph type="dt" sz="half" idx="10"/>
            <p:custDataLst>
              <p:tags r:id="rId1"/>
            </p:custDataLst>
          </p:nvPr>
        </p:nvSpPr>
        <p:spPr/>
        <p:txBody>
          <a:bodyPr/>
          <a:lstStyle>
            <a:lvl1pPr>
              <a:defRPr/>
            </a:lvl1pPr>
          </a:lstStyle>
          <a:p>
            <a:pPr>
              <a:defRPr/>
            </a:pPr>
            <a:fld id="{79A3490B-045C-8043-BF36-53E4385397E7}" type="datetimeFigureOut">
              <a:rPr lang="en-US"/>
              <a:pPr>
                <a:defRPr/>
              </a:pPr>
              <a:t>8/20/2021</a:t>
            </a:fld>
            <a:endParaRPr lang="en-US"/>
          </a:p>
        </p:txBody>
      </p:sp>
      <p:sp>
        <p:nvSpPr>
          <p:cNvPr id="8" name="Footer Placeholder 4">
            <a:extLst>
              <a:ext uri="{FF2B5EF4-FFF2-40B4-BE49-F238E27FC236}">
                <a16:creationId xmlns:a16="http://schemas.microsoft.com/office/drawing/2014/main" id="{A11898C3-332A-5E41-8F71-AEDC97418C10}"/>
              </a:ext>
            </a:extLst>
          </p:cNvPr>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63AB3CD-6CD7-754B-A299-15F879E111C7}"/>
              </a:ext>
            </a:extLst>
          </p:cNvPr>
          <p:cNvSpPr>
            <a:spLocks noGrp="1"/>
          </p:cNvSpPr>
          <p:nvPr>
            <p:ph type="sldNum" sz="quarter" idx="12"/>
            <p:custDataLst>
              <p:tags r:id="rId3"/>
            </p:custDataLst>
          </p:nvPr>
        </p:nvSpPr>
        <p:spPr/>
        <p:txBody>
          <a:bodyPr/>
          <a:lstStyle>
            <a:lvl1pPr>
              <a:defRPr/>
            </a:lvl1pPr>
          </a:lstStyle>
          <a:p>
            <a:pPr>
              <a:defRPr/>
            </a:pPr>
            <a:fld id="{E5CB3B1A-29FE-024E-97CD-DF13A90C74A2}" type="slidenum">
              <a:rPr lang="en-US"/>
              <a:pPr>
                <a:defRPr/>
              </a:pPr>
              <a:t>‹#›</a:t>
            </a:fld>
            <a:endParaRPr lang="en-US"/>
          </a:p>
        </p:txBody>
      </p:sp>
    </p:spTree>
    <p:extLst>
      <p:ext uri="{BB962C8B-B14F-4D97-AF65-F5344CB8AC3E}">
        <p14:creationId xmlns:p14="http://schemas.microsoft.com/office/powerpoint/2010/main" val="2708806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9D40131-1C4F-7F4B-B04C-FFADCEAD4FD8}"/>
              </a:ext>
            </a:extLst>
          </p:cNvPr>
          <p:cNvSpPr>
            <a:spLocks noGrp="1"/>
          </p:cNvSpPr>
          <p:nvPr>
            <p:ph type="dt" sz="half" idx="10"/>
            <p:custDataLst>
              <p:tags r:id="rId1"/>
            </p:custDataLst>
          </p:nvPr>
        </p:nvSpPr>
        <p:spPr/>
        <p:txBody>
          <a:bodyPr/>
          <a:lstStyle>
            <a:lvl1pPr>
              <a:defRPr/>
            </a:lvl1pPr>
          </a:lstStyle>
          <a:p>
            <a:pPr>
              <a:defRPr/>
            </a:pPr>
            <a:fld id="{434609B5-9D29-6548-8439-52F7F46A8EE9}" type="datetimeFigureOut">
              <a:rPr lang="en-US"/>
              <a:pPr>
                <a:defRPr/>
              </a:pPr>
              <a:t>8/20/2021</a:t>
            </a:fld>
            <a:endParaRPr lang="en-US"/>
          </a:p>
        </p:txBody>
      </p:sp>
      <p:sp>
        <p:nvSpPr>
          <p:cNvPr id="4" name="Footer Placeholder 4">
            <a:extLst>
              <a:ext uri="{FF2B5EF4-FFF2-40B4-BE49-F238E27FC236}">
                <a16:creationId xmlns:a16="http://schemas.microsoft.com/office/drawing/2014/main" id="{6E729C3F-3967-3741-91F4-4F4BAFF413C4}"/>
              </a:ext>
            </a:extLst>
          </p:cNvPr>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F0DEF3C-5725-3846-BEFF-B16BE69461A8}"/>
              </a:ext>
            </a:extLst>
          </p:cNvPr>
          <p:cNvSpPr>
            <a:spLocks noGrp="1"/>
          </p:cNvSpPr>
          <p:nvPr>
            <p:ph type="sldNum" sz="quarter" idx="12"/>
            <p:custDataLst>
              <p:tags r:id="rId3"/>
            </p:custDataLst>
          </p:nvPr>
        </p:nvSpPr>
        <p:spPr/>
        <p:txBody>
          <a:bodyPr/>
          <a:lstStyle>
            <a:lvl1pPr>
              <a:defRPr/>
            </a:lvl1pPr>
          </a:lstStyle>
          <a:p>
            <a:pPr>
              <a:defRPr/>
            </a:pPr>
            <a:fld id="{42CBA78E-5896-624E-98F9-5B321E7C7123}" type="slidenum">
              <a:rPr lang="en-US"/>
              <a:pPr>
                <a:defRPr/>
              </a:pPr>
              <a:t>‹#›</a:t>
            </a:fld>
            <a:endParaRPr lang="en-US"/>
          </a:p>
        </p:txBody>
      </p:sp>
    </p:spTree>
    <p:extLst>
      <p:ext uri="{BB962C8B-B14F-4D97-AF65-F5344CB8AC3E}">
        <p14:creationId xmlns:p14="http://schemas.microsoft.com/office/powerpoint/2010/main" val="711087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3C1288D-1F82-1B46-86CB-D510D529AEED}"/>
              </a:ext>
            </a:extLst>
          </p:cNvPr>
          <p:cNvSpPr>
            <a:spLocks noGrp="1"/>
          </p:cNvSpPr>
          <p:nvPr>
            <p:ph type="dt" sz="half" idx="10"/>
            <p:custDataLst>
              <p:tags r:id="rId1"/>
            </p:custDataLst>
          </p:nvPr>
        </p:nvSpPr>
        <p:spPr/>
        <p:txBody>
          <a:bodyPr/>
          <a:lstStyle>
            <a:lvl1pPr>
              <a:defRPr/>
            </a:lvl1pPr>
          </a:lstStyle>
          <a:p>
            <a:pPr>
              <a:defRPr/>
            </a:pPr>
            <a:fld id="{362646DA-8E1B-5541-B3CC-F12E506B60DF}" type="datetimeFigureOut">
              <a:rPr lang="en-US"/>
              <a:pPr>
                <a:defRPr/>
              </a:pPr>
              <a:t>8/20/2021</a:t>
            </a:fld>
            <a:endParaRPr lang="en-US"/>
          </a:p>
        </p:txBody>
      </p:sp>
      <p:sp>
        <p:nvSpPr>
          <p:cNvPr id="3" name="Footer Placeholder 4">
            <a:extLst>
              <a:ext uri="{FF2B5EF4-FFF2-40B4-BE49-F238E27FC236}">
                <a16:creationId xmlns:a16="http://schemas.microsoft.com/office/drawing/2014/main" id="{714D3C95-49B2-4F46-930A-DE9EC07181BA}"/>
              </a:ext>
            </a:extLst>
          </p:cNvPr>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907FF03-DA11-CF42-866D-802B11CD32A3}"/>
              </a:ext>
            </a:extLst>
          </p:cNvPr>
          <p:cNvSpPr>
            <a:spLocks noGrp="1"/>
          </p:cNvSpPr>
          <p:nvPr>
            <p:ph type="sldNum" sz="quarter" idx="12"/>
            <p:custDataLst>
              <p:tags r:id="rId3"/>
            </p:custDataLst>
          </p:nvPr>
        </p:nvSpPr>
        <p:spPr/>
        <p:txBody>
          <a:bodyPr/>
          <a:lstStyle>
            <a:lvl1pPr>
              <a:defRPr/>
            </a:lvl1pPr>
          </a:lstStyle>
          <a:p>
            <a:pPr>
              <a:defRPr/>
            </a:pPr>
            <a:fld id="{DE4209D9-DF79-7148-9418-9F829A171188}" type="slidenum">
              <a:rPr lang="en-US"/>
              <a:pPr>
                <a:defRPr/>
              </a:pPr>
              <a:t>‹#›</a:t>
            </a:fld>
            <a:endParaRPr lang="en-US"/>
          </a:p>
        </p:txBody>
      </p:sp>
    </p:spTree>
    <p:extLst>
      <p:ext uri="{BB962C8B-B14F-4D97-AF65-F5344CB8AC3E}">
        <p14:creationId xmlns:p14="http://schemas.microsoft.com/office/powerpoint/2010/main" val="1089979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E55A22D-53C7-3E4A-9443-F6A0E6824A54}"/>
              </a:ext>
            </a:extLst>
          </p:cNvPr>
          <p:cNvSpPr>
            <a:spLocks noGrp="1"/>
          </p:cNvSpPr>
          <p:nvPr>
            <p:ph type="dt" sz="half" idx="10"/>
            <p:custDataLst>
              <p:tags r:id="rId1"/>
            </p:custDataLst>
          </p:nvPr>
        </p:nvSpPr>
        <p:spPr/>
        <p:txBody>
          <a:bodyPr/>
          <a:lstStyle>
            <a:lvl1pPr>
              <a:defRPr/>
            </a:lvl1pPr>
          </a:lstStyle>
          <a:p>
            <a:pPr>
              <a:defRPr/>
            </a:pPr>
            <a:fld id="{6DBE2E94-E20B-D749-925B-D4B79DB8D2B5}" type="datetimeFigureOut">
              <a:rPr lang="en-US"/>
              <a:pPr>
                <a:defRPr/>
              </a:pPr>
              <a:t>8/20/2021</a:t>
            </a:fld>
            <a:endParaRPr lang="en-US"/>
          </a:p>
        </p:txBody>
      </p:sp>
      <p:sp>
        <p:nvSpPr>
          <p:cNvPr id="6" name="Footer Placeholder 4">
            <a:extLst>
              <a:ext uri="{FF2B5EF4-FFF2-40B4-BE49-F238E27FC236}">
                <a16:creationId xmlns:a16="http://schemas.microsoft.com/office/drawing/2014/main" id="{7454929E-4957-F344-872F-69A25A8E6D0E}"/>
              </a:ext>
            </a:extLst>
          </p:cNvPr>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A7F3F80-9AD9-854E-A467-FF8EC6D516F7}"/>
              </a:ext>
            </a:extLst>
          </p:cNvPr>
          <p:cNvSpPr>
            <a:spLocks noGrp="1"/>
          </p:cNvSpPr>
          <p:nvPr>
            <p:ph type="sldNum" sz="quarter" idx="12"/>
            <p:custDataLst>
              <p:tags r:id="rId3"/>
            </p:custDataLst>
          </p:nvPr>
        </p:nvSpPr>
        <p:spPr/>
        <p:txBody>
          <a:bodyPr/>
          <a:lstStyle>
            <a:lvl1pPr>
              <a:defRPr/>
            </a:lvl1pPr>
          </a:lstStyle>
          <a:p>
            <a:pPr>
              <a:defRPr/>
            </a:pPr>
            <a:fld id="{C4A288A5-B5A5-894F-B04E-45DC8F5A7F4A}" type="slidenum">
              <a:rPr lang="en-US"/>
              <a:pPr>
                <a:defRPr/>
              </a:pPr>
              <a:t>‹#›</a:t>
            </a:fld>
            <a:endParaRPr lang="en-US"/>
          </a:p>
        </p:txBody>
      </p:sp>
    </p:spTree>
    <p:extLst>
      <p:ext uri="{BB962C8B-B14F-4D97-AF65-F5344CB8AC3E}">
        <p14:creationId xmlns:p14="http://schemas.microsoft.com/office/powerpoint/2010/main" val="200893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097CF7C-E7D4-EA4F-9DBB-D58891C3E27B}"/>
              </a:ext>
            </a:extLst>
          </p:cNvPr>
          <p:cNvSpPr>
            <a:spLocks noGrp="1"/>
          </p:cNvSpPr>
          <p:nvPr>
            <p:ph type="dt" sz="half" idx="10"/>
            <p:custDataLst>
              <p:tags r:id="rId1"/>
            </p:custDataLst>
          </p:nvPr>
        </p:nvSpPr>
        <p:spPr/>
        <p:txBody>
          <a:bodyPr/>
          <a:lstStyle>
            <a:lvl1pPr>
              <a:defRPr/>
            </a:lvl1pPr>
          </a:lstStyle>
          <a:p>
            <a:pPr>
              <a:defRPr/>
            </a:pPr>
            <a:fld id="{9C0B913A-98B3-0149-AB37-681E63C31651}" type="datetimeFigureOut">
              <a:rPr lang="en-US"/>
              <a:pPr>
                <a:defRPr/>
              </a:pPr>
              <a:t>8/20/2021</a:t>
            </a:fld>
            <a:endParaRPr lang="en-US"/>
          </a:p>
        </p:txBody>
      </p:sp>
      <p:sp>
        <p:nvSpPr>
          <p:cNvPr id="6" name="Footer Placeholder 4">
            <a:extLst>
              <a:ext uri="{FF2B5EF4-FFF2-40B4-BE49-F238E27FC236}">
                <a16:creationId xmlns:a16="http://schemas.microsoft.com/office/drawing/2014/main" id="{2C648F4D-9BE2-A64D-A070-CF09425499C6}"/>
              </a:ext>
            </a:extLst>
          </p:cNvPr>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455E6AC-862C-E140-8798-6E0023D0C08C}"/>
              </a:ext>
            </a:extLst>
          </p:cNvPr>
          <p:cNvSpPr>
            <a:spLocks noGrp="1"/>
          </p:cNvSpPr>
          <p:nvPr>
            <p:ph type="sldNum" sz="quarter" idx="12"/>
            <p:custDataLst>
              <p:tags r:id="rId3"/>
            </p:custDataLst>
          </p:nvPr>
        </p:nvSpPr>
        <p:spPr/>
        <p:txBody>
          <a:bodyPr/>
          <a:lstStyle>
            <a:lvl1pPr>
              <a:defRPr/>
            </a:lvl1pPr>
          </a:lstStyle>
          <a:p>
            <a:pPr>
              <a:defRPr/>
            </a:pPr>
            <a:fld id="{F5A191DE-CDE4-984C-AC26-E7A8D87F48E9}" type="slidenum">
              <a:rPr lang="en-US"/>
              <a:pPr>
                <a:defRPr/>
              </a:pPr>
              <a:t>‹#›</a:t>
            </a:fld>
            <a:endParaRPr lang="en-US"/>
          </a:p>
        </p:txBody>
      </p:sp>
    </p:spTree>
    <p:extLst>
      <p:ext uri="{BB962C8B-B14F-4D97-AF65-F5344CB8AC3E}">
        <p14:creationId xmlns:p14="http://schemas.microsoft.com/office/powerpoint/2010/main" val="2217287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A9040B2-7551-3D42-B502-5E1CBE5836FE}"/>
              </a:ext>
            </a:extLst>
          </p:cNvPr>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822543E-7F01-244D-8AB9-3673760FC456}"/>
              </a:ext>
            </a:extLst>
          </p:cNvPr>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2BE20AF-825F-7E41-A59D-F50947226519}"/>
              </a:ext>
            </a:extLst>
          </p:cNvPr>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895AC2C-6A28-B349-ABC5-7C54424344B8}" type="datetimeFigureOut">
              <a:rPr lang="en-US"/>
              <a:pPr>
                <a:defRPr/>
              </a:pPr>
              <a:t>8/20/2021</a:t>
            </a:fld>
            <a:endParaRPr lang="en-US"/>
          </a:p>
        </p:txBody>
      </p:sp>
      <p:sp>
        <p:nvSpPr>
          <p:cNvPr id="5" name="Footer Placeholder 4">
            <a:extLst>
              <a:ext uri="{FF2B5EF4-FFF2-40B4-BE49-F238E27FC236}">
                <a16:creationId xmlns:a16="http://schemas.microsoft.com/office/drawing/2014/main" id="{62861106-EA6E-AE4D-9AF8-CF52E60750B6}"/>
              </a:ext>
            </a:extLst>
          </p:cNvPr>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4AB125F7-98E5-0846-B968-FE83C8EA9F90}"/>
              </a:ext>
            </a:extLst>
          </p:cNvPr>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D2B4CB25-A0F9-CF48-B7CF-48F95C06F03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42.xml"/><Relationship Id="rId7" Type="http://schemas.openxmlformats.org/officeDocument/2006/relationships/notesSlide" Target="../notesSlides/notesSlide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Layout" Target="../slideLayouts/slideLayout4.xml"/><Relationship Id="rId5" Type="http://schemas.openxmlformats.org/officeDocument/2006/relationships/tags" Target="../tags/tag44.xml"/><Relationship Id="rId10" Type="http://schemas.openxmlformats.org/officeDocument/2006/relationships/hyperlink" Target="https://northcentral.sare.org/grants/apply-for-a-grant/farmer-rancher-grant/" TargetMode="External"/><Relationship Id="rId4" Type="http://schemas.openxmlformats.org/officeDocument/2006/relationships/tags" Target="../tags/tag43.xml"/><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http://www.michaelfields.org/grant-advising-resources/" TargetMode="External"/><Relationship Id="rId5" Type="http://schemas.openxmlformats.org/officeDocument/2006/relationships/hyperlink" Target="mailto:martinbailkey@gmail.com" TargetMode="External"/><Relationship Id="rId4" Type="http://schemas.openxmlformats.org/officeDocument/2006/relationships/hyperlink" Target="https://michaelfields.org/wp-content/uploads/2020/07/MFAI-GRANTS-ADVISING-Midwest_Jan_2020.pdf"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tags" Target="../tags/tag94.xml"/><Relationship Id="rId7" Type="http://schemas.openxmlformats.org/officeDocument/2006/relationships/image" Target="../media/image18.pn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tags" Target="../tags/tag9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image" Target="../media/image2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47.xml"/><Relationship Id="rId7"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image" Target="../media/image5.jpeg"/><Relationship Id="rId5" Type="http://schemas.openxmlformats.org/officeDocument/2006/relationships/tags" Target="../tags/tag49.xml"/><Relationship Id="rId10" Type="http://schemas.openxmlformats.org/officeDocument/2006/relationships/image" Target="../media/image4.jpeg"/><Relationship Id="rId4" Type="http://schemas.openxmlformats.org/officeDocument/2006/relationships/tags" Target="../tags/tag48.xml"/><Relationship Id="rId9"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tags" Target="../tags/tag102.xml"/><Relationship Id="rId7" Type="http://schemas.openxmlformats.org/officeDocument/2006/relationships/image" Target="../media/image22.pn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21.png"/><Relationship Id="rId5" Type="http://schemas.openxmlformats.org/officeDocument/2006/relationships/notesSlide" Target="../notesSlides/notesSlide20.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05.xml"/><Relationship Id="rId7" Type="http://schemas.openxmlformats.org/officeDocument/2006/relationships/tags" Target="../tags/tag109.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image" Target="../media/image24.png"/><Relationship Id="rId5" Type="http://schemas.openxmlformats.org/officeDocument/2006/relationships/tags" Target="../tags/tag107.xml"/><Relationship Id="rId10" Type="http://schemas.openxmlformats.org/officeDocument/2006/relationships/image" Target="../media/image23.png"/><Relationship Id="rId4" Type="http://schemas.openxmlformats.org/officeDocument/2006/relationships/tags" Target="../tags/tag106.xml"/><Relationship Id="rId9"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12.xml"/><Relationship Id="rId7" Type="http://schemas.openxmlformats.org/officeDocument/2006/relationships/slideLayout" Target="../slideLayouts/slideLayout7.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image" Target="../media/image2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tags" Target="../tags/tag120.xml"/><Relationship Id="rId7" Type="http://schemas.openxmlformats.org/officeDocument/2006/relationships/image" Target="../media/image28.pn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27.png"/><Relationship Id="rId5" Type="http://schemas.openxmlformats.org/officeDocument/2006/relationships/notesSlide" Target="../notesSlides/notesSlide24.xml"/><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tags" Target="../tags/tag123.xml"/><Relationship Id="rId7" Type="http://schemas.openxmlformats.org/officeDocument/2006/relationships/image" Target="../media/image29.png"/><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notesSlide" Target="../notesSlides/notesSlide25.xml"/><Relationship Id="rId5" Type="http://schemas.openxmlformats.org/officeDocument/2006/relationships/slideLayout" Target="../slideLayouts/slideLayout7.xml"/><Relationship Id="rId4" Type="http://schemas.openxmlformats.org/officeDocument/2006/relationships/tags" Target="../tags/tag124.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127.xml"/><Relationship Id="rId7" Type="http://schemas.openxmlformats.org/officeDocument/2006/relationships/image" Target="../media/image30.png"/><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notesSlide" Target="../notesSlides/notesSlide26.xml"/><Relationship Id="rId5" Type="http://schemas.openxmlformats.org/officeDocument/2006/relationships/slideLayout" Target="../slideLayouts/slideLayout7.xml"/><Relationship Id="rId4" Type="http://schemas.openxmlformats.org/officeDocument/2006/relationships/tags" Target="../tags/tag128.xml"/></Relationships>
</file>

<file path=ppt/slides/_rels/slide27.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image" Target="../media/image32.png"/><Relationship Id="rId5" Type="http://schemas.openxmlformats.org/officeDocument/2006/relationships/notesSlide" Target="../notesSlides/notesSlide27.xml"/><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tags" Target="../tags/tag134.xml"/><Relationship Id="rId7" Type="http://schemas.openxmlformats.org/officeDocument/2006/relationships/image" Target="../media/image33.png"/><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notesSlide" Target="../notesSlides/notesSlide28.xml"/><Relationship Id="rId5" Type="http://schemas.openxmlformats.org/officeDocument/2006/relationships/slideLayout" Target="../slideLayouts/slideLayout7.xml"/><Relationship Id="rId4" Type="http://schemas.openxmlformats.org/officeDocument/2006/relationships/tags" Target="../tags/tag135.xml"/></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138.xml"/><Relationship Id="rId7" Type="http://schemas.openxmlformats.org/officeDocument/2006/relationships/image" Target="../media/image34.png"/><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notesSlide" Target="../notesSlides/notesSlide29.xml"/><Relationship Id="rId5" Type="http://schemas.openxmlformats.org/officeDocument/2006/relationships/slideLayout" Target="../slideLayouts/slideLayout7.xml"/><Relationship Id="rId4" Type="http://schemas.openxmlformats.org/officeDocument/2006/relationships/tags" Target="../tags/tag139.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53.xml"/><Relationship Id="rId7" Type="http://schemas.openxmlformats.org/officeDocument/2006/relationships/image" Target="../media/image6.jpe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notesSlide" Target="../notesSlides/notesSlide3.xml"/><Relationship Id="rId5" Type="http://schemas.openxmlformats.org/officeDocument/2006/relationships/slideLayout" Target="../slideLayouts/slideLayout4.xml"/><Relationship Id="rId4" Type="http://schemas.openxmlformats.org/officeDocument/2006/relationships/tags" Target="../tags/tag54.xml"/></Relationships>
</file>

<file path=ppt/slides/_rels/slide30.xml.rels><?xml version="1.0" encoding="UTF-8" standalone="yes"?>
<Relationships xmlns="http://schemas.openxmlformats.org/package/2006/relationships"><Relationship Id="rId3" Type="http://schemas.openxmlformats.org/officeDocument/2006/relationships/tags" Target="../tags/tag142.xml"/><Relationship Id="rId7" Type="http://schemas.openxmlformats.org/officeDocument/2006/relationships/image" Target="../media/image36.png"/><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image" Target="../media/image34.png"/><Relationship Id="rId5" Type="http://schemas.openxmlformats.org/officeDocument/2006/relationships/notesSlide" Target="../notesSlides/notesSlide30.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145.xml"/><Relationship Id="rId7" Type="http://schemas.openxmlformats.org/officeDocument/2006/relationships/image" Target="../media/image34.png"/><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image" Target="../media/image37.png"/><Relationship Id="rId5" Type="http://schemas.openxmlformats.org/officeDocument/2006/relationships/notesSlide" Target="../notesSlides/notesSlide31.xml"/><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tags" Target="../tags/tag148.xml"/><Relationship Id="rId7" Type="http://schemas.openxmlformats.org/officeDocument/2006/relationships/image" Target="../media/image39.png"/><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34.png"/><Relationship Id="rId5" Type="http://schemas.openxmlformats.org/officeDocument/2006/relationships/notesSlide" Target="../notesSlides/notesSlide32.xml"/><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tags" Target="../tags/tag151.xml"/><Relationship Id="rId7" Type="http://schemas.openxmlformats.org/officeDocument/2006/relationships/image" Target="../media/image40.png"/><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image" Target="../media/image34.png"/><Relationship Id="rId5" Type="http://schemas.openxmlformats.org/officeDocument/2006/relationships/notesSlide" Target="../notesSlides/notesSlide33.xml"/><Relationship Id="rId4"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154.xml"/><Relationship Id="rId7" Type="http://schemas.openxmlformats.org/officeDocument/2006/relationships/notesSlide" Target="../notesSlides/notesSlide34.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slideLayout" Target="../slideLayouts/slideLayout7.xml"/><Relationship Id="rId5" Type="http://schemas.openxmlformats.org/officeDocument/2006/relationships/tags" Target="../tags/tag156.xml"/><Relationship Id="rId10" Type="http://schemas.openxmlformats.org/officeDocument/2006/relationships/image" Target="../media/image42.png"/><Relationship Id="rId4" Type="http://schemas.openxmlformats.org/officeDocument/2006/relationships/tags" Target="../tags/tag155.xml"/><Relationship Id="rId9"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tags" Target="../tags/tag159.xml"/><Relationship Id="rId7" Type="http://schemas.openxmlformats.org/officeDocument/2006/relationships/image" Target="../media/image43.png"/><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image" Target="../media/image34.png"/><Relationship Id="rId5" Type="http://schemas.openxmlformats.org/officeDocument/2006/relationships/notesSlide" Target="../notesSlides/notesSlide35.xml"/><Relationship Id="rId4"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image" Target="../media/image44.png"/><Relationship Id="rId5" Type="http://schemas.openxmlformats.org/officeDocument/2006/relationships/image" Target="../media/image3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64.xml"/><Relationship Id="rId7" Type="http://schemas.openxmlformats.org/officeDocument/2006/relationships/image" Target="../media/image34.png"/><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notesSlide" Target="../notesSlides/notesSlide37.xml"/><Relationship Id="rId5" Type="http://schemas.openxmlformats.org/officeDocument/2006/relationships/slideLayout" Target="../slideLayouts/slideLayout7.xml"/><Relationship Id="rId4" Type="http://schemas.openxmlformats.org/officeDocument/2006/relationships/tags" Target="../tags/tag16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image" Target="../media/image45.png"/><Relationship Id="rId5" Type="http://schemas.openxmlformats.org/officeDocument/2006/relationships/image" Target="../media/image3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70.xml"/><Relationship Id="rId7" Type="http://schemas.openxmlformats.org/officeDocument/2006/relationships/image" Target="../media/image46.png"/><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image" Target="../media/image34.png"/><Relationship Id="rId5" Type="http://schemas.openxmlformats.org/officeDocument/2006/relationships/notesSlide" Target="../notesSlides/notesSlide39.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57.xml"/><Relationship Id="rId7" Type="http://schemas.openxmlformats.org/officeDocument/2006/relationships/slideLayout" Target="../slideLayouts/slideLayout4.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5" Type="http://schemas.openxmlformats.org/officeDocument/2006/relationships/tags" Target="../tags/tag59.xml"/><Relationship Id="rId10" Type="http://schemas.openxmlformats.org/officeDocument/2006/relationships/image" Target="../media/image8.jpeg"/><Relationship Id="rId4" Type="http://schemas.openxmlformats.org/officeDocument/2006/relationships/tags" Target="../tags/tag58.xml"/><Relationship Id="rId9" Type="http://schemas.openxmlformats.org/officeDocument/2006/relationships/image" Target="../media/image5.jpeg"/></Relationships>
</file>

<file path=ppt/slides/_rels/slide4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173.xml"/><Relationship Id="rId7" Type="http://schemas.openxmlformats.org/officeDocument/2006/relationships/notesSlide" Target="../notesSlides/notesSlide40.xml"/><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slideLayout" Target="../slideLayouts/slideLayout7.xml"/><Relationship Id="rId11" Type="http://schemas.openxmlformats.org/officeDocument/2006/relationships/image" Target="../media/image49.png"/><Relationship Id="rId5" Type="http://schemas.openxmlformats.org/officeDocument/2006/relationships/tags" Target="../tags/tag175.xml"/><Relationship Id="rId10" Type="http://schemas.openxmlformats.org/officeDocument/2006/relationships/image" Target="../media/image48.png"/><Relationship Id="rId4" Type="http://schemas.openxmlformats.org/officeDocument/2006/relationships/tags" Target="../tags/tag174.xml"/><Relationship Id="rId9" Type="http://schemas.openxmlformats.org/officeDocument/2006/relationships/image" Target="../media/image47.png"/></Relationships>
</file>

<file path=ppt/slides/_rels/slide4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178.xml"/><Relationship Id="rId7" Type="http://schemas.openxmlformats.org/officeDocument/2006/relationships/image" Target="../media/image50.png"/><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image" Target="../media/image34.png"/><Relationship Id="rId5" Type="http://schemas.openxmlformats.org/officeDocument/2006/relationships/notesSlide" Target="../notesSlides/notesSlide41.xml"/><Relationship Id="rId4"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179.xml"/><Relationship Id="rId5" Type="http://schemas.openxmlformats.org/officeDocument/2006/relationships/image" Target="../media/image52.pn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tags" Target="../tags/tag182.xml"/><Relationship Id="rId7" Type="http://schemas.openxmlformats.org/officeDocument/2006/relationships/image" Target="../media/image53.png"/><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image" Target="../media/image34.png"/><Relationship Id="rId5" Type="http://schemas.openxmlformats.org/officeDocument/2006/relationships/notesSlide" Target="../notesSlides/notesSlide43.xml"/><Relationship Id="rId4"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56.png"/><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image" Target="../media/image55.png"/><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image" Target="../media/image54.png"/><Relationship Id="rId5" Type="http://schemas.openxmlformats.org/officeDocument/2006/relationships/tags" Target="../tags/tag187.xml"/><Relationship Id="rId10" Type="http://schemas.openxmlformats.org/officeDocument/2006/relationships/image" Target="../media/image34.png"/><Relationship Id="rId4" Type="http://schemas.openxmlformats.org/officeDocument/2006/relationships/tags" Target="../tags/tag186.xml"/><Relationship Id="rId9" Type="http://schemas.openxmlformats.org/officeDocument/2006/relationships/notesSlide" Target="../notesSlides/notesSlide44.xml"/><Relationship Id="rId14" Type="http://schemas.openxmlformats.org/officeDocument/2006/relationships/image" Target="../media/image57.png"/></Relationships>
</file>

<file path=ppt/slides/_rels/slide4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192.xml"/><Relationship Id="rId7" Type="http://schemas.openxmlformats.org/officeDocument/2006/relationships/image" Target="../media/image34.png"/><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notesSlide" Target="../notesSlides/notesSlide45.xml"/><Relationship Id="rId5" Type="http://schemas.openxmlformats.org/officeDocument/2006/relationships/slideLayout" Target="../slideLayouts/slideLayout7.xml"/><Relationship Id="rId4" Type="http://schemas.openxmlformats.org/officeDocument/2006/relationships/tags" Target="../tags/tag193.xml"/></Relationships>
</file>

<file path=ppt/slides/_rels/slide46.xml.rels><?xml version="1.0" encoding="UTF-8" standalone="yes"?>
<Relationships xmlns="http://schemas.openxmlformats.org/package/2006/relationships"><Relationship Id="rId3" Type="http://schemas.openxmlformats.org/officeDocument/2006/relationships/tags" Target="../tags/tag196.xml"/><Relationship Id="rId7" Type="http://schemas.openxmlformats.org/officeDocument/2006/relationships/image" Target="../media/image59.png"/><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image" Target="../media/image34.png"/><Relationship Id="rId5" Type="http://schemas.openxmlformats.org/officeDocument/2006/relationships/notesSlide" Target="../notesSlides/notesSlide46.xml"/><Relationship Id="rId4"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tags" Target="../tags/tag199.xml"/><Relationship Id="rId7" Type="http://schemas.openxmlformats.org/officeDocument/2006/relationships/image" Target="../media/image60.png"/><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notesSlide" Target="../notesSlides/notesSlide47.xml"/><Relationship Id="rId5" Type="http://schemas.openxmlformats.org/officeDocument/2006/relationships/slideLayout" Target="../slideLayouts/slideLayout7.xml"/><Relationship Id="rId4" Type="http://schemas.openxmlformats.org/officeDocument/2006/relationships/tags" Target="../tags/tag200.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201.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49.xml"/><Relationship Id="rId13" Type="http://schemas.openxmlformats.org/officeDocument/2006/relationships/hyperlink" Target="https://twitter.com/#!/ncrsare" TargetMode="External"/><Relationship Id="rId18" Type="http://schemas.openxmlformats.org/officeDocument/2006/relationships/image" Target="../media/image7.jpeg"/><Relationship Id="rId3" Type="http://schemas.openxmlformats.org/officeDocument/2006/relationships/tags" Target="../tags/tag203.xml"/><Relationship Id="rId7" Type="http://schemas.openxmlformats.org/officeDocument/2006/relationships/slideLayout" Target="../slideLayouts/slideLayout4.xml"/><Relationship Id="rId12" Type="http://schemas.openxmlformats.org/officeDocument/2006/relationships/hyperlink" Target="https://www.facebook.com/NCRSARE" TargetMode="External"/><Relationship Id="rId17" Type="http://schemas.openxmlformats.org/officeDocument/2006/relationships/image" Target="../media/image64.png"/><Relationship Id="rId2" Type="http://schemas.openxmlformats.org/officeDocument/2006/relationships/tags" Target="../tags/tag202.xml"/><Relationship Id="rId16" Type="http://schemas.openxmlformats.org/officeDocument/2006/relationships/image" Target="../media/image62.emf"/><Relationship Id="rId1" Type="http://schemas.openxmlformats.org/officeDocument/2006/relationships/vmlDrawing" Target="../drawings/vmlDrawing1.vml"/><Relationship Id="rId6" Type="http://schemas.openxmlformats.org/officeDocument/2006/relationships/tags" Target="../tags/tag206.xml"/><Relationship Id="rId11" Type="http://schemas.openxmlformats.org/officeDocument/2006/relationships/hyperlink" Target="https://northcentral.sare.org/" TargetMode="External"/><Relationship Id="rId5" Type="http://schemas.openxmlformats.org/officeDocument/2006/relationships/tags" Target="../tags/tag205.xml"/><Relationship Id="rId15" Type="http://schemas.openxmlformats.org/officeDocument/2006/relationships/oleObject" Target="../embeddings/oleObject1.bin"/><Relationship Id="rId10" Type="http://schemas.openxmlformats.org/officeDocument/2006/relationships/hyperlink" Target="mailto:benjaminj@lincolnu.edu" TargetMode="External"/><Relationship Id="rId4" Type="http://schemas.openxmlformats.org/officeDocument/2006/relationships/tags" Target="../tags/tag204.xml"/><Relationship Id="rId9" Type="http://schemas.openxmlformats.org/officeDocument/2006/relationships/image" Target="../media/image63.jpeg"/><Relationship Id="rId14" Type="http://schemas.openxmlformats.org/officeDocument/2006/relationships/hyperlink" Target="https://www.youtube.com/NCRSAREvideo" TargetMode="External"/></Relationships>
</file>

<file path=ppt/slides/_rels/slide5.xml.rels><?xml version="1.0" encoding="UTF-8" standalone="yes"?>
<Relationships xmlns="http://schemas.openxmlformats.org/package/2006/relationships"><Relationship Id="rId8" Type="http://schemas.openxmlformats.org/officeDocument/2006/relationships/tags" Target="../tags/tag68.xml"/><Relationship Id="rId13" Type="http://schemas.openxmlformats.org/officeDocument/2006/relationships/tags" Target="../tags/tag73.xml"/><Relationship Id="rId18" Type="http://schemas.openxmlformats.org/officeDocument/2006/relationships/image" Target="../media/image5.jpeg"/><Relationship Id="rId3" Type="http://schemas.openxmlformats.org/officeDocument/2006/relationships/tags" Target="../tags/tag63.xml"/><Relationship Id="rId7" Type="http://schemas.openxmlformats.org/officeDocument/2006/relationships/tags" Target="../tags/tag67.xml"/><Relationship Id="rId12" Type="http://schemas.openxmlformats.org/officeDocument/2006/relationships/tags" Target="../tags/tag72.xml"/><Relationship Id="rId17" Type="http://schemas.openxmlformats.org/officeDocument/2006/relationships/image" Target="../media/image7.jpeg"/><Relationship Id="rId2" Type="http://schemas.openxmlformats.org/officeDocument/2006/relationships/tags" Target="../tags/tag62.xml"/><Relationship Id="rId16" Type="http://schemas.openxmlformats.org/officeDocument/2006/relationships/image" Target="../media/image9.jpeg"/><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tags" Target="../tags/tag71.xml"/><Relationship Id="rId5" Type="http://schemas.openxmlformats.org/officeDocument/2006/relationships/tags" Target="../tags/tag65.xml"/><Relationship Id="rId15" Type="http://schemas.openxmlformats.org/officeDocument/2006/relationships/notesSlide" Target="../notesSlides/notesSlide5.xml"/><Relationship Id="rId10" Type="http://schemas.openxmlformats.org/officeDocument/2006/relationships/tags" Target="../tags/tag70.xml"/><Relationship Id="rId4" Type="http://schemas.openxmlformats.org/officeDocument/2006/relationships/tags" Target="../tags/tag64.xml"/><Relationship Id="rId9" Type="http://schemas.openxmlformats.org/officeDocument/2006/relationships/tags" Target="../tags/tag69.xml"/><Relationship Id="rId1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76.xml"/><Relationship Id="rId7" Type="http://schemas.openxmlformats.org/officeDocument/2006/relationships/tags" Target="../tags/tag80.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11" Type="http://schemas.openxmlformats.org/officeDocument/2006/relationships/image" Target="../media/image7.jpeg"/><Relationship Id="rId5" Type="http://schemas.openxmlformats.org/officeDocument/2006/relationships/tags" Target="../tags/tag78.xml"/><Relationship Id="rId10" Type="http://schemas.openxmlformats.org/officeDocument/2006/relationships/image" Target="../media/image10.jpeg"/><Relationship Id="rId4" Type="http://schemas.openxmlformats.org/officeDocument/2006/relationships/tags" Target="../tags/tag77.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83.xml"/><Relationship Id="rId7" Type="http://schemas.openxmlformats.org/officeDocument/2006/relationships/notesSlide" Target="../notesSlides/notesSlide7.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slideLayout" Target="../slideLayouts/slideLayout2.xml"/><Relationship Id="rId5" Type="http://schemas.openxmlformats.org/officeDocument/2006/relationships/tags" Target="../tags/tag85.xml"/><Relationship Id="rId4" Type="http://schemas.openxmlformats.org/officeDocument/2006/relationships/tags" Target="../tags/tag84.xml"/><Relationship Id="rId9" Type="http://schemas.openxmlformats.org/officeDocument/2006/relationships/image" Target="../media/image7.jpeg"/></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88.xml"/><Relationship Id="rId7" Type="http://schemas.openxmlformats.org/officeDocument/2006/relationships/image" Target="../media/image12.jpe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8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F6489-562E-1C49-962E-8279D05043AF}"/>
              </a:ext>
            </a:extLst>
          </p:cNvPr>
          <p:cNvSpPr>
            <a:spLocks noGrp="1"/>
          </p:cNvSpPr>
          <p:nvPr>
            <p:ph type="title"/>
            <p:custDataLst>
              <p:tags r:id="rId2"/>
            </p:custDataLst>
          </p:nvPr>
        </p:nvSpPr>
        <p:spPr>
          <a:xfrm>
            <a:off x="4800600" y="563563"/>
            <a:ext cx="2438400" cy="731837"/>
          </a:xfrm>
        </p:spPr>
        <p:txBody>
          <a:bodyPr rtlCol="0">
            <a:normAutofit fontScale="90000"/>
          </a:bodyPr>
          <a:lstStyle/>
          <a:p>
            <a:pPr eaLnBrk="1" fontAlgn="auto" hangingPunct="1">
              <a:spcAft>
                <a:spcPts val="0"/>
              </a:spcAft>
              <a:defRPr/>
            </a:pPr>
            <a:r>
              <a:rPr lang="en-US" dirty="0">
                <a:solidFill>
                  <a:schemeClr val="bg1"/>
                </a:solidFill>
              </a:rPr>
              <a:t>Introduction</a:t>
            </a:r>
          </a:p>
        </p:txBody>
      </p:sp>
      <p:pic>
        <p:nvPicPr>
          <p:cNvPr id="15362" name="Picture 8" descr="221053460_abram kaplan5 (nc-lw).jpg">
            <a:extLst>
              <a:ext uri="{FF2B5EF4-FFF2-40B4-BE49-F238E27FC236}">
                <a16:creationId xmlns:a16="http://schemas.microsoft.com/office/drawing/2014/main" id="{9319B1AB-1F69-B04A-BBB8-3531BB6261FF}"/>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495800" y="76200"/>
            <a:ext cx="8478838"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8">
            <a:extLst>
              <a:ext uri="{FF2B5EF4-FFF2-40B4-BE49-F238E27FC236}">
                <a16:creationId xmlns:a16="http://schemas.microsoft.com/office/drawing/2014/main" id="{2B0427B8-AAAA-164E-8D08-952D29DB0547}"/>
              </a:ext>
            </a:extLst>
          </p:cNvPr>
          <p:cNvSpPr>
            <a:spLocks noGrp="1" noChangeArrowheads="1"/>
          </p:cNvSpPr>
          <p:nvPr>
            <p:ph sz="half" idx="1"/>
            <p:custDataLst>
              <p:tags r:id="rId3"/>
            </p:custDataLst>
          </p:nvPr>
        </p:nvSpPr>
        <p:spPr/>
        <p:txBody>
          <a:bodyPr/>
          <a:lstStyle/>
          <a:p>
            <a:pPr eaLnBrk="1" hangingPunct="1">
              <a:buFont typeface="Wingdings" pitchFamily="2" charset="2"/>
              <a:buNone/>
            </a:pPr>
            <a:r>
              <a:rPr lang="en-US" altLang="en-US"/>
              <a:t>   </a:t>
            </a:r>
          </a:p>
          <a:p>
            <a:pPr eaLnBrk="1" hangingPunct="1">
              <a:buFont typeface="Wingdings" pitchFamily="2" charset="2"/>
              <a:buNone/>
            </a:pPr>
            <a:endParaRPr lang="en-US" altLang="en-US"/>
          </a:p>
          <a:p>
            <a:pPr eaLnBrk="1" hangingPunct="1"/>
            <a:endParaRPr lang="en-US" altLang="en-US"/>
          </a:p>
        </p:txBody>
      </p:sp>
      <p:pic>
        <p:nvPicPr>
          <p:cNvPr id="15364" name="Picture 6" descr="SARE_NorthCentral_RGB">
            <a:extLst>
              <a:ext uri="{FF2B5EF4-FFF2-40B4-BE49-F238E27FC236}">
                <a16:creationId xmlns:a16="http://schemas.microsoft.com/office/drawing/2014/main" id="{52A52BE5-B3F3-054F-83E5-EE47D3E42FA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62000" y="1295400"/>
            <a:ext cx="3124200"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7">
            <a:extLst>
              <a:ext uri="{FF2B5EF4-FFF2-40B4-BE49-F238E27FC236}">
                <a16:creationId xmlns:a16="http://schemas.microsoft.com/office/drawing/2014/main" id="{B7DFB144-B4BA-AA47-A82E-C86BFB808F05}"/>
              </a:ext>
            </a:extLst>
          </p:cNvPr>
          <p:cNvSpPr txBox="1">
            <a:spLocks noChangeArrowheads="1"/>
          </p:cNvSpPr>
          <p:nvPr>
            <p:custDataLst>
              <p:tags r:id="rId4"/>
            </p:custDataLst>
          </p:nvPr>
        </p:nvSpPr>
        <p:spPr bwMode="auto">
          <a:xfrm>
            <a:off x="0" y="4495800"/>
            <a:ext cx="44958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dirty="0">
                <a:latin typeface="Trebuchet MS" panose="020B0703020202090204" pitchFamily="34" charset="0"/>
              </a:rPr>
              <a:t>NCR-SARE offices:</a:t>
            </a:r>
          </a:p>
          <a:p>
            <a:pPr algn="ctr" eaLnBrk="1" hangingPunct="1">
              <a:spcBef>
                <a:spcPct val="0"/>
              </a:spcBef>
              <a:buFontTx/>
              <a:buNone/>
            </a:pPr>
            <a:endParaRPr lang="en-US" altLang="en-US" sz="800" dirty="0">
              <a:latin typeface="Trebuchet MS" panose="020B0703020202090204" pitchFamily="34" charset="0"/>
            </a:endParaRPr>
          </a:p>
          <a:p>
            <a:pPr algn="ctr" eaLnBrk="1" hangingPunct="1">
              <a:spcBef>
                <a:spcPct val="0"/>
              </a:spcBef>
              <a:buFontTx/>
              <a:buNone/>
            </a:pPr>
            <a:r>
              <a:rPr lang="en-US" altLang="en-US" sz="2000" dirty="0">
                <a:latin typeface="Trebuchet MS" panose="020B0703020202090204" pitchFamily="34" charset="0"/>
              </a:rPr>
              <a:t>University of Minnesota</a:t>
            </a:r>
          </a:p>
          <a:p>
            <a:pPr algn="ctr" eaLnBrk="1" hangingPunct="1">
              <a:spcBef>
                <a:spcPct val="0"/>
              </a:spcBef>
              <a:buFontTx/>
              <a:buNone/>
            </a:pPr>
            <a:r>
              <a:rPr lang="en-US" altLang="en-US" sz="2000" dirty="0">
                <a:latin typeface="Trebuchet MS" panose="020B0703020202090204" pitchFamily="34" charset="0"/>
              </a:rPr>
              <a:t>University of Missouri</a:t>
            </a:r>
          </a:p>
          <a:p>
            <a:pPr algn="ctr" eaLnBrk="1" hangingPunct="1">
              <a:spcBef>
                <a:spcPct val="0"/>
              </a:spcBef>
              <a:buFontTx/>
              <a:buNone/>
            </a:pPr>
            <a:r>
              <a:rPr lang="en-US" altLang="en-US" sz="2000" dirty="0">
                <a:latin typeface="Trebuchet MS" panose="020B0703020202090204" pitchFamily="34" charset="0"/>
              </a:rPr>
              <a:t>Lincoln University in Missouri</a:t>
            </a:r>
          </a:p>
          <a:p>
            <a:pPr algn="ctr" eaLnBrk="1" hangingPunct="1">
              <a:spcBef>
                <a:spcPct val="0"/>
              </a:spcBef>
              <a:buFontTx/>
              <a:buNone/>
            </a:pPr>
            <a:r>
              <a:rPr lang="en-US" altLang="en-US" sz="2000" dirty="0"/>
              <a:t>Find this PowerPoint presentation at:</a:t>
            </a:r>
          </a:p>
          <a:p>
            <a:pPr algn="ctr" eaLnBrk="1" hangingPunct="1">
              <a:spcBef>
                <a:spcPct val="0"/>
              </a:spcBef>
              <a:buFont typeface="Arial" panose="020B0604020202020204" pitchFamily="34" charset="0"/>
              <a:buNone/>
            </a:pPr>
            <a:r>
              <a:rPr lang="en-US" altLang="en-US" sz="1600" dirty="0">
                <a:latin typeface="Arial" panose="020B0604020202020204" pitchFamily="34" charset="0"/>
                <a:hlinkClick r:id="rId10"/>
              </a:rPr>
              <a:t>https://northcentral.sare.org/grants/apply-for-a-grant/farmer-rancher-grant/</a:t>
            </a:r>
            <a:r>
              <a:rPr lang="en-US" altLang="en-US" sz="1600" dirty="0">
                <a:latin typeface="Arial" panose="020B0604020202020204" pitchFamily="34" charset="0"/>
              </a:rPr>
              <a:t>  </a:t>
            </a:r>
          </a:p>
          <a:p>
            <a:pPr algn="ctr" eaLnBrk="1" hangingPunct="1">
              <a:spcBef>
                <a:spcPct val="0"/>
              </a:spcBef>
              <a:buFontTx/>
              <a:buNone/>
            </a:pPr>
            <a:r>
              <a:rPr lang="en-US" altLang="en-US" sz="2000" dirty="0"/>
              <a:t> </a:t>
            </a:r>
            <a:endParaRPr lang="en-US" altLang="en-US" sz="1800" dirty="0"/>
          </a:p>
          <a:p>
            <a:pPr algn="ctr" eaLnBrk="1" hangingPunct="1">
              <a:spcBef>
                <a:spcPct val="0"/>
              </a:spcBef>
              <a:buFontTx/>
              <a:buNone/>
            </a:pPr>
            <a:endParaRPr lang="en-US" altLang="en-US" sz="2000" dirty="0">
              <a:latin typeface="Trebuchet MS" panose="020B0703020202090204" pitchFamily="34" charset="0"/>
            </a:endParaRPr>
          </a:p>
        </p:txBody>
      </p:sp>
      <p:sp>
        <p:nvSpPr>
          <p:cNvPr id="15366" name="TextBox 5">
            <a:extLst>
              <a:ext uri="{FF2B5EF4-FFF2-40B4-BE49-F238E27FC236}">
                <a16:creationId xmlns:a16="http://schemas.microsoft.com/office/drawing/2014/main" id="{2B4D6DD5-4BE9-DE49-A585-EF256FAB6115}"/>
              </a:ext>
            </a:extLst>
          </p:cNvPr>
          <p:cNvSpPr txBox="1">
            <a:spLocks noChangeArrowheads="1"/>
          </p:cNvSpPr>
          <p:nvPr>
            <p:custDataLst>
              <p:tags r:id="rId5"/>
            </p:custDataLst>
          </p:nvPr>
        </p:nvSpPr>
        <p:spPr bwMode="auto">
          <a:xfrm>
            <a:off x="4800600" y="6477000"/>
            <a:ext cx="1676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900">
                <a:solidFill>
                  <a:schemeClr val="bg1"/>
                </a:solidFill>
              </a:rPr>
              <a:t>photo credit: Abram Kaplan</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5CDE1-F568-334F-922D-392DEBCF53F6}"/>
              </a:ext>
            </a:extLst>
          </p:cNvPr>
          <p:cNvSpPr>
            <a:spLocks noGrp="1"/>
          </p:cNvSpPr>
          <p:nvPr>
            <p:ph type="title"/>
          </p:nvPr>
        </p:nvSpPr>
        <p:spPr>
          <a:solidFill>
            <a:srgbClr val="92D050"/>
          </a:solidFill>
        </p:spPr>
        <p:txBody>
          <a:bodyPr>
            <a:normAutofit fontScale="90000"/>
          </a:bodyPr>
          <a:lstStyle/>
          <a:p>
            <a:pPr>
              <a:defRPr/>
            </a:pPr>
            <a:r>
              <a:rPr lang="en-US" altLang="en-US" kern="0" dirty="0">
                <a:solidFill>
                  <a:srgbClr val="000000"/>
                </a:solidFill>
                <a:latin typeface="Georgia" panose="02040502050405020303" pitchFamily="18" charset="0"/>
              </a:rPr>
              <a:t>Grant Writing Basics: top ten tips</a:t>
            </a:r>
            <a:endParaRPr lang="en-US" dirty="0">
              <a:latin typeface="Georgia" panose="02040502050405020303" pitchFamily="18" charset="0"/>
            </a:endParaRPr>
          </a:p>
        </p:txBody>
      </p:sp>
      <p:sp>
        <p:nvSpPr>
          <p:cNvPr id="3" name="Content Placeholder 2">
            <a:extLst>
              <a:ext uri="{FF2B5EF4-FFF2-40B4-BE49-F238E27FC236}">
                <a16:creationId xmlns:a16="http://schemas.microsoft.com/office/drawing/2014/main" id="{58AB8C4B-06C9-7F40-B6F6-C8DECFA1B9E0}"/>
              </a:ext>
            </a:extLst>
          </p:cNvPr>
          <p:cNvSpPr>
            <a:spLocks noGrp="1"/>
          </p:cNvSpPr>
          <p:nvPr>
            <p:ph sz="half" idx="1"/>
          </p:nvPr>
        </p:nvSpPr>
        <p:spPr>
          <a:xfrm>
            <a:off x="457200" y="1600200"/>
            <a:ext cx="8001000" cy="4525963"/>
          </a:xfrm>
        </p:spPr>
        <p:txBody>
          <a:bodyPr>
            <a:normAutofit fontScale="92500"/>
          </a:bodyPr>
          <a:lstStyle/>
          <a:p>
            <a:pPr>
              <a:buFontTx/>
              <a:buChar char="•"/>
              <a:defRPr/>
            </a:pPr>
            <a:r>
              <a:rPr lang="en-US" altLang="en-US" b="1" kern="0" dirty="0">
                <a:solidFill>
                  <a:srgbClr val="000000"/>
                </a:solidFill>
                <a:latin typeface="Trebuchet MS" panose="020B0603020202020204" pitchFamily="34" charset="0"/>
              </a:rPr>
              <a:t>Measure your results.  </a:t>
            </a:r>
            <a:r>
              <a:rPr lang="en-US" altLang="en-US" kern="0" dirty="0">
                <a:solidFill>
                  <a:srgbClr val="000000"/>
                </a:solidFill>
                <a:latin typeface="Trebuchet MS" panose="020B0603020202020204" pitchFamily="34" charset="0"/>
              </a:rPr>
              <a:t>Be sure that what you are measuring will give you the information you need to tell if you have accomplished your objectives. </a:t>
            </a:r>
          </a:p>
          <a:p>
            <a:pPr>
              <a:buFontTx/>
              <a:buChar char="•"/>
              <a:defRPr/>
            </a:pPr>
            <a:r>
              <a:rPr lang="en-US" altLang="en-US" b="1" kern="0" dirty="0">
                <a:solidFill>
                  <a:srgbClr val="000000"/>
                </a:solidFill>
                <a:latin typeface="Trebuchet MS" panose="020B0603020202020204" pitchFamily="34" charset="0"/>
              </a:rPr>
              <a:t>Timing is everything. </a:t>
            </a:r>
            <a:r>
              <a:rPr lang="en-US" altLang="en-US" kern="0" dirty="0">
                <a:solidFill>
                  <a:srgbClr val="000000"/>
                </a:solidFill>
                <a:latin typeface="Trebuchet MS" panose="020B0603020202020204" pitchFamily="34" charset="0"/>
              </a:rPr>
              <a:t>Let reviewers </a:t>
            </a:r>
            <a:r>
              <a:rPr lang="en-US" altLang="en-US" kern="0" dirty="0" smtClean="0">
                <a:solidFill>
                  <a:srgbClr val="000000"/>
                </a:solidFill>
                <a:latin typeface="Trebuchet MS" panose="020B0603020202020204" pitchFamily="34" charset="0"/>
              </a:rPr>
              <a:t>know </a:t>
            </a:r>
            <a:r>
              <a:rPr lang="en-US" altLang="en-US" b="1" kern="0" dirty="0" smtClean="0">
                <a:solidFill>
                  <a:srgbClr val="000000"/>
                </a:solidFill>
                <a:latin typeface="Trebuchet MS" panose="020B0603020202020204" pitchFamily="34" charset="0"/>
              </a:rPr>
              <a:t>WHEN</a:t>
            </a:r>
            <a:r>
              <a:rPr lang="en-US" altLang="en-US" b="1" kern="0" dirty="0">
                <a:solidFill>
                  <a:srgbClr val="000000"/>
                </a:solidFill>
                <a:latin typeface="Trebuchet MS" panose="020B0603020202020204" pitchFamily="34" charset="0"/>
              </a:rPr>
              <a:t> </a:t>
            </a:r>
            <a:r>
              <a:rPr lang="en-US" altLang="en-US" kern="0" dirty="0">
                <a:solidFill>
                  <a:srgbClr val="000000"/>
                </a:solidFill>
                <a:latin typeface="Trebuchet MS" panose="020B0603020202020204" pitchFamily="34" charset="0"/>
              </a:rPr>
              <a:t>you will be doing the things you plan to do.</a:t>
            </a:r>
          </a:p>
          <a:p>
            <a:pPr>
              <a:buFontTx/>
              <a:buChar char="•"/>
              <a:defRPr/>
            </a:pPr>
            <a:r>
              <a:rPr lang="en-US" altLang="en-US" b="1" kern="0" dirty="0">
                <a:solidFill>
                  <a:srgbClr val="000000"/>
                </a:solidFill>
                <a:latin typeface="Trebuchet MS" panose="020B0603020202020204" pitchFamily="34" charset="0"/>
              </a:rPr>
              <a:t>Involve other groups and people who can complement your skills.  </a:t>
            </a:r>
            <a:r>
              <a:rPr lang="en-US" altLang="en-US" kern="0" dirty="0">
                <a:solidFill>
                  <a:srgbClr val="000000"/>
                </a:solidFill>
                <a:latin typeface="Trebuchet MS" panose="020B0603020202020204" pitchFamily="34" charset="0"/>
              </a:rPr>
              <a:t>Pick cooperators carefully, and make sure each one has the skills you need, whether that’s research, marketing, outreach or another skill.</a:t>
            </a:r>
          </a:p>
          <a:p>
            <a:pPr marL="0" indent="0">
              <a:buFont typeface="Arial" panose="020B0604020202020204" pitchFamily="34" charset="0"/>
              <a:buNone/>
              <a:defRPr/>
            </a:pPr>
            <a:endParaRPr lang="en-US" dirty="0">
              <a:latin typeface="Trebuchet MS" panose="020B0603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40B20-C632-1842-96B1-8D529FC952EE}"/>
              </a:ext>
            </a:extLst>
          </p:cNvPr>
          <p:cNvSpPr>
            <a:spLocks noGrp="1"/>
          </p:cNvSpPr>
          <p:nvPr>
            <p:ph type="title"/>
          </p:nvPr>
        </p:nvSpPr>
        <p:spPr>
          <a:solidFill>
            <a:srgbClr val="92D050"/>
          </a:solidFill>
        </p:spPr>
        <p:txBody>
          <a:bodyPr>
            <a:normAutofit fontScale="90000"/>
          </a:bodyPr>
          <a:lstStyle/>
          <a:p>
            <a:pPr>
              <a:defRPr/>
            </a:pPr>
            <a:r>
              <a:rPr lang="en-US" kern="0" dirty="0">
                <a:solidFill>
                  <a:srgbClr val="000000"/>
                </a:solidFill>
                <a:latin typeface="Arial"/>
                <a:ea typeface="+mn-ea"/>
                <a:cs typeface="+mn-cs"/>
              </a:rPr>
              <a:t/>
            </a:r>
            <a:br>
              <a:rPr lang="en-US" kern="0" dirty="0">
                <a:solidFill>
                  <a:srgbClr val="000000"/>
                </a:solidFill>
                <a:latin typeface="Arial"/>
                <a:ea typeface="+mn-ea"/>
                <a:cs typeface="+mn-cs"/>
              </a:rPr>
            </a:br>
            <a:r>
              <a:rPr lang="en-US" kern="0" dirty="0">
                <a:solidFill>
                  <a:srgbClr val="000000"/>
                </a:solidFill>
                <a:latin typeface="Georgia" panose="02040502050405020303" pitchFamily="18" charset="0"/>
                <a:ea typeface="+mn-ea"/>
                <a:cs typeface="+mn-cs"/>
              </a:rPr>
              <a:t>Grant Writing Basics: top ten tips</a:t>
            </a:r>
            <a:br>
              <a:rPr lang="en-US" kern="0" dirty="0">
                <a:solidFill>
                  <a:srgbClr val="000000"/>
                </a:solidFill>
                <a:latin typeface="Georgia" panose="02040502050405020303" pitchFamily="18" charset="0"/>
                <a:ea typeface="+mn-ea"/>
                <a:cs typeface="+mn-cs"/>
              </a:rPr>
            </a:br>
            <a:endParaRPr lang="en-US" dirty="0">
              <a:latin typeface="Georgia" panose="02040502050405020303" pitchFamily="18" charset="0"/>
            </a:endParaRPr>
          </a:p>
        </p:txBody>
      </p:sp>
      <p:sp>
        <p:nvSpPr>
          <p:cNvPr id="3" name="Content Placeholder 2">
            <a:extLst>
              <a:ext uri="{FF2B5EF4-FFF2-40B4-BE49-F238E27FC236}">
                <a16:creationId xmlns:a16="http://schemas.microsoft.com/office/drawing/2014/main" id="{64A70314-2395-C148-B3F2-0832E8B2BF5B}"/>
              </a:ext>
            </a:extLst>
          </p:cNvPr>
          <p:cNvSpPr>
            <a:spLocks noGrp="1"/>
          </p:cNvSpPr>
          <p:nvPr>
            <p:ph sz="half" idx="1"/>
          </p:nvPr>
        </p:nvSpPr>
        <p:spPr>
          <a:xfrm>
            <a:off x="304800" y="1600200"/>
            <a:ext cx="8458200" cy="4525963"/>
          </a:xfrm>
        </p:spPr>
        <p:txBody>
          <a:bodyPr>
            <a:normAutofit lnSpcReduction="10000"/>
          </a:bodyPr>
          <a:lstStyle/>
          <a:p>
            <a:pPr>
              <a:buFontTx/>
              <a:buChar char="•"/>
              <a:defRPr/>
            </a:pPr>
            <a:r>
              <a:rPr lang="en-US" altLang="en-US" sz="3200" b="1" kern="0" dirty="0">
                <a:solidFill>
                  <a:srgbClr val="000000"/>
                </a:solidFill>
                <a:latin typeface="Trebuchet MS" panose="020B0603020202020204" pitchFamily="34" charset="0"/>
              </a:rPr>
              <a:t>Develop a clear outreach plan</a:t>
            </a:r>
            <a:r>
              <a:rPr lang="en-US" altLang="en-US" sz="3200" kern="0" dirty="0">
                <a:solidFill>
                  <a:srgbClr val="000000"/>
                </a:solidFill>
                <a:latin typeface="Trebuchet MS" panose="020B0603020202020204" pitchFamily="34" charset="0"/>
              </a:rPr>
              <a:t> to share what you learn from your project.  </a:t>
            </a:r>
          </a:p>
          <a:p>
            <a:pPr>
              <a:buFontTx/>
              <a:buChar char="•"/>
              <a:defRPr/>
            </a:pPr>
            <a:r>
              <a:rPr lang="en-US" altLang="en-US" sz="3200" b="1" kern="0" dirty="0">
                <a:solidFill>
                  <a:srgbClr val="000000"/>
                </a:solidFill>
                <a:latin typeface="Trebuchet MS" panose="020B0603020202020204" pitchFamily="34" charset="0"/>
              </a:rPr>
              <a:t>Develop a realistic budget.  </a:t>
            </a:r>
            <a:r>
              <a:rPr lang="en-US" altLang="en-US" sz="3200" kern="0" dirty="0">
                <a:solidFill>
                  <a:srgbClr val="000000"/>
                </a:solidFill>
                <a:latin typeface="Trebuchet MS" panose="020B0603020202020204" pitchFamily="34" charset="0"/>
              </a:rPr>
              <a:t>Include a strong justification for each budget item.</a:t>
            </a:r>
          </a:p>
          <a:p>
            <a:pPr>
              <a:buFontTx/>
              <a:buChar char="•"/>
              <a:defRPr/>
            </a:pPr>
            <a:r>
              <a:rPr lang="en-US" altLang="en-US" sz="3200" b="1" kern="0" dirty="0">
                <a:solidFill>
                  <a:srgbClr val="000000"/>
                </a:solidFill>
                <a:latin typeface="Trebuchet MS" panose="020B0603020202020204" pitchFamily="34" charset="0"/>
              </a:rPr>
              <a:t>Follow directions.</a:t>
            </a:r>
            <a:r>
              <a:rPr lang="en-US" altLang="en-US" sz="3200" kern="0" dirty="0">
                <a:solidFill>
                  <a:srgbClr val="000000"/>
                </a:solidFill>
                <a:latin typeface="Trebuchet MS" panose="020B0603020202020204" pitchFamily="34" charset="0"/>
              </a:rPr>
              <a:t> Proposals can be disqualified if the applicant does not answer all questions or follow general format directions regarding word counts, etc.</a:t>
            </a:r>
          </a:p>
          <a:p>
            <a:pPr marL="0" indent="0">
              <a:buFont typeface="Arial" panose="020B0604020202020204" pitchFamily="34" charset="0"/>
              <a:buNone/>
              <a:defRPr/>
            </a:pP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E105-AE06-D54E-B4A6-C7B7BA2676B2}"/>
              </a:ext>
            </a:extLst>
          </p:cNvPr>
          <p:cNvSpPr>
            <a:spLocks noGrp="1"/>
          </p:cNvSpPr>
          <p:nvPr>
            <p:ph type="title"/>
          </p:nvPr>
        </p:nvSpPr>
        <p:spPr>
          <a:xfrm>
            <a:off x="0" y="0"/>
            <a:ext cx="9144000" cy="1295400"/>
          </a:xfrm>
          <a:solidFill>
            <a:schemeClr val="accent3">
              <a:lumMod val="75000"/>
            </a:schemeClr>
          </a:solidFill>
        </p:spPr>
        <p:txBody>
          <a:bodyPr>
            <a:normAutofit fontScale="90000"/>
          </a:bodyPr>
          <a:lstStyle/>
          <a:p>
            <a:pPr algn="l">
              <a:defRPr/>
            </a:pPr>
            <a:r>
              <a:rPr lang="en-US" sz="3100" b="1" dirty="0">
                <a:latin typeface="Georgia" panose="02040502050405020303" pitchFamily="18" charset="0"/>
              </a:rPr>
              <a:t/>
            </a:r>
            <a:br>
              <a:rPr lang="en-US" sz="3100" b="1" dirty="0">
                <a:latin typeface="Georgia" panose="02040502050405020303" pitchFamily="18" charset="0"/>
              </a:rPr>
            </a:br>
            <a:r>
              <a:rPr lang="en-US" sz="3100" b="1" dirty="0">
                <a:latin typeface="Georgia" panose="02040502050405020303" pitchFamily="18" charset="0"/>
              </a:rPr>
              <a:t>Grant Writing Help: </a:t>
            </a:r>
            <a:r>
              <a:rPr lang="en-US" sz="2700" dirty="0">
                <a:latin typeface="Georgia" panose="02040502050405020303" pitchFamily="18" charset="0"/>
              </a:rPr>
              <a:t>Each NCR-SARE State has one or more State SARE Coordinators. Find your state coordinator here.</a:t>
            </a:r>
            <a:br>
              <a:rPr lang="en-US" sz="2700" dirty="0">
                <a:latin typeface="Georgia" panose="02040502050405020303" pitchFamily="18" charset="0"/>
              </a:rPr>
            </a:br>
            <a:endParaRPr lang="en-US" sz="2700" dirty="0">
              <a:latin typeface="Georgia" panose="02040502050405020303" pitchFamily="18" charset="0"/>
            </a:endParaRPr>
          </a:p>
        </p:txBody>
      </p:sp>
      <p:sp>
        <p:nvSpPr>
          <p:cNvPr id="37890" name="Content Placeholder 2">
            <a:extLst>
              <a:ext uri="{FF2B5EF4-FFF2-40B4-BE49-F238E27FC236}">
                <a16:creationId xmlns:a16="http://schemas.microsoft.com/office/drawing/2014/main" id="{FFD9063E-DD3D-5C42-8277-99C16ECF3A1F}"/>
              </a:ext>
            </a:extLst>
          </p:cNvPr>
          <p:cNvSpPr>
            <a:spLocks noGrp="1" noChangeArrowheads="1"/>
          </p:cNvSpPr>
          <p:nvPr>
            <p:ph sz="half" idx="1"/>
          </p:nvPr>
        </p:nvSpPr>
        <p:spPr>
          <a:xfrm>
            <a:off x="457200" y="1600200"/>
            <a:ext cx="8458200" cy="4525963"/>
          </a:xfrm>
        </p:spPr>
        <p:txBody>
          <a:bodyPr/>
          <a:lstStyle/>
          <a:p>
            <a:pPr marL="0" indent="0">
              <a:buFont typeface="Arial" panose="020B0604020202020204" pitchFamily="34" charset="0"/>
              <a:buNone/>
            </a:pPr>
            <a:endParaRPr lang="en-US" altLang="en-US" sz="1200"/>
          </a:p>
          <a:p>
            <a:pPr marL="0" indent="0">
              <a:buFont typeface="Arial" panose="020B0604020202020204" pitchFamily="34" charset="0"/>
              <a:buNone/>
            </a:pPr>
            <a:endParaRPr lang="en-US" altLang="en-US"/>
          </a:p>
        </p:txBody>
      </p:sp>
      <p:pic>
        <p:nvPicPr>
          <p:cNvPr id="9" name="Picture 8">
            <a:extLst>
              <a:ext uri="{FF2B5EF4-FFF2-40B4-BE49-F238E27FC236}">
                <a16:creationId xmlns:a16="http://schemas.microsoft.com/office/drawing/2014/main" id="{B762D812-92CF-5748-89C0-77E338B8E3A0}"/>
              </a:ext>
            </a:extLst>
          </p:cNvPr>
          <p:cNvPicPr/>
          <p:nvPr/>
        </p:nvPicPr>
        <p:blipFill rotWithShape="1">
          <a:blip r:embed="rId3" cstate="screen">
            <a:extLst>
              <a:ext uri="{28A0092B-C50C-407E-A947-70E740481C1C}">
                <a14:useLocalDpi xmlns:a14="http://schemas.microsoft.com/office/drawing/2010/main"/>
              </a:ext>
            </a:extLst>
          </a:blip>
          <a:srcRect b="16901"/>
          <a:stretch/>
        </p:blipFill>
        <p:spPr bwMode="auto">
          <a:xfrm>
            <a:off x="19844" y="1295400"/>
            <a:ext cx="8061325" cy="5562600"/>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Right Arrow 4">
            <a:extLst>
              <a:ext uri="{FF2B5EF4-FFF2-40B4-BE49-F238E27FC236}">
                <a16:creationId xmlns:a16="http://schemas.microsoft.com/office/drawing/2014/main" id="{1B8DE7BE-0DBC-D344-BFC6-F4226575AD2A}"/>
              </a:ext>
            </a:extLst>
          </p:cNvPr>
          <p:cNvSpPr/>
          <p:nvPr/>
        </p:nvSpPr>
        <p:spPr>
          <a:xfrm rot="9068552">
            <a:off x="7959226" y="1863055"/>
            <a:ext cx="917803" cy="39515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E2235-4F3C-D049-A77C-E3847D7EE91D}"/>
              </a:ext>
            </a:extLst>
          </p:cNvPr>
          <p:cNvSpPr>
            <a:spLocks noGrp="1"/>
          </p:cNvSpPr>
          <p:nvPr>
            <p:ph type="title"/>
          </p:nvPr>
        </p:nvSpPr>
        <p:spPr>
          <a:xfrm>
            <a:off x="2971800" y="0"/>
            <a:ext cx="6172200" cy="1752600"/>
          </a:xfrm>
          <a:solidFill>
            <a:schemeClr val="accent3">
              <a:lumMod val="75000"/>
            </a:schemeClr>
          </a:solidFill>
        </p:spPr>
        <p:txBody>
          <a:bodyPr>
            <a:normAutofit fontScale="90000"/>
          </a:bodyPr>
          <a:lstStyle/>
          <a:p>
            <a:pPr algn="l">
              <a:defRPr/>
            </a:pPr>
            <a:r>
              <a:rPr lang="en-US" dirty="0"/>
              <a:t/>
            </a:r>
            <a:br>
              <a:rPr lang="en-US" dirty="0"/>
            </a:br>
            <a:r>
              <a:rPr lang="en-US" dirty="0"/>
              <a:t>More Grant Writing Help: </a:t>
            </a:r>
            <a:br>
              <a:rPr lang="en-US" dirty="0"/>
            </a:br>
            <a:r>
              <a:rPr lang="en-US" sz="2700" b="1" dirty="0"/>
              <a:t>Grants Advising for Farmers and Agricultural Entrepreneurs in the Midwest</a:t>
            </a:r>
            <a:r>
              <a:rPr lang="en-US" b="1" dirty="0"/>
              <a:t/>
            </a:r>
            <a:br>
              <a:rPr lang="en-US" b="1" dirty="0"/>
            </a:br>
            <a:endParaRPr lang="en-US" dirty="0"/>
          </a:p>
        </p:txBody>
      </p:sp>
      <p:sp>
        <p:nvSpPr>
          <p:cNvPr id="3" name="Content Placeholder 2">
            <a:extLst>
              <a:ext uri="{FF2B5EF4-FFF2-40B4-BE49-F238E27FC236}">
                <a16:creationId xmlns:a16="http://schemas.microsoft.com/office/drawing/2014/main" id="{FBA5E9AB-00D7-EA4F-AB4B-3AF68C95957E}"/>
              </a:ext>
            </a:extLst>
          </p:cNvPr>
          <p:cNvSpPr>
            <a:spLocks noGrp="1"/>
          </p:cNvSpPr>
          <p:nvPr>
            <p:ph sz="half" idx="1"/>
          </p:nvPr>
        </p:nvSpPr>
        <p:spPr>
          <a:xfrm>
            <a:off x="228600" y="1295400"/>
            <a:ext cx="2286000" cy="5410200"/>
          </a:xfrm>
        </p:spPr>
        <p:txBody>
          <a:bodyPr>
            <a:normAutofit/>
          </a:bodyPr>
          <a:lstStyle/>
          <a:p>
            <a:pPr marL="0" indent="0">
              <a:buFont typeface="Arial" panose="020B0604020202020204" pitchFamily="34" charset="0"/>
              <a:buNone/>
              <a:defRPr/>
            </a:pPr>
            <a:endParaRPr lang="en-US" dirty="0"/>
          </a:p>
          <a:p>
            <a:pPr marL="0" indent="0">
              <a:buFont typeface="Arial" panose="020B0604020202020204" pitchFamily="34" charset="0"/>
              <a:buNone/>
              <a:defRPr/>
            </a:pPr>
            <a:endParaRPr lang="en-US" dirty="0"/>
          </a:p>
          <a:p>
            <a:pPr marL="0" indent="0">
              <a:buFont typeface="Arial" panose="020B0604020202020204" pitchFamily="34" charset="0"/>
              <a:buNone/>
              <a:defRPr/>
            </a:pPr>
            <a:endParaRPr lang="en-US" dirty="0"/>
          </a:p>
          <a:p>
            <a:pPr marL="0" indent="0">
              <a:buFont typeface="Arial" panose="020B0604020202020204" pitchFamily="34" charset="0"/>
              <a:buNone/>
              <a:defRPr/>
            </a:pPr>
            <a:endParaRPr lang="en-US" dirty="0"/>
          </a:p>
          <a:p>
            <a:pPr>
              <a:defRPr/>
            </a:pPr>
            <a:endParaRPr lang="en-US" dirty="0"/>
          </a:p>
        </p:txBody>
      </p:sp>
      <p:pic>
        <p:nvPicPr>
          <p:cNvPr id="39939" name="Picture 2">
            <a:extLst>
              <a:ext uri="{FF2B5EF4-FFF2-40B4-BE49-F238E27FC236}">
                <a16:creationId xmlns:a16="http://schemas.microsoft.com/office/drawing/2014/main" id="{A773E664-39D4-5A4D-8F8C-E776C54001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600200"/>
            <a:ext cx="164782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0" name="Rectangle 5">
            <a:extLst>
              <a:ext uri="{FF2B5EF4-FFF2-40B4-BE49-F238E27FC236}">
                <a16:creationId xmlns:a16="http://schemas.microsoft.com/office/drawing/2014/main" id="{87477492-5BA2-8648-AC4F-453F81EE97A8}"/>
              </a:ext>
            </a:extLst>
          </p:cNvPr>
          <p:cNvSpPr>
            <a:spLocks noChangeArrowheads="1"/>
          </p:cNvSpPr>
          <p:nvPr/>
        </p:nvSpPr>
        <p:spPr bwMode="auto">
          <a:xfrm>
            <a:off x="1066800" y="2782888"/>
            <a:ext cx="7315200" cy="3770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hlinkClick r:id="rId4"/>
              </a:rPr>
              <a:t>MFAI’s Grant Advisory &amp; Resources</a:t>
            </a:r>
            <a:r>
              <a:rPr lang="en-US" altLang="en-US" sz="1800" b="1" dirty="0"/>
              <a:t> </a:t>
            </a:r>
            <a:r>
              <a:rPr lang="en-US" altLang="en-US" sz="1800" dirty="0" smtClean="0"/>
              <a:t>program</a:t>
            </a:r>
            <a:r>
              <a:rPr lang="en-US" altLang="en-US" sz="1800" b="1" dirty="0" smtClean="0"/>
              <a:t> </a:t>
            </a:r>
            <a:r>
              <a:rPr lang="en-US" altLang="en-US" sz="1800" dirty="0" smtClean="0"/>
              <a:t>can </a:t>
            </a:r>
            <a:r>
              <a:rPr lang="en-US" altLang="en-US" sz="1800" dirty="0"/>
              <a:t>help you apply to grants and cost-share programs of state or federal sources that could help you achieve your farming or ag-related business goals.</a:t>
            </a:r>
          </a:p>
          <a:p>
            <a:pPr>
              <a:spcBef>
                <a:spcPct val="0"/>
              </a:spcBef>
              <a:buFontTx/>
              <a:buNone/>
            </a:pPr>
            <a:r>
              <a:rPr lang="en-US" altLang="en-US" sz="1800" dirty="0"/>
              <a:t>Michael Fields Grants Advising is a </a:t>
            </a:r>
            <a:r>
              <a:rPr lang="en-US" altLang="en-US" sz="1800" b="1" dirty="0">
                <a:solidFill>
                  <a:srgbClr val="FF0000"/>
                </a:solidFill>
              </a:rPr>
              <a:t>free</a:t>
            </a:r>
            <a:r>
              <a:rPr lang="en-US" altLang="en-US" sz="1800" dirty="0"/>
              <a:t> service available to farmers, farmer organizations and institutions in the Upper Midwest region of the United States: Illinois, Indiana, Iowa, Kansas, Michigan, Minnesota, Missouri, Nebraska, North Dakota, Ohio, South Dakota, Wisconsin.</a:t>
            </a:r>
          </a:p>
          <a:p>
            <a:pPr>
              <a:spcBef>
                <a:spcPct val="0"/>
              </a:spcBef>
              <a:buFontTx/>
              <a:buNone/>
            </a:pPr>
            <a:endParaRPr lang="en-US" altLang="en-US" sz="1800" dirty="0">
              <a:latin typeface="Times New Roman" panose="02020603050405020304" pitchFamily="18" charset="0"/>
              <a:cs typeface="Times New Roman" panose="02020603050405020304" pitchFamily="18" charset="0"/>
            </a:endParaRPr>
          </a:p>
          <a:p>
            <a:pPr>
              <a:spcBef>
                <a:spcPct val="0"/>
              </a:spcBef>
              <a:buFontTx/>
              <a:buNone/>
            </a:pPr>
            <a:r>
              <a:rPr lang="en-US" altLang="en-US" sz="1800" dirty="0">
                <a:latin typeface="Times New Roman" panose="02020603050405020304" pitchFamily="18" charset="0"/>
                <a:cs typeface="Times New Roman" panose="02020603050405020304" pitchFamily="18" charset="0"/>
              </a:rPr>
              <a:t>Contact MFAI Grants Advisor: Martin Bailkey at 608-698-9478 or </a:t>
            </a:r>
            <a:r>
              <a:rPr lang="en-US" altLang="en-US" sz="1800" u="sng" dirty="0">
                <a:solidFill>
                  <a:srgbClr val="0000FF"/>
                </a:solidFill>
                <a:latin typeface="Times New Roman" panose="02020603050405020304" pitchFamily="18" charset="0"/>
                <a:cs typeface="Times New Roman" panose="02020603050405020304" pitchFamily="18" charset="0"/>
                <a:hlinkClick r:id="rId5"/>
              </a:rPr>
              <a:t>martinbailkey@gmail.com</a:t>
            </a:r>
            <a:r>
              <a:rPr lang="en-US" altLang="en-US" sz="1800" dirty="0">
                <a:latin typeface="Times New Roman" panose="02020603050405020304" pitchFamily="18" charset="0"/>
                <a:cs typeface="Times New Roman" panose="02020603050405020304" pitchFamily="18" charset="0"/>
              </a:rPr>
              <a:t>. </a:t>
            </a:r>
          </a:p>
          <a:p>
            <a:pPr>
              <a:spcBef>
                <a:spcPct val="0"/>
              </a:spcBef>
              <a:buFontTx/>
              <a:buNone/>
            </a:pPr>
            <a:endParaRPr lang="en-US" altLang="en-US" sz="1800" dirty="0">
              <a:latin typeface="Times New Roman" panose="02020603050405020304" pitchFamily="18" charset="0"/>
              <a:cs typeface="Times New Roman" panose="02020603050405020304" pitchFamily="18" charset="0"/>
            </a:endParaRPr>
          </a:p>
          <a:p>
            <a:pPr>
              <a:spcBef>
                <a:spcPct val="0"/>
              </a:spcBef>
              <a:buFontTx/>
              <a:buNone/>
            </a:pPr>
            <a:r>
              <a:rPr lang="en-US" altLang="en-US" sz="1800" dirty="0">
                <a:latin typeface="Times New Roman" panose="02020603050405020304" pitchFamily="18" charset="0"/>
                <a:cs typeface="Times New Roman" panose="02020603050405020304" pitchFamily="18" charset="0"/>
              </a:rPr>
              <a:t>For more information see: </a:t>
            </a:r>
          </a:p>
          <a:p>
            <a:pPr>
              <a:spcBef>
                <a:spcPct val="0"/>
              </a:spcBef>
              <a:buFontTx/>
              <a:buNone/>
            </a:pPr>
            <a:r>
              <a:rPr lang="en-US" altLang="en-US" sz="1800" u="sng" dirty="0">
                <a:solidFill>
                  <a:srgbClr val="0000FF"/>
                </a:solidFill>
                <a:latin typeface="Times New Roman" panose="02020603050405020304" pitchFamily="18" charset="0"/>
                <a:cs typeface="Times New Roman" panose="02020603050405020304" pitchFamily="18" charset="0"/>
                <a:hlinkClick r:id="rId6"/>
              </a:rPr>
              <a:t>http://www.michaelfields.org/grant-advising-resources/</a:t>
            </a:r>
            <a:r>
              <a:rPr lang="en-US" altLang="en-US" sz="1800"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5"/>
          <a:srcRect l="7693" t="3590" r="18269" b="3846"/>
          <a:stretch/>
        </p:blipFill>
        <p:spPr bwMode="auto">
          <a:xfrm>
            <a:off x="685800" y="152400"/>
            <a:ext cx="8458200" cy="6430547"/>
          </a:xfrm>
          <a:prstGeom prst="rect">
            <a:avLst/>
          </a:prstGeom>
          <a:ln>
            <a:noFill/>
          </a:ln>
          <a:extLst>
            <a:ext uri="{53640926-AAD7-44D8-BBD7-CCE9431645EC}">
              <a14:shadowObscured xmlns:a14="http://schemas.microsoft.com/office/drawing/2010/main"/>
            </a:ext>
          </a:extLst>
        </p:spPr>
      </p:pic>
      <p:sp>
        <p:nvSpPr>
          <p:cNvPr id="10" name="Right Arrow 9">
            <a:extLst>
              <a:ext uri="{FF2B5EF4-FFF2-40B4-BE49-F238E27FC236}">
                <a16:creationId xmlns:a16="http://schemas.microsoft.com/office/drawing/2014/main" id="{2B4372C4-7EEA-584E-A80F-77F115972E84}"/>
              </a:ext>
            </a:extLst>
          </p:cNvPr>
          <p:cNvSpPr/>
          <p:nvPr>
            <p:custDataLst>
              <p:tags r:id="rId2"/>
            </p:custDataLst>
          </p:nvPr>
        </p:nvSpPr>
        <p:spPr>
          <a:xfrm rot="10097134">
            <a:off x="1770537" y="5959750"/>
            <a:ext cx="2208213" cy="403225"/>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ight Arrow 2">
            <a:extLst>
              <a:ext uri="{FF2B5EF4-FFF2-40B4-BE49-F238E27FC236}">
                <a16:creationId xmlns:a16="http://schemas.microsoft.com/office/drawing/2014/main" id="{8B15C018-2C2B-B04F-9DA4-56ACA9E5AA44}"/>
              </a:ext>
            </a:extLst>
          </p:cNvPr>
          <p:cNvSpPr/>
          <p:nvPr/>
        </p:nvSpPr>
        <p:spPr>
          <a:xfrm rot="18553618">
            <a:off x="-124114" y="645863"/>
            <a:ext cx="977900" cy="20510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l="7372" t="7436" r="18910" b="4103"/>
          <a:stretch/>
        </p:blipFill>
        <p:spPr bwMode="auto">
          <a:xfrm>
            <a:off x="609600" y="457200"/>
            <a:ext cx="8153400" cy="6019799"/>
          </a:xfrm>
          <a:prstGeom prst="rect">
            <a:avLst/>
          </a:prstGeom>
          <a:ln>
            <a:noFill/>
          </a:ln>
          <a:extLst>
            <a:ext uri="{53640926-AAD7-44D8-BBD7-CCE9431645EC}">
              <a14:shadowObscured xmlns:a14="http://schemas.microsoft.com/office/drawing/2010/main"/>
            </a:ext>
          </a:extLst>
        </p:spPr>
      </p:pic>
      <p:sp>
        <p:nvSpPr>
          <p:cNvPr id="4" name="Right Arrow 3">
            <a:extLst>
              <a:ext uri="{FF2B5EF4-FFF2-40B4-BE49-F238E27FC236}">
                <a16:creationId xmlns:a16="http://schemas.microsoft.com/office/drawing/2014/main" id="{D7C6E1E6-CB58-EE49-B4FD-3C8DAF3D49C0}"/>
              </a:ext>
            </a:extLst>
          </p:cNvPr>
          <p:cNvSpPr/>
          <p:nvPr/>
        </p:nvSpPr>
        <p:spPr>
          <a:xfrm>
            <a:off x="6324599" y="4490901"/>
            <a:ext cx="749300" cy="4572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sp>
        <p:nvSpPr>
          <p:cNvPr id="6" name="Right Arrow 5">
            <a:extLst>
              <a:ext uri="{FF2B5EF4-FFF2-40B4-BE49-F238E27FC236}">
                <a16:creationId xmlns:a16="http://schemas.microsoft.com/office/drawing/2014/main" id="{5194F848-8BA0-D044-94CF-1555D8297C61}"/>
              </a:ext>
            </a:extLst>
          </p:cNvPr>
          <p:cNvSpPr/>
          <p:nvPr/>
        </p:nvSpPr>
        <p:spPr>
          <a:xfrm rot="2423178">
            <a:off x="5645147" y="3220108"/>
            <a:ext cx="1358900" cy="3317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l="26442" t="14872" r="27725" b="5128"/>
          <a:stretch/>
        </p:blipFill>
        <p:spPr bwMode="auto">
          <a:xfrm>
            <a:off x="1295400" y="0"/>
            <a:ext cx="6748463" cy="6843713"/>
          </a:xfrm>
          <a:prstGeom prst="rect">
            <a:avLst/>
          </a:prstGeom>
          <a:ln w="38100">
            <a:solidFill>
              <a:schemeClr val="tx1"/>
            </a:solidFill>
          </a:ln>
          <a:extLst>
            <a:ext uri="{53640926-AAD7-44D8-BBD7-CCE9431645EC}">
              <a14:shadowObscured xmlns:a14="http://schemas.microsoft.com/office/drawing/2010/main"/>
            </a:ext>
          </a:extLst>
        </p:spPr>
      </p:pic>
      <p:sp>
        <p:nvSpPr>
          <p:cNvPr id="2" name="Right Arrow 1">
            <a:extLst>
              <a:ext uri="{FF2B5EF4-FFF2-40B4-BE49-F238E27FC236}">
                <a16:creationId xmlns:a16="http://schemas.microsoft.com/office/drawing/2014/main" id="{DCBD08A7-520D-B046-A8B0-3383AF5585AB}"/>
              </a:ext>
            </a:extLst>
          </p:cNvPr>
          <p:cNvSpPr/>
          <p:nvPr/>
        </p:nvSpPr>
        <p:spPr>
          <a:xfrm rot="10152122">
            <a:off x="5873212" y="2505191"/>
            <a:ext cx="2366962" cy="2857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3">
            <a:extLst>
              <a:ext uri="{FF2B5EF4-FFF2-40B4-BE49-F238E27FC236}">
                <a16:creationId xmlns:a16="http://schemas.microsoft.com/office/drawing/2014/main" id="{EE72FAA5-46AF-C846-A739-501E6D9B7C93}"/>
              </a:ext>
            </a:extLst>
          </p:cNvPr>
          <p:cNvSpPr txBox="1">
            <a:spLocks noChangeArrowheads="1"/>
          </p:cNvSpPr>
          <p:nvPr>
            <p:custDataLst>
              <p:tags r:id="rId2"/>
            </p:custDataLst>
          </p:nvPr>
        </p:nvSpPr>
        <p:spPr bwMode="auto">
          <a:xfrm>
            <a:off x="2057400" y="136525"/>
            <a:ext cx="5562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srgbClr val="000000"/>
                </a:solidFill>
                <a:latin typeface="Arial" panose="020B0604020202020204" pitchFamily="34" charset="0"/>
                <a:cs typeface="Arial" panose="020B0604020202020204" pitchFamily="34" charset="0"/>
              </a:rPr>
              <a:t>https://projects.sare.org/</a:t>
            </a:r>
          </a:p>
        </p:txBody>
      </p:sp>
      <p:pic>
        <p:nvPicPr>
          <p:cNvPr id="6" name="Picture 5"/>
          <p:cNvPicPr/>
          <p:nvPr/>
        </p:nvPicPr>
        <p:blipFill rotWithShape="1">
          <a:blip r:embed="rId7"/>
          <a:srcRect l="9029" t="4615" r="17827" b="37949"/>
          <a:stretch/>
        </p:blipFill>
        <p:spPr bwMode="auto">
          <a:xfrm>
            <a:off x="838200" y="914400"/>
            <a:ext cx="8001000" cy="5029200"/>
          </a:xfrm>
          <a:prstGeom prst="rect">
            <a:avLst/>
          </a:prstGeom>
          <a:ln w="38100">
            <a:solidFill>
              <a:schemeClr val="tx1"/>
            </a:solidFill>
          </a:ln>
          <a:extLst>
            <a:ext uri="{53640926-AAD7-44D8-BBD7-CCE9431645EC}">
              <a14:shadowObscured xmlns:a14="http://schemas.microsoft.com/office/drawing/2010/main"/>
            </a:ext>
          </a:extLst>
        </p:spPr>
      </p:pic>
      <p:sp>
        <p:nvSpPr>
          <p:cNvPr id="48131" name="Right Arrow 2">
            <a:extLst>
              <a:ext uri="{FF2B5EF4-FFF2-40B4-BE49-F238E27FC236}">
                <a16:creationId xmlns:a16="http://schemas.microsoft.com/office/drawing/2014/main" id="{BBA55431-D18C-8B46-A9D8-131A84D6CECC}"/>
              </a:ext>
            </a:extLst>
          </p:cNvPr>
          <p:cNvSpPr>
            <a:spLocks noChangeArrowheads="1"/>
          </p:cNvSpPr>
          <p:nvPr>
            <p:custDataLst>
              <p:tags r:id="rId3"/>
            </p:custDataLst>
          </p:nvPr>
        </p:nvSpPr>
        <p:spPr bwMode="auto">
          <a:xfrm rot="3382638">
            <a:off x="165038" y="443736"/>
            <a:ext cx="825500" cy="163513"/>
          </a:xfrm>
          <a:prstGeom prst="rightArrow">
            <a:avLst>
              <a:gd name="adj1" fmla="val 50000"/>
              <a:gd name="adj2" fmla="val 49807"/>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
        <p:nvSpPr>
          <p:cNvPr id="48132" name="Right Arrow 5">
            <a:extLst>
              <a:ext uri="{FF2B5EF4-FFF2-40B4-BE49-F238E27FC236}">
                <a16:creationId xmlns:a16="http://schemas.microsoft.com/office/drawing/2014/main" id="{90EC52E9-AD1C-A747-B9EA-621BDA32E1C9}"/>
              </a:ext>
            </a:extLst>
          </p:cNvPr>
          <p:cNvSpPr>
            <a:spLocks noChangeArrowheads="1"/>
          </p:cNvSpPr>
          <p:nvPr>
            <p:custDataLst>
              <p:tags r:id="rId4"/>
            </p:custDataLst>
          </p:nvPr>
        </p:nvSpPr>
        <p:spPr bwMode="auto">
          <a:xfrm rot="18171290">
            <a:off x="-157336" y="5301412"/>
            <a:ext cx="1295400" cy="376237"/>
          </a:xfrm>
          <a:prstGeom prst="rightArrow">
            <a:avLst>
              <a:gd name="adj1" fmla="val 50000"/>
              <a:gd name="adj2" fmla="val 49908"/>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909A68-6195-BA48-AE8B-D2D47FDEDC9F}"/>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57150" y="0"/>
            <a:ext cx="89154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0178" name="Right Arrow 4">
            <a:extLst>
              <a:ext uri="{FF2B5EF4-FFF2-40B4-BE49-F238E27FC236}">
                <a16:creationId xmlns:a16="http://schemas.microsoft.com/office/drawing/2014/main" id="{F4D34BDC-D92D-8F4F-9E25-4B0F210A8988}"/>
              </a:ext>
            </a:extLst>
          </p:cNvPr>
          <p:cNvSpPr>
            <a:spLocks noChangeArrowheads="1"/>
          </p:cNvSpPr>
          <p:nvPr>
            <p:custDataLst>
              <p:tags r:id="rId2"/>
            </p:custDataLst>
          </p:nvPr>
        </p:nvSpPr>
        <p:spPr bwMode="auto">
          <a:xfrm rot="-433969">
            <a:off x="152400" y="614363"/>
            <a:ext cx="1303338" cy="219075"/>
          </a:xfrm>
          <a:prstGeom prst="rightArrow">
            <a:avLst>
              <a:gd name="adj1" fmla="val 50000"/>
              <a:gd name="adj2" fmla="val 49550"/>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5"/>
          <a:srcRect l="8653" t="4360" r="18590" b="54615"/>
          <a:stretch/>
        </p:blipFill>
        <p:spPr bwMode="auto">
          <a:xfrm>
            <a:off x="685800" y="838200"/>
            <a:ext cx="7620000" cy="5105400"/>
          </a:xfrm>
          <a:prstGeom prst="rect">
            <a:avLst/>
          </a:prstGeom>
          <a:ln w="38100">
            <a:solidFill>
              <a:schemeClr val="tx1"/>
            </a:solidFill>
          </a:ln>
          <a:extLst>
            <a:ext uri="{53640926-AAD7-44D8-BBD7-CCE9431645EC}">
              <a14:shadowObscured xmlns:a14="http://schemas.microsoft.com/office/drawing/2010/main"/>
            </a:ext>
          </a:extLst>
        </p:spPr>
      </p:pic>
      <p:sp>
        <p:nvSpPr>
          <p:cNvPr id="52226" name="Right Arrow 4">
            <a:extLst>
              <a:ext uri="{FF2B5EF4-FFF2-40B4-BE49-F238E27FC236}">
                <a16:creationId xmlns:a16="http://schemas.microsoft.com/office/drawing/2014/main" id="{F5A5D596-E345-AA4D-A471-5739DFD2EFAC}"/>
              </a:ext>
            </a:extLst>
          </p:cNvPr>
          <p:cNvSpPr>
            <a:spLocks noChangeArrowheads="1"/>
          </p:cNvSpPr>
          <p:nvPr>
            <p:custDataLst>
              <p:tags r:id="rId2"/>
            </p:custDataLst>
          </p:nvPr>
        </p:nvSpPr>
        <p:spPr bwMode="auto">
          <a:xfrm rot="10309791">
            <a:off x="2529152" y="5478293"/>
            <a:ext cx="977900" cy="274637"/>
          </a:xfrm>
          <a:prstGeom prst="rightArrow">
            <a:avLst>
              <a:gd name="adj1" fmla="val 50000"/>
              <a:gd name="adj2" fmla="val 49883"/>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1" descr="221053440_abram kaplan2 (nc-ec).jpg">
            <a:extLst>
              <a:ext uri="{FF2B5EF4-FFF2-40B4-BE49-F238E27FC236}">
                <a16:creationId xmlns:a16="http://schemas.microsoft.com/office/drawing/2014/main" id="{D9B149AA-FEF7-0449-B654-F7D0559C006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572000" y="-228600"/>
            <a:ext cx="9104313"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descr="G:\BBE\SARE\Photos\Photos\Photos With Consent Forms\Photos of Mtgs and Conf by Staff Members\SARE Fellows Meeting in Ohio, photos by Sean McGovern\IMG_4393.JPG">
            <a:extLst>
              <a:ext uri="{FF2B5EF4-FFF2-40B4-BE49-F238E27FC236}">
                <a16:creationId xmlns:a16="http://schemas.microsoft.com/office/drawing/2014/main" id="{8896647E-5062-E14A-B878-7C5A0773ED10}"/>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509713" y="-8264525"/>
            <a:ext cx="11090276" cy="151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68C4A78-60B9-F046-9DA0-AF5AEADDA878}"/>
              </a:ext>
            </a:extLst>
          </p:cNvPr>
          <p:cNvSpPr txBox="1"/>
          <p:nvPr>
            <p:custDataLst>
              <p:tags r:id="rId2"/>
            </p:custDataLst>
          </p:nvPr>
        </p:nvSpPr>
        <p:spPr>
          <a:xfrm>
            <a:off x="4727575" y="7461250"/>
            <a:ext cx="1676400" cy="230188"/>
          </a:xfrm>
          <a:prstGeom prst="rect">
            <a:avLst/>
          </a:prstGeom>
          <a:noFill/>
        </p:spPr>
        <p:txBody>
          <a:bodyPr>
            <a:spAutoFit/>
          </a:bodyPr>
          <a:lstStyle/>
          <a:p>
            <a:pPr eaLnBrk="1" fontAlgn="auto" hangingPunct="1">
              <a:spcBef>
                <a:spcPts val="0"/>
              </a:spcBef>
              <a:spcAft>
                <a:spcPts val="0"/>
              </a:spcAft>
              <a:defRPr/>
            </a:pPr>
            <a:r>
              <a:rPr lang="en-US" sz="900" dirty="0">
                <a:solidFill>
                  <a:schemeClr val="tx1">
                    <a:lumMod val="85000"/>
                    <a:lumOff val="15000"/>
                  </a:schemeClr>
                </a:solidFill>
                <a:latin typeface="+mn-lt"/>
              </a:rPr>
              <a:t>photo credit: Abram Kaplan</a:t>
            </a:r>
          </a:p>
        </p:txBody>
      </p:sp>
      <p:sp>
        <p:nvSpPr>
          <p:cNvPr id="17412" name="Rectangle 41">
            <a:extLst>
              <a:ext uri="{FF2B5EF4-FFF2-40B4-BE49-F238E27FC236}">
                <a16:creationId xmlns:a16="http://schemas.microsoft.com/office/drawing/2014/main" id="{A52745A0-26E8-FF49-BA08-4B7C81D1B99E}"/>
              </a:ext>
            </a:extLst>
          </p:cNvPr>
          <p:cNvSpPr>
            <a:spLocks noChangeArrowheads="1"/>
          </p:cNvSpPr>
          <p:nvPr>
            <p:custDataLst>
              <p:tags r:id="rId3"/>
            </p:custDataLst>
          </p:nvPr>
        </p:nvSpPr>
        <p:spPr bwMode="auto">
          <a:xfrm>
            <a:off x="0" y="0"/>
            <a:ext cx="4572000" cy="1828800"/>
          </a:xfrm>
          <a:prstGeom prst="rect">
            <a:avLst/>
          </a:prstGeom>
          <a:solidFill>
            <a:srgbClr val="BF7D1B"/>
          </a:solidFill>
          <a:ln>
            <a:noFill/>
          </a:ln>
          <a:extLst>
            <a:ext uri="{91240B29-F687-4F45-9708-019B960494DF}">
              <a14:hiddenLine xmlns:a14="http://schemas.microsoft.com/office/drawing/2010/main" w="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1800"/>
          </a:p>
        </p:txBody>
      </p:sp>
      <p:sp>
        <p:nvSpPr>
          <p:cNvPr id="2" name="Title 1">
            <a:extLst>
              <a:ext uri="{FF2B5EF4-FFF2-40B4-BE49-F238E27FC236}">
                <a16:creationId xmlns:a16="http://schemas.microsoft.com/office/drawing/2014/main" id="{C6CFC6CD-5343-E348-A3F0-71B56DAF20D5}"/>
              </a:ext>
            </a:extLst>
          </p:cNvPr>
          <p:cNvSpPr>
            <a:spLocks noGrp="1"/>
          </p:cNvSpPr>
          <p:nvPr>
            <p:ph type="title"/>
            <p:custDataLst>
              <p:tags r:id="rId4"/>
            </p:custDataLst>
          </p:nvPr>
        </p:nvSpPr>
        <p:spPr>
          <a:xfrm>
            <a:off x="152400" y="274638"/>
            <a:ext cx="4267200" cy="1143000"/>
          </a:xfrm>
        </p:spPr>
        <p:txBody>
          <a:bodyPr rtlCol="0">
            <a:normAutofit fontScale="90000"/>
          </a:bodyPr>
          <a:lstStyle/>
          <a:p>
            <a:pPr eaLnBrk="1" fontAlgn="auto" hangingPunct="1">
              <a:spcAft>
                <a:spcPts val="0"/>
              </a:spcAft>
              <a:defRPr/>
            </a:pPr>
            <a:r>
              <a:rPr lang="en-US" b="1" dirty="0">
                <a:solidFill>
                  <a:schemeClr val="bg1"/>
                </a:solidFill>
                <a:latin typeface="Trebuchet MS" pitchFamily="34" charset="0"/>
              </a:rPr>
              <a:t/>
            </a:r>
            <a:br>
              <a:rPr lang="en-US" b="1" dirty="0">
                <a:solidFill>
                  <a:schemeClr val="bg1"/>
                </a:solidFill>
                <a:latin typeface="Trebuchet MS" pitchFamily="34" charset="0"/>
              </a:rPr>
            </a:br>
            <a:r>
              <a:rPr lang="en-US" b="1" dirty="0">
                <a:solidFill>
                  <a:schemeClr val="bg1"/>
                </a:solidFill>
                <a:latin typeface="Georgia" panose="02040502050405020303" pitchFamily="18" charset="0"/>
              </a:rPr>
              <a:t>What is SARE?</a:t>
            </a:r>
            <a:r>
              <a:rPr lang="en-US" b="1" dirty="0">
                <a:solidFill>
                  <a:schemeClr val="bg1"/>
                </a:solidFill>
                <a:latin typeface="Trebuchet MS" pitchFamily="34" charset="0"/>
              </a:rPr>
              <a:t/>
            </a:r>
            <a:br>
              <a:rPr lang="en-US" b="1" dirty="0">
                <a:solidFill>
                  <a:schemeClr val="bg1"/>
                </a:solidFill>
                <a:latin typeface="Trebuchet MS" pitchFamily="34" charset="0"/>
              </a:rPr>
            </a:br>
            <a:endParaRPr lang="en-US" dirty="0"/>
          </a:p>
        </p:txBody>
      </p:sp>
      <p:sp>
        <p:nvSpPr>
          <p:cNvPr id="17414" name="Text Box 3">
            <a:extLst>
              <a:ext uri="{FF2B5EF4-FFF2-40B4-BE49-F238E27FC236}">
                <a16:creationId xmlns:a16="http://schemas.microsoft.com/office/drawing/2014/main" id="{B37055A9-8222-7E46-B030-3A96A6741B88}"/>
              </a:ext>
            </a:extLst>
          </p:cNvPr>
          <p:cNvSpPr txBox="1">
            <a:spLocks noChangeArrowheads="1"/>
          </p:cNvSpPr>
          <p:nvPr>
            <p:custDataLst>
              <p:tags r:id="rId5"/>
            </p:custDataLst>
          </p:nvPr>
        </p:nvSpPr>
        <p:spPr bwMode="auto">
          <a:xfrm>
            <a:off x="0" y="1828800"/>
            <a:ext cx="4572000" cy="5908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2600" b="1">
              <a:solidFill>
                <a:srgbClr val="BF7D1B"/>
              </a:solidFill>
              <a:latin typeface="Trebuchet MS" panose="020B0703020202090204" pitchFamily="34" charset="0"/>
              <a:ea typeface="MS PGothic" panose="020B0600070205080204" pitchFamily="34" charset="-128"/>
            </a:endParaRPr>
          </a:p>
          <a:p>
            <a:pPr algn="ctr" eaLnBrk="1" hangingPunct="1">
              <a:lnSpc>
                <a:spcPct val="150000"/>
              </a:lnSpc>
              <a:spcBef>
                <a:spcPct val="0"/>
              </a:spcBef>
              <a:buFontTx/>
              <a:buNone/>
            </a:pPr>
            <a:r>
              <a:rPr lang="en-US" altLang="en-US" sz="2600" b="1">
                <a:solidFill>
                  <a:srgbClr val="BF7D1B"/>
                </a:solidFill>
                <a:latin typeface="Trebuchet MS" panose="020B0703020202090204" pitchFamily="34" charset="0"/>
                <a:ea typeface="MS PGothic" panose="020B0600070205080204" pitchFamily="34" charset="-128"/>
              </a:rPr>
              <a:t>Grants and outreach to advance sustainable innovations to </a:t>
            </a:r>
          </a:p>
          <a:p>
            <a:pPr algn="ctr" eaLnBrk="1" hangingPunct="1">
              <a:lnSpc>
                <a:spcPct val="150000"/>
              </a:lnSpc>
              <a:spcBef>
                <a:spcPct val="0"/>
              </a:spcBef>
              <a:buFontTx/>
              <a:buNone/>
            </a:pPr>
            <a:r>
              <a:rPr lang="en-US" altLang="en-US" sz="2600" b="1">
                <a:solidFill>
                  <a:srgbClr val="BF7D1B"/>
                </a:solidFill>
                <a:latin typeface="Trebuchet MS" panose="020B0703020202090204" pitchFamily="34" charset="0"/>
                <a:ea typeface="MS PGothic" panose="020B0600070205080204" pitchFamily="34" charset="-128"/>
              </a:rPr>
              <a:t>the whole of American agriculture.</a:t>
            </a:r>
          </a:p>
          <a:p>
            <a:pPr eaLnBrk="1" hangingPunct="1">
              <a:lnSpc>
                <a:spcPct val="150000"/>
              </a:lnSpc>
              <a:spcBef>
                <a:spcPct val="0"/>
              </a:spcBef>
              <a:buFontTx/>
              <a:buNone/>
            </a:pPr>
            <a:endParaRPr lang="en-US" altLang="en-US" sz="2400" b="1">
              <a:solidFill>
                <a:srgbClr val="BF7D1B"/>
              </a:solidFill>
              <a:latin typeface="Georgia" panose="02040502050405020303" pitchFamily="18" charset="0"/>
              <a:ea typeface="MS PGothic" panose="020B0600070205080204" pitchFamily="34" charset="-128"/>
            </a:endParaRPr>
          </a:p>
          <a:p>
            <a:pPr eaLnBrk="1" hangingPunct="1">
              <a:lnSpc>
                <a:spcPct val="150000"/>
              </a:lnSpc>
              <a:spcBef>
                <a:spcPct val="0"/>
              </a:spcBef>
              <a:buFontTx/>
              <a:buNone/>
            </a:pPr>
            <a:endParaRPr lang="en-US" altLang="en-US" sz="2400" b="1">
              <a:solidFill>
                <a:srgbClr val="BF7D1B"/>
              </a:solidFill>
              <a:latin typeface="Georgia" panose="02040502050405020303" pitchFamily="18" charset="0"/>
              <a:ea typeface="MS PGothic" panose="020B0600070205080204" pitchFamily="34" charset="-128"/>
            </a:endParaRPr>
          </a:p>
          <a:p>
            <a:pPr eaLnBrk="1" hangingPunct="1">
              <a:lnSpc>
                <a:spcPct val="150000"/>
              </a:lnSpc>
              <a:spcBef>
                <a:spcPct val="0"/>
              </a:spcBef>
              <a:buFontTx/>
              <a:buNone/>
            </a:pPr>
            <a:endParaRPr lang="en-US" altLang="en-US" sz="2400" b="1">
              <a:solidFill>
                <a:srgbClr val="BF7D1B"/>
              </a:solidFill>
              <a:latin typeface="Georgia" panose="02040502050405020303" pitchFamily="18" charset="0"/>
              <a:ea typeface="MS PGothic" panose="020B0600070205080204" pitchFamily="34" charset="-128"/>
            </a:endParaRPr>
          </a:p>
          <a:p>
            <a:pPr eaLnBrk="1" hangingPunct="1">
              <a:lnSpc>
                <a:spcPct val="150000"/>
              </a:lnSpc>
              <a:spcBef>
                <a:spcPct val="0"/>
              </a:spcBef>
              <a:buFontTx/>
              <a:buNone/>
            </a:pPr>
            <a:endParaRPr lang="en-US" altLang="en-US" sz="2400" b="1">
              <a:solidFill>
                <a:srgbClr val="BF7D1B"/>
              </a:solidFill>
              <a:latin typeface="Georgia" panose="02040502050405020303" pitchFamily="18" charset="0"/>
              <a:ea typeface="MS PGothic" panose="020B0600070205080204" pitchFamily="34" charset="-128"/>
            </a:endParaRPr>
          </a:p>
        </p:txBody>
      </p:sp>
      <p:sp>
        <p:nvSpPr>
          <p:cNvPr id="17415" name="TextBox 8">
            <a:extLst>
              <a:ext uri="{FF2B5EF4-FFF2-40B4-BE49-F238E27FC236}">
                <a16:creationId xmlns:a16="http://schemas.microsoft.com/office/drawing/2014/main" id="{DF63EAD2-7245-A841-8E18-596142066F58}"/>
              </a:ext>
            </a:extLst>
          </p:cNvPr>
          <p:cNvSpPr txBox="1">
            <a:spLocks noChangeArrowheads="1"/>
          </p:cNvSpPr>
          <p:nvPr>
            <p:custDataLst>
              <p:tags r:id="rId6"/>
            </p:custDataLst>
          </p:nvPr>
        </p:nvSpPr>
        <p:spPr bwMode="auto">
          <a:xfrm>
            <a:off x="4797425" y="6437313"/>
            <a:ext cx="1752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900">
                <a:solidFill>
                  <a:schemeClr val="bg1"/>
                </a:solidFill>
              </a:rPr>
              <a:t>Photo by Sean McGovern	</a:t>
            </a:r>
          </a:p>
        </p:txBody>
      </p:sp>
      <p:pic>
        <p:nvPicPr>
          <p:cNvPr id="17416" name="Picture 8" descr="SARE_NorthCentral_CMYK">
            <a:extLst>
              <a:ext uri="{FF2B5EF4-FFF2-40B4-BE49-F238E27FC236}">
                <a16:creationId xmlns:a16="http://schemas.microsoft.com/office/drawing/2014/main" id="{B6EB9328-273A-1A4E-8D2D-1D59E92DC1F2}"/>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696200" y="304800"/>
            <a:ext cx="1143000" cy="103187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6"/>
          <a:srcRect l="2404" t="7436" r="18750" b="28206"/>
          <a:stretch/>
        </p:blipFill>
        <p:spPr bwMode="auto">
          <a:xfrm>
            <a:off x="23812" y="14288"/>
            <a:ext cx="5843588" cy="3567112"/>
          </a:xfrm>
          <a:prstGeom prst="rect">
            <a:avLst/>
          </a:prstGeom>
          <a:ln w="38100">
            <a:solidFill>
              <a:schemeClr val="tx1"/>
            </a:solidFill>
          </a:ln>
          <a:extLst>
            <a:ext uri="{53640926-AAD7-44D8-BBD7-CCE9431645EC}">
              <a14:shadowObscured xmlns:a14="http://schemas.microsoft.com/office/drawing/2010/main"/>
            </a:ext>
          </a:extLst>
        </p:spPr>
      </p:pic>
      <p:sp>
        <p:nvSpPr>
          <p:cNvPr id="54275" name="TextBox 3">
            <a:extLst>
              <a:ext uri="{FF2B5EF4-FFF2-40B4-BE49-F238E27FC236}">
                <a16:creationId xmlns:a16="http://schemas.microsoft.com/office/drawing/2014/main" id="{C8B023AC-A36D-7341-B418-B66D9A60FC31}"/>
              </a:ext>
            </a:extLst>
          </p:cNvPr>
          <p:cNvSpPr txBox="1">
            <a:spLocks noChangeArrowheads="1"/>
          </p:cNvSpPr>
          <p:nvPr>
            <p:custDataLst>
              <p:tags r:id="rId1"/>
            </p:custDataLst>
          </p:nvPr>
        </p:nvSpPr>
        <p:spPr bwMode="auto">
          <a:xfrm>
            <a:off x="404500" y="3921125"/>
            <a:ext cx="2057400" cy="2555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solidFill>
                  <a:srgbClr val="000000"/>
                </a:solidFill>
                <a:latin typeface="Trebuchet MS" panose="020B0703020202090204" pitchFamily="34" charset="0"/>
                <a:cs typeface="Arial" panose="020B0604020202020204" pitchFamily="34" charset="0"/>
              </a:rPr>
              <a:t>Make sure you choose the North Central Region and the correct grant program. Then click on </a:t>
            </a:r>
            <a:r>
              <a:rPr lang="en-US" altLang="en-US" sz="2000" b="1" dirty="0">
                <a:solidFill>
                  <a:srgbClr val="000000"/>
                </a:solidFill>
                <a:latin typeface="Trebuchet MS" panose="020B0703020202090204" pitchFamily="34" charset="0"/>
                <a:cs typeface="Arial" panose="020B0604020202020204" pitchFamily="34" charset="0"/>
              </a:rPr>
              <a:t>Begin a new proposal</a:t>
            </a:r>
            <a:r>
              <a:rPr lang="en-US" altLang="en-US" sz="2000" dirty="0">
                <a:solidFill>
                  <a:srgbClr val="000000"/>
                </a:solidFill>
                <a:latin typeface="Trebuchet MS" panose="020B0703020202090204" pitchFamily="34" charset="0"/>
                <a:cs typeface="Arial" panose="020B0604020202020204" pitchFamily="34" charset="0"/>
              </a:rPr>
              <a:t>. </a:t>
            </a:r>
          </a:p>
        </p:txBody>
      </p:sp>
      <p:sp>
        <p:nvSpPr>
          <p:cNvPr id="5" name="Right Arrow 4">
            <a:extLst>
              <a:ext uri="{FF2B5EF4-FFF2-40B4-BE49-F238E27FC236}">
                <a16:creationId xmlns:a16="http://schemas.microsoft.com/office/drawing/2014/main" id="{34E47B42-54AB-7940-AF00-D4A069A36475}"/>
              </a:ext>
            </a:extLst>
          </p:cNvPr>
          <p:cNvSpPr/>
          <p:nvPr>
            <p:custDataLst>
              <p:tags r:id="rId2"/>
            </p:custDataLst>
          </p:nvPr>
        </p:nvSpPr>
        <p:spPr>
          <a:xfrm rot="9079579">
            <a:off x="1487174" y="1424119"/>
            <a:ext cx="977900" cy="4841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7"/>
          <p:cNvPicPr/>
          <p:nvPr/>
        </p:nvPicPr>
        <p:blipFill rotWithShape="1">
          <a:blip r:embed="rId7"/>
          <a:srcRect l="8814" t="4873" r="37179" b="5384"/>
          <a:stretch/>
        </p:blipFill>
        <p:spPr bwMode="auto">
          <a:xfrm>
            <a:off x="2971800" y="1066801"/>
            <a:ext cx="6138862" cy="5791200"/>
          </a:xfrm>
          <a:prstGeom prst="rect">
            <a:avLst/>
          </a:prstGeom>
          <a:ln w="38100">
            <a:solidFill>
              <a:schemeClr val="tx1"/>
            </a:solidFill>
          </a:ln>
          <a:extLst>
            <a:ext uri="{53640926-AAD7-44D8-BBD7-CCE9431645EC}">
              <a14:shadowObscured xmlns:a14="http://schemas.microsoft.com/office/drawing/2010/main"/>
            </a:ext>
          </a:extLst>
        </p:spPr>
      </p:pic>
      <p:sp>
        <p:nvSpPr>
          <p:cNvPr id="54277" name="Right Arrow 4">
            <a:extLst>
              <a:ext uri="{FF2B5EF4-FFF2-40B4-BE49-F238E27FC236}">
                <a16:creationId xmlns:a16="http://schemas.microsoft.com/office/drawing/2014/main" id="{0276F6CB-5489-6349-924A-1A9BC5DCFDEC}"/>
              </a:ext>
            </a:extLst>
          </p:cNvPr>
          <p:cNvSpPr>
            <a:spLocks noChangeArrowheads="1"/>
          </p:cNvSpPr>
          <p:nvPr>
            <p:custDataLst>
              <p:tags r:id="rId3"/>
            </p:custDataLst>
          </p:nvPr>
        </p:nvSpPr>
        <p:spPr bwMode="auto">
          <a:xfrm>
            <a:off x="2032324" y="6477000"/>
            <a:ext cx="977900" cy="381000"/>
          </a:xfrm>
          <a:prstGeom prst="rightArrow">
            <a:avLst>
              <a:gd name="adj1" fmla="val 50000"/>
              <a:gd name="adj2" fmla="val 49967"/>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Box 3">
            <a:extLst>
              <a:ext uri="{FF2B5EF4-FFF2-40B4-BE49-F238E27FC236}">
                <a16:creationId xmlns:a16="http://schemas.microsoft.com/office/drawing/2014/main" id="{2C83A700-4ABB-7F46-B3D0-507A002438F9}"/>
              </a:ext>
            </a:extLst>
          </p:cNvPr>
          <p:cNvSpPr txBox="1">
            <a:spLocks noChangeArrowheads="1"/>
          </p:cNvSpPr>
          <p:nvPr>
            <p:custDataLst>
              <p:tags r:id="rId2"/>
            </p:custDataLst>
          </p:nvPr>
        </p:nvSpPr>
        <p:spPr bwMode="auto">
          <a:xfrm>
            <a:off x="723900" y="989013"/>
            <a:ext cx="1600200"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Click on</a:t>
            </a:r>
          </a:p>
          <a:p>
            <a:pPr eaLnBrk="1" hangingPunct="1">
              <a:spcBef>
                <a:spcPct val="0"/>
              </a:spcBef>
              <a:buFontTx/>
              <a:buNone/>
            </a:pPr>
            <a:r>
              <a:rPr lang="en-US" altLang="en-US" sz="1800"/>
              <a:t> “Edit title”</a:t>
            </a:r>
          </a:p>
        </p:txBody>
      </p:sp>
      <p:sp>
        <p:nvSpPr>
          <p:cNvPr id="56322" name="TextBox 6">
            <a:extLst>
              <a:ext uri="{FF2B5EF4-FFF2-40B4-BE49-F238E27FC236}">
                <a16:creationId xmlns:a16="http://schemas.microsoft.com/office/drawing/2014/main" id="{BB877842-C334-7E40-8563-3788391808FD}"/>
              </a:ext>
            </a:extLst>
          </p:cNvPr>
          <p:cNvSpPr txBox="1">
            <a:spLocks noChangeArrowheads="1"/>
          </p:cNvSpPr>
          <p:nvPr>
            <p:custDataLst>
              <p:tags r:id="rId3"/>
            </p:custDataLst>
          </p:nvPr>
        </p:nvSpPr>
        <p:spPr bwMode="auto">
          <a:xfrm>
            <a:off x="333375" y="3700463"/>
            <a:ext cx="1600200"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Then enter your title in the space provided.</a:t>
            </a:r>
          </a:p>
        </p:txBody>
      </p:sp>
      <p:sp>
        <p:nvSpPr>
          <p:cNvPr id="56323" name="TextBox 12">
            <a:extLst>
              <a:ext uri="{FF2B5EF4-FFF2-40B4-BE49-F238E27FC236}">
                <a16:creationId xmlns:a16="http://schemas.microsoft.com/office/drawing/2014/main" id="{29695FB2-FEF3-D345-BACB-34A5F7A11BEA}"/>
              </a:ext>
            </a:extLst>
          </p:cNvPr>
          <p:cNvSpPr txBox="1">
            <a:spLocks noChangeArrowheads="1"/>
          </p:cNvSpPr>
          <p:nvPr>
            <p:custDataLst>
              <p:tags r:id="rId4"/>
            </p:custDataLst>
          </p:nvPr>
        </p:nvSpPr>
        <p:spPr bwMode="auto">
          <a:xfrm>
            <a:off x="347663" y="5280025"/>
            <a:ext cx="12954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Click on  “Save”</a:t>
            </a:r>
          </a:p>
        </p:txBody>
      </p:sp>
      <p:pic>
        <p:nvPicPr>
          <p:cNvPr id="10" name="Picture 9"/>
          <p:cNvPicPr/>
          <p:nvPr/>
        </p:nvPicPr>
        <p:blipFill rotWithShape="1">
          <a:blip r:embed="rId10"/>
          <a:srcRect l="4968" t="34872" r="34616" b="33333"/>
          <a:stretch/>
        </p:blipFill>
        <p:spPr bwMode="auto">
          <a:xfrm>
            <a:off x="2590800" y="304800"/>
            <a:ext cx="5791200" cy="2209800"/>
          </a:xfrm>
          <a:prstGeom prst="rect">
            <a:avLst/>
          </a:prstGeom>
          <a:ln w="38100">
            <a:solidFill>
              <a:schemeClr val="tx1"/>
            </a:solidFill>
          </a:ln>
          <a:extLst>
            <a:ext uri="{53640926-AAD7-44D8-BBD7-CCE9431645EC}">
              <a14:shadowObscured xmlns:a14="http://schemas.microsoft.com/office/drawing/2010/main"/>
            </a:ext>
          </a:extLst>
        </p:spPr>
      </p:pic>
      <p:sp>
        <p:nvSpPr>
          <p:cNvPr id="56325" name="Right Arrow 4">
            <a:extLst>
              <a:ext uri="{FF2B5EF4-FFF2-40B4-BE49-F238E27FC236}">
                <a16:creationId xmlns:a16="http://schemas.microsoft.com/office/drawing/2014/main" id="{8732798C-9A8E-5B47-B618-123F083ACB03}"/>
              </a:ext>
            </a:extLst>
          </p:cNvPr>
          <p:cNvSpPr>
            <a:spLocks noChangeArrowheads="1"/>
          </p:cNvSpPr>
          <p:nvPr>
            <p:custDataLst>
              <p:tags r:id="rId5"/>
            </p:custDataLst>
          </p:nvPr>
        </p:nvSpPr>
        <p:spPr bwMode="auto">
          <a:xfrm rot="10800000">
            <a:off x="6096000" y="1617663"/>
            <a:ext cx="974725" cy="381000"/>
          </a:xfrm>
          <a:prstGeom prst="rightArrow">
            <a:avLst>
              <a:gd name="adj1" fmla="val 50000"/>
              <a:gd name="adj2" fmla="val 49899"/>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pic>
        <p:nvPicPr>
          <p:cNvPr id="11" name="Picture 10"/>
          <p:cNvPicPr/>
          <p:nvPr/>
        </p:nvPicPr>
        <p:blipFill rotWithShape="1">
          <a:blip r:embed="rId11"/>
          <a:srcRect l="7532" t="4359" r="17949" b="28718"/>
          <a:stretch/>
        </p:blipFill>
        <p:spPr bwMode="auto">
          <a:xfrm>
            <a:off x="2057400" y="2743200"/>
            <a:ext cx="6629400" cy="4114800"/>
          </a:xfrm>
          <a:prstGeom prst="rect">
            <a:avLst/>
          </a:prstGeom>
          <a:ln w="38100">
            <a:solidFill>
              <a:schemeClr val="tx1"/>
            </a:solidFill>
          </a:ln>
          <a:extLst>
            <a:ext uri="{53640926-AAD7-44D8-BBD7-CCE9431645EC}">
              <a14:shadowObscured xmlns:a14="http://schemas.microsoft.com/office/drawing/2010/main"/>
            </a:ext>
          </a:extLst>
        </p:spPr>
      </p:pic>
      <p:sp>
        <p:nvSpPr>
          <p:cNvPr id="56328" name="Right Arrow 11">
            <a:extLst>
              <a:ext uri="{FF2B5EF4-FFF2-40B4-BE49-F238E27FC236}">
                <a16:creationId xmlns:a16="http://schemas.microsoft.com/office/drawing/2014/main" id="{1561D4DC-B19A-8642-9771-B3B7A7B03EB1}"/>
              </a:ext>
            </a:extLst>
          </p:cNvPr>
          <p:cNvSpPr>
            <a:spLocks noChangeArrowheads="1"/>
          </p:cNvSpPr>
          <p:nvPr>
            <p:custDataLst>
              <p:tags r:id="rId6"/>
            </p:custDataLst>
          </p:nvPr>
        </p:nvSpPr>
        <p:spPr bwMode="auto">
          <a:xfrm rot="10800000">
            <a:off x="3048000" y="5107781"/>
            <a:ext cx="974725" cy="344487"/>
          </a:xfrm>
          <a:prstGeom prst="rightArrow">
            <a:avLst>
              <a:gd name="adj1" fmla="val 50000"/>
              <a:gd name="adj2" fmla="val 49870"/>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
        <p:nvSpPr>
          <p:cNvPr id="56327" name="Right Arrow 10">
            <a:extLst>
              <a:ext uri="{FF2B5EF4-FFF2-40B4-BE49-F238E27FC236}">
                <a16:creationId xmlns:a16="http://schemas.microsoft.com/office/drawing/2014/main" id="{D7EC67D6-39E5-3C49-B50A-4860137F5234}"/>
              </a:ext>
            </a:extLst>
          </p:cNvPr>
          <p:cNvSpPr>
            <a:spLocks noChangeArrowheads="1"/>
          </p:cNvSpPr>
          <p:nvPr>
            <p:custDataLst>
              <p:tags r:id="rId7"/>
            </p:custDataLst>
          </p:nvPr>
        </p:nvSpPr>
        <p:spPr bwMode="auto">
          <a:xfrm rot="1793736">
            <a:off x="1566862" y="4692892"/>
            <a:ext cx="733425" cy="255588"/>
          </a:xfrm>
          <a:prstGeom prst="rightArrow">
            <a:avLst>
              <a:gd name="adj1" fmla="val 50000"/>
              <a:gd name="adj2" fmla="val 50151"/>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Box 12">
            <a:extLst>
              <a:ext uri="{FF2B5EF4-FFF2-40B4-BE49-F238E27FC236}">
                <a16:creationId xmlns:a16="http://schemas.microsoft.com/office/drawing/2014/main" id="{0521DBE4-8F8D-AA45-94C7-3851D878B9D8}"/>
              </a:ext>
            </a:extLst>
          </p:cNvPr>
          <p:cNvSpPr txBox="1">
            <a:spLocks noChangeArrowheads="1"/>
          </p:cNvSpPr>
          <p:nvPr>
            <p:custDataLst>
              <p:tags r:id="rId2"/>
            </p:custDataLst>
          </p:nvPr>
        </p:nvSpPr>
        <p:spPr bwMode="auto">
          <a:xfrm>
            <a:off x="3987800" y="5781675"/>
            <a:ext cx="12954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Click on “Save”</a:t>
            </a:r>
          </a:p>
        </p:txBody>
      </p:sp>
      <p:sp>
        <p:nvSpPr>
          <p:cNvPr id="58372" name="TextBox 3">
            <a:extLst>
              <a:ext uri="{FF2B5EF4-FFF2-40B4-BE49-F238E27FC236}">
                <a16:creationId xmlns:a16="http://schemas.microsoft.com/office/drawing/2014/main" id="{3A94C301-438D-0843-9F75-C0D5E8F309B5}"/>
              </a:ext>
            </a:extLst>
          </p:cNvPr>
          <p:cNvSpPr txBox="1">
            <a:spLocks noChangeArrowheads="1"/>
          </p:cNvSpPr>
          <p:nvPr>
            <p:custDataLst>
              <p:tags r:id="rId3"/>
            </p:custDataLst>
          </p:nvPr>
        </p:nvSpPr>
        <p:spPr bwMode="auto">
          <a:xfrm>
            <a:off x="420688" y="688975"/>
            <a:ext cx="1676400" cy="5632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Click on “Edit Description”</a:t>
            </a:r>
            <a:r>
              <a:rPr lang="en-US" altLang="en-US" sz="1800" b="1"/>
              <a:t> </a:t>
            </a:r>
            <a:r>
              <a:rPr lang="en-US" altLang="en-US" sz="1800"/>
              <a:t>to fill in the </a:t>
            </a:r>
            <a:r>
              <a:rPr lang="en-US" altLang="en-US" sz="1800">
                <a:solidFill>
                  <a:srgbClr val="FF0000"/>
                </a:solidFill>
              </a:rPr>
              <a:t>Missing Proposal Description*</a:t>
            </a:r>
            <a:r>
              <a:rPr lang="en-US" altLang="en-US" sz="1800"/>
              <a:t> and enter a brief description of your project.</a:t>
            </a:r>
          </a:p>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r>
              <a:rPr lang="en-US" altLang="en-US" sz="1800"/>
              <a:t>Note that for answers with character or word limits, the system tracks your character or word count. </a:t>
            </a:r>
          </a:p>
        </p:txBody>
      </p:sp>
      <p:sp>
        <p:nvSpPr>
          <p:cNvPr id="58374" name="Right Arrow 11">
            <a:extLst>
              <a:ext uri="{FF2B5EF4-FFF2-40B4-BE49-F238E27FC236}">
                <a16:creationId xmlns:a16="http://schemas.microsoft.com/office/drawing/2014/main" id="{BC532897-636B-2043-8BFD-A8AD8280B423}"/>
              </a:ext>
            </a:extLst>
          </p:cNvPr>
          <p:cNvSpPr>
            <a:spLocks noChangeArrowheads="1"/>
          </p:cNvSpPr>
          <p:nvPr>
            <p:custDataLst>
              <p:tags r:id="rId4"/>
            </p:custDataLst>
          </p:nvPr>
        </p:nvSpPr>
        <p:spPr bwMode="auto">
          <a:xfrm rot="1239888">
            <a:off x="828675" y="3806825"/>
            <a:ext cx="1485900" cy="231775"/>
          </a:xfrm>
          <a:prstGeom prst="rightArrow">
            <a:avLst>
              <a:gd name="adj1" fmla="val 50000"/>
              <a:gd name="adj2" fmla="val 50011"/>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pic>
        <p:nvPicPr>
          <p:cNvPr id="8" name="Picture 7"/>
          <p:cNvPicPr/>
          <p:nvPr/>
        </p:nvPicPr>
        <p:blipFill rotWithShape="1">
          <a:blip r:embed="rId9"/>
          <a:srcRect l="8654" t="4103" r="19231" b="28205"/>
          <a:stretch/>
        </p:blipFill>
        <p:spPr bwMode="auto">
          <a:xfrm>
            <a:off x="2307672" y="702001"/>
            <a:ext cx="6836328" cy="4772391"/>
          </a:xfrm>
          <a:prstGeom prst="rect">
            <a:avLst/>
          </a:prstGeom>
          <a:ln w="38100">
            <a:solidFill>
              <a:schemeClr val="tx1"/>
            </a:solidFill>
          </a:ln>
          <a:extLst>
            <a:ext uri="{53640926-AAD7-44D8-BBD7-CCE9431645EC}">
              <a14:shadowObscured xmlns:a14="http://schemas.microsoft.com/office/drawing/2010/main"/>
            </a:ext>
          </a:extLst>
        </p:spPr>
      </p:pic>
      <p:sp>
        <p:nvSpPr>
          <p:cNvPr id="13" name="Oval 12">
            <a:extLst>
              <a:ext uri="{FF2B5EF4-FFF2-40B4-BE49-F238E27FC236}">
                <a16:creationId xmlns:a16="http://schemas.microsoft.com/office/drawing/2014/main" id="{4881651A-1110-624A-BA5C-2040111D6E85}"/>
              </a:ext>
            </a:extLst>
          </p:cNvPr>
          <p:cNvSpPr/>
          <p:nvPr>
            <p:custDataLst>
              <p:tags r:id="rId5"/>
            </p:custDataLst>
          </p:nvPr>
        </p:nvSpPr>
        <p:spPr>
          <a:xfrm>
            <a:off x="2097088" y="3684587"/>
            <a:ext cx="1828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8371" name="Right Arrow 4">
            <a:extLst>
              <a:ext uri="{FF2B5EF4-FFF2-40B4-BE49-F238E27FC236}">
                <a16:creationId xmlns:a16="http://schemas.microsoft.com/office/drawing/2014/main" id="{B37BFD44-3F3D-D243-8D9A-7364FF01279C}"/>
              </a:ext>
            </a:extLst>
          </p:cNvPr>
          <p:cNvSpPr>
            <a:spLocks noChangeArrowheads="1"/>
          </p:cNvSpPr>
          <p:nvPr>
            <p:custDataLst>
              <p:tags r:id="rId6"/>
            </p:custDataLst>
          </p:nvPr>
        </p:nvSpPr>
        <p:spPr bwMode="auto">
          <a:xfrm rot="12918936">
            <a:off x="3012300" y="5542900"/>
            <a:ext cx="976312" cy="307975"/>
          </a:xfrm>
          <a:prstGeom prst="rightArrow">
            <a:avLst>
              <a:gd name="adj1" fmla="val 50000"/>
              <a:gd name="adj2" fmla="val 49841"/>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3">
            <a:extLst>
              <a:ext uri="{FF2B5EF4-FFF2-40B4-BE49-F238E27FC236}">
                <a16:creationId xmlns:a16="http://schemas.microsoft.com/office/drawing/2014/main" id="{3A38558A-3BDF-3845-8358-B4BE5342A3E3}"/>
              </a:ext>
            </a:extLst>
          </p:cNvPr>
          <p:cNvSpPr txBox="1">
            <a:spLocks noChangeArrowheads="1"/>
          </p:cNvSpPr>
          <p:nvPr>
            <p:custDataLst>
              <p:tags r:id="rId2"/>
            </p:custDataLst>
          </p:nvPr>
        </p:nvSpPr>
        <p:spPr bwMode="auto">
          <a:xfrm>
            <a:off x="228600" y="1798638"/>
            <a:ext cx="1433513" cy="203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Click on</a:t>
            </a:r>
          </a:p>
          <a:p>
            <a:pPr eaLnBrk="1" hangingPunct="1">
              <a:spcBef>
                <a:spcPct val="0"/>
              </a:spcBef>
              <a:buFontTx/>
              <a:buNone/>
            </a:pPr>
            <a:r>
              <a:rPr lang="en-US" altLang="en-US" sz="1800"/>
              <a:t>“General Information” to answer the questions in that section. </a:t>
            </a:r>
          </a:p>
        </p:txBody>
      </p:sp>
      <p:sp>
        <p:nvSpPr>
          <p:cNvPr id="3" name="Right Arrow 2">
            <a:extLst>
              <a:ext uri="{FF2B5EF4-FFF2-40B4-BE49-F238E27FC236}">
                <a16:creationId xmlns:a16="http://schemas.microsoft.com/office/drawing/2014/main" id="{FD7D74C8-419B-8844-BBB9-FFBCB8E0B0D1}"/>
              </a:ext>
            </a:extLst>
          </p:cNvPr>
          <p:cNvSpPr/>
          <p:nvPr/>
        </p:nvSpPr>
        <p:spPr>
          <a:xfrm>
            <a:off x="805657" y="4581835"/>
            <a:ext cx="977900" cy="4841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5"/>
          <p:cNvPicPr/>
          <p:nvPr/>
        </p:nvPicPr>
        <p:blipFill rotWithShape="1">
          <a:blip r:embed="rId5"/>
          <a:srcRect l="8654" t="8975" r="18749" b="5385"/>
          <a:stretch/>
        </p:blipFill>
        <p:spPr bwMode="auto">
          <a:xfrm>
            <a:off x="1905001" y="152400"/>
            <a:ext cx="7010400" cy="5638800"/>
          </a:xfrm>
          <a:prstGeom prst="rect">
            <a:avLst/>
          </a:prstGeom>
          <a:ln w="38100">
            <a:solidFill>
              <a:schemeClr val="tx1"/>
            </a:solidFill>
          </a:ln>
          <a:extLst>
            <a:ext uri="{53640926-AAD7-44D8-BBD7-CCE9431645EC}">
              <a14:shadowObscured xmlns:a14="http://schemas.microsoft.com/office/drawing/2010/main"/>
            </a:ext>
          </a:extLst>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6"/>
          <a:srcRect l="8975" t="4614" r="23878" b="5898"/>
          <a:stretch/>
        </p:blipFill>
        <p:spPr bwMode="auto">
          <a:xfrm>
            <a:off x="1752600" y="23812"/>
            <a:ext cx="7391401" cy="6834188"/>
          </a:xfrm>
          <a:prstGeom prst="rect">
            <a:avLst/>
          </a:prstGeom>
          <a:ln w="38100">
            <a:solidFill>
              <a:schemeClr val="tx1"/>
            </a:solidFill>
          </a:ln>
          <a:extLst>
            <a:ext uri="{53640926-AAD7-44D8-BBD7-CCE9431645EC}">
              <a14:shadowObscured xmlns:a14="http://schemas.microsoft.com/office/drawing/2010/main"/>
            </a:ext>
          </a:extLst>
        </p:spPr>
      </p:pic>
      <p:pic>
        <p:nvPicPr>
          <p:cNvPr id="9" name="Picture 8"/>
          <p:cNvPicPr/>
          <p:nvPr/>
        </p:nvPicPr>
        <p:blipFill rotWithShape="1">
          <a:blip r:embed="rId7"/>
          <a:srcRect l="9296" t="13846" r="37179" b="60256"/>
          <a:stretch/>
        </p:blipFill>
        <p:spPr bwMode="auto">
          <a:xfrm>
            <a:off x="3429000" y="5181600"/>
            <a:ext cx="5715000" cy="1676400"/>
          </a:xfrm>
          <a:prstGeom prst="rect">
            <a:avLst/>
          </a:prstGeom>
          <a:ln w="38100">
            <a:solidFill>
              <a:schemeClr val="tx1"/>
            </a:solidFill>
          </a:ln>
          <a:extLst>
            <a:ext uri="{53640926-AAD7-44D8-BBD7-CCE9431645EC}">
              <a14:shadowObscured xmlns:a14="http://schemas.microsoft.com/office/drawing/2010/main"/>
            </a:ext>
          </a:extLst>
        </p:spPr>
      </p:pic>
      <p:sp>
        <p:nvSpPr>
          <p:cNvPr id="62467" name="Right Arrow 9">
            <a:extLst>
              <a:ext uri="{FF2B5EF4-FFF2-40B4-BE49-F238E27FC236}">
                <a16:creationId xmlns:a16="http://schemas.microsoft.com/office/drawing/2014/main" id="{1E01828A-2AA7-9F4D-9764-5792D58DAEB3}"/>
              </a:ext>
            </a:extLst>
          </p:cNvPr>
          <p:cNvSpPr>
            <a:spLocks noChangeArrowheads="1"/>
          </p:cNvSpPr>
          <p:nvPr>
            <p:custDataLst>
              <p:tags r:id="rId2"/>
            </p:custDataLst>
          </p:nvPr>
        </p:nvSpPr>
        <p:spPr bwMode="auto">
          <a:xfrm rot="10518207">
            <a:off x="5730875" y="5829300"/>
            <a:ext cx="1111250" cy="381000"/>
          </a:xfrm>
          <a:prstGeom prst="rightArrow">
            <a:avLst>
              <a:gd name="adj1" fmla="val 50000"/>
              <a:gd name="adj2" fmla="val 49934"/>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
        <p:nvSpPr>
          <p:cNvPr id="62465" name="Right Arrow 6">
            <a:extLst>
              <a:ext uri="{FF2B5EF4-FFF2-40B4-BE49-F238E27FC236}">
                <a16:creationId xmlns:a16="http://schemas.microsoft.com/office/drawing/2014/main" id="{42770BA6-599C-E849-81C4-406B14B0F5C7}"/>
              </a:ext>
            </a:extLst>
          </p:cNvPr>
          <p:cNvSpPr>
            <a:spLocks noChangeArrowheads="1"/>
          </p:cNvSpPr>
          <p:nvPr>
            <p:custDataLst>
              <p:tags r:id="rId3"/>
            </p:custDataLst>
          </p:nvPr>
        </p:nvSpPr>
        <p:spPr bwMode="auto">
          <a:xfrm>
            <a:off x="762000" y="1752600"/>
            <a:ext cx="1111250" cy="381000"/>
          </a:xfrm>
          <a:prstGeom prst="rightArrow">
            <a:avLst>
              <a:gd name="adj1" fmla="val 50000"/>
              <a:gd name="adj2" fmla="val 49934"/>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3">
            <a:extLst>
              <a:ext uri="{FF2B5EF4-FFF2-40B4-BE49-F238E27FC236}">
                <a16:creationId xmlns:a16="http://schemas.microsoft.com/office/drawing/2014/main" id="{39930B03-7FC7-B847-BEE8-CE5E71AB4D34}"/>
              </a:ext>
            </a:extLst>
          </p:cNvPr>
          <p:cNvSpPr txBox="1">
            <a:spLocks noChangeArrowheads="1"/>
          </p:cNvSpPr>
          <p:nvPr>
            <p:custDataLst>
              <p:tags r:id="rId2"/>
            </p:custDataLst>
          </p:nvPr>
        </p:nvSpPr>
        <p:spPr bwMode="auto">
          <a:xfrm>
            <a:off x="304800" y="762000"/>
            <a:ext cx="1447800" cy="3970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When a question is completed and saved, a green check mark appears.</a:t>
            </a:r>
          </a:p>
          <a:p>
            <a:pPr eaLnBrk="1" hangingPunct="1">
              <a:spcBef>
                <a:spcPct val="0"/>
              </a:spcBef>
              <a:buFontTx/>
              <a:buNone/>
            </a:pPr>
            <a:endParaRPr lang="en-US" altLang="en-US" sz="1800"/>
          </a:p>
          <a:p>
            <a:pPr eaLnBrk="1" hangingPunct="1">
              <a:spcBef>
                <a:spcPct val="0"/>
              </a:spcBef>
              <a:buFontTx/>
              <a:buNone/>
            </a:pPr>
            <a:r>
              <a:rPr lang="en-US" altLang="en-US" sz="1800"/>
              <a:t>You can change your answer by clicking on </a:t>
            </a:r>
            <a:r>
              <a:rPr lang="en-US" altLang="en-US" sz="1800" b="1"/>
              <a:t>Edit answer </a:t>
            </a:r>
            <a:r>
              <a:rPr lang="en-US" altLang="en-US" sz="1800"/>
              <a:t>and resaving.</a:t>
            </a:r>
          </a:p>
        </p:txBody>
      </p:sp>
      <p:pic>
        <p:nvPicPr>
          <p:cNvPr id="5" name="Picture 4"/>
          <p:cNvPicPr/>
          <p:nvPr/>
        </p:nvPicPr>
        <p:blipFill rotWithShape="1">
          <a:blip r:embed="rId7"/>
          <a:srcRect l="9455" t="6923" r="25160" b="4872"/>
          <a:stretch/>
        </p:blipFill>
        <p:spPr bwMode="auto">
          <a:xfrm>
            <a:off x="1905000" y="1"/>
            <a:ext cx="7239000" cy="6096000"/>
          </a:xfrm>
          <a:prstGeom prst="rect">
            <a:avLst/>
          </a:prstGeom>
          <a:ln w="38100">
            <a:solidFill>
              <a:schemeClr val="tx1"/>
            </a:solidFill>
          </a:ln>
          <a:extLst>
            <a:ext uri="{53640926-AAD7-44D8-BBD7-CCE9431645EC}">
              <a14:shadowObscured xmlns:a14="http://schemas.microsoft.com/office/drawing/2010/main"/>
            </a:ext>
          </a:extLst>
        </p:spPr>
      </p:pic>
      <p:sp>
        <p:nvSpPr>
          <p:cNvPr id="9" name="Oval 8">
            <a:extLst>
              <a:ext uri="{FF2B5EF4-FFF2-40B4-BE49-F238E27FC236}">
                <a16:creationId xmlns:a16="http://schemas.microsoft.com/office/drawing/2014/main" id="{445E49DC-6C4D-6845-8AF5-21059A5C1471}"/>
              </a:ext>
            </a:extLst>
          </p:cNvPr>
          <p:cNvSpPr/>
          <p:nvPr>
            <p:custDataLst>
              <p:tags r:id="rId3"/>
            </p:custDataLst>
          </p:nvPr>
        </p:nvSpPr>
        <p:spPr>
          <a:xfrm>
            <a:off x="1676400" y="1981200"/>
            <a:ext cx="1828800" cy="504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ight Arrow 9">
            <a:extLst>
              <a:ext uri="{FF2B5EF4-FFF2-40B4-BE49-F238E27FC236}">
                <a16:creationId xmlns:a16="http://schemas.microsoft.com/office/drawing/2014/main" id="{1E01828A-2AA7-9F4D-9764-5792D58DAEB3}"/>
              </a:ext>
            </a:extLst>
          </p:cNvPr>
          <p:cNvSpPr>
            <a:spLocks noChangeArrowheads="1"/>
          </p:cNvSpPr>
          <p:nvPr>
            <p:custDataLst>
              <p:tags r:id="rId4"/>
            </p:custDataLst>
          </p:nvPr>
        </p:nvSpPr>
        <p:spPr bwMode="auto">
          <a:xfrm rot="10293595">
            <a:off x="2631793" y="5635513"/>
            <a:ext cx="1111250" cy="381000"/>
          </a:xfrm>
          <a:prstGeom prst="rightArrow">
            <a:avLst>
              <a:gd name="adj1" fmla="val 50000"/>
              <a:gd name="adj2" fmla="val 49934"/>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3">
            <a:extLst>
              <a:ext uri="{FF2B5EF4-FFF2-40B4-BE49-F238E27FC236}">
                <a16:creationId xmlns:a16="http://schemas.microsoft.com/office/drawing/2014/main" id="{35CCD8E3-8E0D-9943-B9EF-80192CA3A870}"/>
              </a:ext>
            </a:extLst>
          </p:cNvPr>
          <p:cNvSpPr txBox="1">
            <a:spLocks noChangeArrowheads="1"/>
          </p:cNvSpPr>
          <p:nvPr>
            <p:custDataLst>
              <p:tags r:id="rId2"/>
            </p:custDataLst>
          </p:nvPr>
        </p:nvSpPr>
        <p:spPr bwMode="auto">
          <a:xfrm>
            <a:off x="304800" y="312738"/>
            <a:ext cx="1752600" cy="5078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For a “Team Grant”, </a:t>
            </a:r>
          </a:p>
          <a:p>
            <a:pPr eaLnBrk="1" hangingPunct="1">
              <a:spcBef>
                <a:spcPct val="0"/>
              </a:spcBef>
              <a:buFontTx/>
              <a:buNone/>
            </a:pPr>
            <a:r>
              <a:rPr lang="en-US" altLang="en-US" sz="1800" dirty="0"/>
              <a:t>you must complete contact information for </a:t>
            </a:r>
            <a:r>
              <a:rPr lang="en-US" altLang="en-US" sz="1800" dirty="0" smtClean="0"/>
              <a:t>each of your team members </a:t>
            </a:r>
            <a:r>
              <a:rPr lang="en-US" altLang="en-US" sz="1800" dirty="0"/>
              <a:t>by clicking on “Edit </a:t>
            </a:r>
            <a:r>
              <a:rPr lang="en-US" altLang="en-US" sz="1800" dirty="0" smtClean="0"/>
              <a:t>Answer,” then “Add a cooperator.” </a:t>
            </a:r>
            <a:r>
              <a:rPr lang="en-US" altLang="en-US" sz="1800" dirty="0" smtClean="0"/>
              <a:t>Let </a:t>
            </a:r>
            <a:r>
              <a:rPr lang="en-US" altLang="en-US" sz="1800" dirty="0"/>
              <a:t>your team </a:t>
            </a:r>
            <a:r>
              <a:rPr lang="en-US" altLang="en-US" sz="1800" dirty="0" smtClean="0"/>
              <a:t>members </a:t>
            </a:r>
            <a:r>
              <a:rPr lang="en-US" altLang="en-US" sz="1800" dirty="0"/>
              <a:t>know that they will be sent an email to confirm their participation. </a:t>
            </a:r>
          </a:p>
        </p:txBody>
      </p:sp>
      <p:pic>
        <p:nvPicPr>
          <p:cNvPr id="7" name="Picture 6"/>
          <p:cNvPicPr/>
          <p:nvPr/>
        </p:nvPicPr>
        <p:blipFill rotWithShape="1">
          <a:blip r:embed="rId7"/>
          <a:srcRect l="8974" t="7949" r="28666" b="36410"/>
          <a:stretch/>
        </p:blipFill>
        <p:spPr bwMode="auto">
          <a:xfrm>
            <a:off x="2743200" y="31661"/>
            <a:ext cx="6400800" cy="3733800"/>
          </a:xfrm>
          <a:prstGeom prst="rect">
            <a:avLst/>
          </a:prstGeom>
          <a:ln w="38100">
            <a:solidFill>
              <a:schemeClr val="tx1"/>
            </a:solidFill>
          </a:ln>
          <a:extLst>
            <a:ext uri="{53640926-AAD7-44D8-BBD7-CCE9431645EC}">
              <a14:shadowObscured xmlns:a14="http://schemas.microsoft.com/office/drawing/2010/main"/>
            </a:ext>
          </a:extLst>
        </p:spPr>
      </p:pic>
      <p:sp>
        <p:nvSpPr>
          <p:cNvPr id="66563" name="Right Arrow 6">
            <a:extLst>
              <a:ext uri="{FF2B5EF4-FFF2-40B4-BE49-F238E27FC236}">
                <a16:creationId xmlns:a16="http://schemas.microsoft.com/office/drawing/2014/main" id="{810B1FE7-9E40-3748-81A8-6410FC317A74}"/>
              </a:ext>
            </a:extLst>
          </p:cNvPr>
          <p:cNvSpPr>
            <a:spLocks noChangeArrowheads="1"/>
          </p:cNvSpPr>
          <p:nvPr>
            <p:custDataLst>
              <p:tags r:id="rId3"/>
            </p:custDataLst>
          </p:nvPr>
        </p:nvSpPr>
        <p:spPr bwMode="auto">
          <a:xfrm rot="10504502">
            <a:off x="3596852" y="3293398"/>
            <a:ext cx="488950" cy="381000"/>
          </a:xfrm>
          <a:prstGeom prst="rightArrow">
            <a:avLst>
              <a:gd name="adj1" fmla="val 50000"/>
              <a:gd name="adj2" fmla="val 50026"/>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pic>
        <p:nvPicPr>
          <p:cNvPr id="8" name="Picture 7"/>
          <p:cNvPicPr/>
          <p:nvPr/>
        </p:nvPicPr>
        <p:blipFill rotWithShape="1">
          <a:blip r:embed="rId8"/>
          <a:srcRect l="9615" t="36923" r="20994" b="21796"/>
          <a:stretch/>
        </p:blipFill>
        <p:spPr bwMode="auto">
          <a:xfrm>
            <a:off x="2307431" y="3962400"/>
            <a:ext cx="6803231" cy="2867025"/>
          </a:xfrm>
          <a:prstGeom prst="rect">
            <a:avLst/>
          </a:prstGeom>
          <a:ln w="38100">
            <a:solidFill>
              <a:schemeClr val="tx1"/>
            </a:solidFill>
          </a:ln>
          <a:extLst>
            <a:ext uri="{53640926-AAD7-44D8-BBD7-CCE9431645EC}">
              <a14:shadowObscured xmlns:a14="http://schemas.microsoft.com/office/drawing/2010/main"/>
            </a:ext>
          </a:extLst>
        </p:spPr>
      </p:pic>
      <p:sp>
        <p:nvSpPr>
          <p:cNvPr id="66565" name="Right Arrow 9">
            <a:extLst>
              <a:ext uri="{FF2B5EF4-FFF2-40B4-BE49-F238E27FC236}">
                <a16:creationId xmlns:a16="http://schemas.microsoft.com/office/drawing/2014/main" id="{3D04A4A3-BE77-F049-81F2-156FCA89045A}"/>
              </a:ext>
            </a:extLst>
          </p:cNvPr>
          <p:cNvSpPr>
            <a:spLocks noChangeArrowheads="1"/>
          </p:cNvSpPr>
          <p:nvPr>
            <p:custDataLst>
              <p:tags r:id="rId4"/>
            </p:custDataLst>
          </p:nvPr>
        </p:nvSpPr>
        <p:spPr bwMode="auto">
          <a:xfrm>
            <a:off x="1805781" y="6019800"/>
            <a:ext cx="501650" cy="381000"/>
          </a:xfrm>
          <a:prstGeom prst="rightArrow">
            <a:avLst>
              <a:gd name="adj1" fmla="val 50000"/>
              <a:gd name="adj2" fmla="val 49911"/>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5">
            <a:extLst>
              <a:ext uri="{FF2B5EF4-FFF2-40B4-BE49-F238E27FC236}">
                <a16:creationId xmlns:a16="http://schemas.microsoft.com/office/drawing/2014/main" id="{CAD51251-9C38-4747-B946-3BF9A6916E49}"/>
              </a:ext>
            </a:extLst>
          </p:cNvPr>
          <p:cNvSpPr txBox="1">
            <a:spLocks noChangeArrowheads="1"/>
          </p:cNvSpPr>
          <p:nvPr>
            <p:custDataLst>
              <p:tags r:id="rId2"/>
            </p:custDataLst>
          </p:nvPr>
        </p:nvSpPr>
        <p:spPr bwMode="auto">
          <a:xfrm>
            <a:off x="266701" y="1295400"/>
            <a:ext cx="2133600" cy="4246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Fill in the contact information for your team </a:t>
            </a:r>
            <a:r>
              <a:rPr lang="en-US" altLang="en-US" sz="1800" dirty="0" smtClean="0"/>
              <a:t>members</a:t>
            </a:r>
            <a:r>
              <a:rPr lang="en-US" altLang="en-US" sz="1800" dirty="0"/>
              <a:t>. Be sure to fill in the email. If they do not have an email address, they will need to provide a brief (1 paragraph) statement explaining their role in the project. You can attach this statement to your proposal.</a:t>
            </a:r>
          </a:p>
        </p:txBody>
      </p:sp>
      <p:pic>
        <p:nvPicPr>
          <p:cNvPr id="5" name="Picture 4"/>
          <p:cNvPicPr/>
          <p:nvPr/>
        </p:nvPicPr>
        <p:blipFill rotWithShape="1">
          <a:blip r:embed="rId6"/>
          <a:srcRect l="9775" t="7950" r="21841" b="7435"/>
          <a:stretch/>
        </p:blipFill>
        <p:spPr bwMode="auto">
          <a:xfrm>
            <a:off x="2667000" y="533399"/>
            <a:ext cx="6477000" cy="5008563"/>
          </a:xfrm>
          <a:prstGeom prst="rect">
            <a:avLst/>
          </a:prstGeom>
          <a:ln w="38100">
            <a:solidFill>
              <a:schemeClr val="tx1"/>
            </a:solidFill>
          </a:ln>
          <a:extLst>
            <a:ext uri="{53640926-AAD7-44D8-BBD7-CCE9431645EC}">
              <a14:shadowObscured xmlns:a14="http://schemas.microsoft.com/office/drawing/2010/main"/>
            </a:ext>
          </a:extLst>
        </p:spPr>
      </p:pic>
      <p:sp>
        <p:nvSpPr>
          <p:cNvPr id="6" name="Right Arrow 9">
            <a:extLst>
              <a:ext uri="{FF2B5EF4-FFF2-40B4-BE49-F238E27FC236}">
                <a16:creationId xmlns:a16="http://schemas.microsoft.com/office/drawing/2014/main" id="{1E01828A-2AA7-9F4D-9764-5792D58DAEB3}"/>
              </a:ext>
            </a:extLst>
          </p:cNvPr>
          <p:cNvSpPr>
            <a:spLocks noChangeArrowheads="1"/>
          </p:cNvSpPr>
          <p:nvPr>
            <p:custDataLst>
              <p:tags r:id="rId3"/>
            </p:custDataLst>
          </p:nvPr>
        </p:nvSpPr>
        <p:spPr bwMode="auto">
          <a:xfrm rot="10293595">
            <a:off x="3222343" y="2289288"/>
            <a:ext cx="1111250" cy="381000"/>
          </a:xfrm>
          <a:prstGeom prst="rightArrow">
            <a:avLst>
              <a:gd name="adj1" fmla="val 50000"/>
              <a:gd name="adj2" fmla="val 49934"/>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Box 5">
            <a:extLst>
              <a:ext uri="{FF2B5EF4-FFF2-40B4-BE49-F238E27FC236}">
                <a16:creationId xmlns:a16="http://schemas.microsoft.com/office/drawing/2014/main" id="{624CFCF7-DC3D-7D43-B3C1-B2F44EA13F78}"/>
              </a:ext>
            </a:extLst>
          </p:cNvPr>
          <p:cNvSpPr txBox="1">
            <a:spLocks noChangeArrowheads="1"/>
          </p:cNvSpPr>
          <p:nvPr>
            <p:custDataLst>
              <p:tags r:id="rId2"/>
            </p:custDataLst>
          </p:nvPr>
        </p:nvSpPr>
        <p:spPr bwMode="auto">
          <a:xfrm>
            <a:off x="2449018" y="5758754"/>
            <a:ext cx="4661942" cy="9233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When you have completed this section, scroll to the </a:t>
            </a:r>
            <a:r>
              <a:rPr lang="en-US" altLang="en-US" sz="1800" dirty="0" smtClean="0"/>
              <a:t>bottom or top </a:t>
            </a:r>
            <a:r>
              <a:rPr lang="en-US" altLang="en-US" sz="1800" dirty="0"/>
              <a:t>of the webpage and click on </a:t>
            </a:r>
            <a:r>
              <a:rPr lang="en-US" altLang="en-US" sz="1800" dirty="0" smtClean="0"/>
              <a:t>“Next Section” or “Proposal </a:t>
            </a:r>
            <a:r>
              <a:rPr lang="en-US" altLang="en-US" sz="1800" dirty="0"/>
              <a:t>Overview.”</a:t>
            </a:r>
          </a:p>
        </p:txBody>
      </p:sp>
      <p:pic>
        <p:nvPicPr>
          <p:cNvPr id="5" name="Picture 4"/>
          <p:cNvPicPr/>
          <p:nvPr/>
        </p:nvPicPr>
        <p:blipFill rotWithShape="1">
          <a:blip r:embed="rId7"/>
          <a:srcRect l="9135" t="7436" r="19551" b="5384"/>
          <a:stretch/>
        </p:blipFill>
        <p:spPr bwMode="auto">
          <a:xfrm>
            <a:off x="1524000" y="61771"/>
            <a:ext cx="7620000" cy="5595899"/>
          </a:xfrm>
          <a:prstGeom prst="rect">
            <a:avLst/>
          </a:prstGeom>
          <a:ln w="38100">
            <a:solidFill>
              <a:schemeClr val="tx1"/>
            </a:solidFill>
          </a:ln>
          <a:extLst>
            <a:ext uri="{53640926-AAD7-44D8-BBD7-CCE9431645EC}">
              <a14:shadowObscured xmlns:a14="http://schemas.microsoft.com/office/drawing/2010/main"/>
            </a:ext>
          </a:extLst>
        </p:spPr>
      </p:pic>
      <p:sp>
        <p:nvSpPr>
          <p:cNvPr id="70658" name="Right Arrow 4">
            <a:extLst>
              <a:ext uri="{FF2B5EF4-FFF2-40B4-BE49-F238E27FC236}">
                <a16:creationId xmlns:a16="http://schemas.microsoft.com/office/drawing/2014/main" id="{9CE0D973-5AB3-5A4F-8038-19E0C86CB8CB}"/>
              </a:ext>
            </a:extLst>
          </p:cNvPr>
          <p:cNvSpPr>
            <a:spLocks noChangeArrowheads="1"/>
          </p:cNvSpPr>
          <p:nvPr>
            <p:custDataLst>
              <p:tags r:id="rId3"/>
            </p:custDataLst>
          </p:nvPr>
        </p:nvSpPr>
        <p:spPr bwMode="auto">
          <a:xfrm rot="17772364">
            <a:off x="7883005" y="5726448"/>
            <a:ext cx="488950" cy="381000"/>
          </a:xfrm>
          <a:prstGeom prst="rightArrow">
            <a:avLst>
              <a:gd name="adj1" fmla="val 50000"/>
              <a:gd name="adj2" fmla="val 50026"/>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
        <p:nvSpPr>
          <p:cNvPr id="7" name="Right Arrow 4">
            <a:extLst>
              <a:ext uri="{FF2B5EF4-FFF2-40B4-BE49-F238E27FC236}">
                <a16:creationId xmlns:a16="http://schemas.microsoft.com/office/drawing/2014/main" id="{9CE0D973-5AB3-5A4F-8038-19E0C86CB8CB}"/>
              </a:ext>
            </a:extLst>
          </p:cNvPr>
          <p:cNvSpPr>
            <a:spLocks noChangeArrowheads="1"/>
          </p:cNvSpPr>
          <p:nvPr>
            <p:custDataLst>
              <p:tags r:id="rId4"/>
            </p:custDataLst>
          </p:nvPr>
        </p:nvSpPr>
        <p:spPr bwMode="auto">
          <a:xfrm rot="19524748" flipV="1">
            <a:off x="963816" y="5586938"/>
            <a:ext cx="488950" cy="403206"/>
          </a:xfrm>
          <a:prstGeom prst="rightArrow">
            <a:avLst>
              <a:gd name="adj1" fmla="val 50000"/>
              <a:gd name="adj2" fmla="val 50026"/>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Box 5">
            <a:extLst>
              <a:ext uri="{FF2B5EF4-FFF2-40B4-BE49-F238E27FC236}">
                <a16:creationId xmlns:a16="http://schemas.microsoft.com/office/drawing/2014/main" id="{C993A16F-E580-BF49-A3A2-4D2966804BC8}"/>
              </a:ext>
            </a:extLst>
          </p:cNvPr>
          <p:cNvSpPr txBox="1">
            <a:spLocks noChangeArrowheads="1"/>
          </p:cNvSpPr>
          <p:nvPr>
            <p:custDataLst>
              <p:tags r:id="rId2"/>
            </p:custDataLst>
          </p:nvPr>
        </p:nvSpPr>
        <p:spPr bwMode="auto">
          <a:xfrm>
            <a:off x="1066800" y="5522921"/>
            <a:ext cx="5715000" cy="12003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smtClean="0"/>
              <a:t>If you return to Proposal Overview, the </a:t>
            </a:r>
            <a:r>
              <a:rPr lang="en-US" altLang="en-US" sz="1800" dirty="0"/>
              <a:t>green check mark by “General Information” confirms that you have completed all required information for that </a:t>
            </a:r>
            <a:r>
              <a:rPr lang="en-US" altLang="en-US" sz="1800" dirty="0" smtClean="0"/>
              <a:t>section. Click </a:t>
            </a:r>
            <a:r>
              <a:rPr lang="en-US" altLang="en-US" sz="1800" dirty="0"/>
              <a:t>on “Grant Proposal” to complete the next section.</a:t>
            </a:r>
          </a:p>
        </p:txBody>
      </p:sp>
      <p:pic>
        <p:nvPicPr>
          <p:cNvPr id="72706" name="Picture 3" descr="Screen Clipping">
            <a:extLst>
              <a:ext uri="{FF2B5EF4-FFF2-40B4-BE49-F238E27FC236}">
                <a16:creationId xmlns:a16="http://schemas.microsoft.com/office/drawing/2014/main" id="{96C8D298-753A-F943-B630-39F1732D3B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p:nvPr/>
        </p:nvPicPr>
        <p:blipFill rotWithShape="1">
          <a:blip r:embed="rId8"/>
          <a:srcRect l="8653" t="7179" r="19231" b="5641"/>
          <a:stretch/>
        </p:blipFill>
        <p:spPr bwMode="auto">
          <a:xfrm>
            <a:off x="2026443" y="-13834"/>
            <a:ext cx="7103269" cy="5181600"/>
          </a:xfrm>
          <a:prstGeom prst="rect">
            <a:avLst/>
          </a:prstGeom>
          <a:ln w="38100">
            <a:solidFill>
              <a:schemeClr val="tx1"/>
            </a:solidFill>
          </a:ln>
          <a:extLst>
            <a:ext uri="{53640926-AAD7-44D8-BBD7-CCE9431645EC}">
              <a14:shadowObscured xmlns:a14="http://schemas.microsoft.com/office/drawing/2010/main"/>
            </a:ext>
          </a:extLst>
        </p:spPr>
      </p:pic>
      <p:sp>
        <p:nvSpPr>
          <p:cNvPr id="72709" name="Right Arrow 7">
            <a:extLst>
              <a:ext uri="{FF2B5EF4-FFF2-40B4-BE49-F238E27FC236}">
                <a16:creationId xmlns:a16="http://schemas.microsoft.com/office/drawing/2014/main" id="{208B3FDA-8547-854F-AEDC-608F1468FC24}"/>
              </a:ext>
            </a:extLst>
          </p:cNvPr>
          <p:cNvSpPr>
            <a:spLocks noChangeArrowheads="1"/>
          </p:cNvSpPr>
          <p:nvPr>
            <p:custDataLst>
              <p:tags r:id="rId3"/>
            </p:custDataLst>
          </p:nvPr>
        </p:nvSpPr>
        <p:spPr bwMode="auto">
          <a:xfrm>
            <a:off x="1590673" y="4558611"/>
            <a:ext cx="533400" cy="254000"/>
          </a:xfrm>
          <a:prstGeom prst="rightArrow">
            <a:avLst>
              <a:gd name="adj1" fmla="val 50000"/>
              <a:gd name="adj2" fmla="val 49865"/>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
        <p:nvSpPr>
          <p:cNvPr id="8" name="Oval 7">
            <a:extLst>
              <a:ext uri="{FF2B5EF4-FFF2-40B4-BE49-F238E27FC236}">
                <a16:creationId xmlns:a16="http://schemas.microsoft.com/office/drawing/2014/main" id="{58468FD2-457A-5442-8906-01A469FD6EC0}"/>
              </a:ext>
            </a:extLst>
          </p:cNvPr>
          <p:cNvSpPr/>
          <p:nvPr>
            <p:custDataLst>
              <p:tags r:id="rId4"/>
            </p:custDataLst>
          </p:nvPr>
        </p:nvSpPr>
        <p:spPr>
          <a:xfrm>
            <a:off x="2026443" y="4098130"/>
            <a:ext cx="381000" cy="3508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I:\SARE\Photos\Metadata Added\Photos by Joan Benjamin\Alcaraz Blueberry Farm, MI, JB photos 2007\DSCN1708.JPG">
            <a:extLst>
              <a:ext uri="{FF2B5EF4-FFF2-40B4-BE49-F238E27FC236}">
                <a16:creationId xmlns:a16="http://schemas.microsoft.com/office/drawing/2014/main" id="{B74F8B21-CC3F-6449-841D-4F54D8275351}"/>
              </a:ext>
            </a:extLst>
          </p:cNvPr>
          <p:cNvPicPr>
            <a:picLocks noGrp="1" noChangeAspect="1" noChangeArrowheads="1"/>
          </p:cNvPicPr>
          <p:nvPr>
            <p:ph sz="half" idx="1"/>
          </p:nvPr>
        </p:nvPicPr>
        <p:blipFill>
          <a:blip r:embed="rId7">
            <a:extLst>
              <a:ext uri="{28A0092B-C50C-407E-A947-70E740481C1C}">
                <a14:useLocalDpi xmlns:a14="http://schemas.microsoft.com/office/drawing/2010/main"/>
              </a:ext>
            </a:extLst>
          </a:blip>
          <a:srcRect/>
          <a:stretch>
            <a:fillRect/>
          </a:stretch>
        </p:blipFill>
        <p:spPr>
          <a:xfrm>
            <a:off x="4572000" y="0"/>
            <a:ext cx="4991100" cy="6858000"/>
          </a:xfrm>
        </p:spPr>
      </p:pic>
      <p:pic>
        <p:nvPicPr>
          <p:cNvPr id="19458" name="Picture 5" descr="SARE_NorthCentral_CMYK">
            <a:extLst>
              <a:ext uri="{FF2B5EF4-FFF2-40B4-BE49-F238E27FC236}">
                <a16:creationId xmlns:a16="http://schemas.microsoft.com/office/drawing/2014/main" id="{4EC15C05-0A54-0B40-AA90-485CB6883CD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788275" y="5638800"/>
            <a:ext cx="1150938" cy="103822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9459" name="TextBox 6">
            <a:extLst>
              <a:ext uri="{FF2B5EF4-FFF2-40B4-BE49-F238E27FC236}">
                <a16:creationId xmlns:a16="http://schemas.microsoft.com/office/drawing/2014/main" id="{F1DECD52-7F05-BA4A-A3EB-38FBD41619FB}"/>
              </a:ext>
            </a:extLst>
          </p:cNvPr>
          <p:cNvSpPr txBox="1">
            <a:spLocks noChangeArrowheads="1"/>
          </p:cNvSpPr>
          <p:nvPr>
            <p:custDataLst>
              <p:tags r:id="rId2"/>
            </p:custDataLst>
          </p:nvPr>
        </p:nvSpPr>
        <p:spPr bwMode="auto">
          <a:xfrm>
            <a:off x="4724400" y="6477000"/>
            <a:ext cx="1676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900">
                <a:solidFill>
                  <a:schemeClr val="bg1"/>
                </a:solidFill>
              </a:rPr>
              <a:t>photo credit: Joan Benjamin</a:t>
            </a:r>
          </a:p>
        </p:txBody>
      </p:sp>
      <p:sp>
        <p:nvSpPr>
          <p:cNvPr id="19460" name="Rectangle 17">
            <a:extLst>
              <a:ext uri="{FF2B5EF4-FFF2-40B4-BE49-F238E27FC236}">
                <a16:creationId xmlns:a16="http://schemas.microsoft.com/office/drawing/2014/main" id="{F4DE170C-B7EC-204D-AB1E-9CD1A202B12F}"/>
              </a:ext>
            </a:extLst>
          </p:cNvPr>
          <p:cNvSpPr>
            <a:spLocks noGrp="1" noChangeArrowheads="1"/>
          </p:cNvSpPr>
          <p:nvPr>
            <p:ph type="title"/>
            <p:custDataLst>
              <p:tags r:id="rId3"/>
            </p:custDataLst>
          </p:nvPr>
        </p:nvSpPr>
        <p:spPr>
          <a:xfrm>
            <a:off x="0" y="0"/>
            <a:ext cx="4572000" cy="2362200"/>
          </a:xfrm>
          <a:solidFill>
            <a:srgbClr val="994577"/>
          </a:solidFill>
          <a:extLst>
            <a:ext uri="{91240B29-F687-4F45-9708-019B960494DF}">
              <a14:hiddenLine xmlns:a14="http://schemas.microsoft.com/office/drawing/2010/main" w="0">
                <a:solidFill>
                  <a:srgbClr val="000000"/>
                </a:solidFill>
                <a:miter lim="800000"/>
                <a:headEnd/>
                <a:tailEnd/>
              </a14:hiddenLine>
            </a:ext>
          </a:extLst>
        </p:spPr>
        <p:txBody>
          <a:bodyPr wrap="none"/>
          <a:lstStyle/>
          <a:p>
            <a:pPr eaLnBrk="1" hangingPunct="1"/>
            <a:r>
              <a:rPr lang="en-US" altLang="en-US" sz="3600" b="1">
                <a:solidFill>
                  <a:schemeClr val="bg1"/>
                </a:solidFill>
                <a:latin typeface="Georgia" panose="02040502050405020303" pitchFamily="18" charset="0"/>
              </a:rPr>
              <a:t>Something New </a:t>
            </a:r>
            <a:br>
              <a:rPr lang="en-US" altLang="en-US" sz="3600" b="1">
                <a:solidFill>
                  <a:schemeClr val="bg1"/>
                </a:solidFill>
                <a:latin typeface="Georgia" panose="02040502050405020303" pitchFamily="18" charset="0"/>
              </a:rPr>
            </a:br>
            <a:r>
              <a:rPr lang="en-US" altLang="en-US" sz="3600" b="1">
                <a:solidFill>
                  <a:schemeClr val="bg1"/>
                </a:solidFill>
                <a:latin typeface="Georgia" panose="02040502050405020303" pitchFamily="18" charset="0"/>
              </a:rPr>
              <a:t>and Different</a:t>
            </a:r>
            <a:endParaRPr lang="en-US" altLang="en-US" sz="3600">
              <a:latin typeface="Georgia" panose="02040502050405020303" pitchFamily="18" charset="0"/>
            </a:endParaRPr>
          </a:p>
        </p:txBody>
      </p:sp>
      <p:sp>
        <p:nvSpPr>
          <p:cNvPr id="19461" name="Text Box 4">
            <a:extLst>
              <a:ext uri="{FF2B5EF4-FFF2-40B4-BE49-F238E27FC236}">
                <a16:creationId xmlns:a16="http://schemas.microsoft.com/office/drawing/2014/main" id="{6A301559-5C9B-954A-B346-9D99476CFD80}"/>
              </a:ext>
            </a:extLst>
          </p:cNvPr>
          <p:cNvSpPr txBox="1">
            <a:spLocks noChangeArrowheads="1"/>
          </p:cNvSpPr>
          <p:nvPr>
            <p:custDataLst>
              <p:tags r:id="rId4"/>
            </p:custDataLst>
          </p:nvPr>
        </p:nvSpPr>
        <p:spPr bwMode="auto">
          <a:xfrm>
            <a:off x="128588" y="2590800"/>
            <a:ext cx="4191000"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35000"/>
              </a:lnSpc>
              <a:spcBef>
                <a:spcPct val="0"/>
              </a:spcBef>
              <a:buFontTx/>
              <a:buNone/>
            </a:pPr>
            <a:r>
              <a:rPr lang="en-US" altLang="en-US" sz="2200" b="1">
                <a:solidFill>
                  <a:srgbClr val="994577"/>
                </a:solidFill>
                <a:latin typeface="Trebuchet MS" panose="020B0703020202090204" pitchFamily="34" charset="0"/>
                <a:ea typeface="MS PGothic" panose="020B0600070205080204" pitchFamily="34" charset="-128"/>
              </a:rPr>
              <a:t>SARE was started in 1988, conceived as a</a:t>
            </a:r>
          </a:p>
          <a:p>
            <a:pPr algn="ctr" eaLnBrk="1" hangingPunct="1">
              <a:lnSpc>
                <a:spcPct val="135000"/>
              </a:lnSpc>
              <a:spcBef>
                <a:spcPct val="0"/>
              </a:spcBef>
              <a:buFontTx/>
              <a:buNone/>
            </a:pPr>
            <a:r>
              <a:rPr lang="en-US" altLang="en-US" sz="2200" b="1">
                <a:solidFill>
                  <a:srgbClr val="994577"/>
                </a:solidFill>
                <a:latin typeface="Trebuchet MS" panose="020B0703020202090204" pitchFamily="34" charset="0"/>
                <a:ea typeface="MS PGothic" panose="020B0600070205080204" pitchFamily="34" charset="-128"/>
              </a:rPr>
              <a:t>decentralized, science-based, grassroots, practical, </a:t>
            </a:r>
          </a:p>
          <a:p>
            <a:pPr algn="ctr" eaLnBrk="1" hangingPunct="1">
              <a:lnSpc>
                <a:spcPct val="135000"/>
              </a:lnSpc>
              <a:spcBef>
                <a:spcPct val="0"/>
              </a:spcBef>
              <a:buFontTx/>
              <a:buNone/>
            </a:pPr>
            <a:r>
              <a:rPr lang="en-US" altLang="en-US" sz="2200" b="1">
                <a:solidFill>
                  <a:srgbClr val="994577"/>
                </a:solidFill>
                <a:latin typeface="Trebuchet MS" panose="020B0703020202090204" pitchFamily="34" charset="0"/>
                <a:ea typeface="MS PGothic" panose="020B0600070205080204" pitchFamily="34" charset="-128"/>
              </a:rPr>
              <a:t>problem-solving, </a:t>
            </a:r>
          </a:p>
          <a:p>
            <a:pPr algn="ctr" eaLnBrk="1" hangingPunct="1">
              <a:lnSpc>
                <a:spcPct val="135000"/>
              </a:lnSpc>
              <a:spcBef>
                <a:spcPct val="0"/>
              </a:spcBef>
              <a:buFontTx/>
              <a:buNone/>
            </a:pPr>
            <a:r>
              <a:rPr lang="en-US" altLang="en-US" sz="2200" b="1">
                <a:solidFill>
                  <a:srgbClr val="994577"/>
                </a:solidFill>
                <a:latin typeface="Trebuchet MS" panose="020B0703020202090204" pitchFamily="34" charset="0"/>
                <a:ea typeface="MS PGothic" panose="020B0600070205080204" pitchFamily="34" charset="-128"/>
              </a:rPr>
              <a:t>and inclusive </a:t>
            </a:r>
          </a:p>
          <a:p>
            <a:pPr algn="ctr" eaLnBrk="1" hangingPunct="1">
              <a:lnSpc>
                <a:spcPct val="135000"/>
              </a:lnSpc>
              <a:spcBef>
                <a:spcPct val="0"/>
              </a:spcBef>
              <a:buFontTx/>
              <a:buNone/>
            </a:pPr>
            <a:r>
              <a:rPr lang="en-US" altLang="en-US" sz="2200" b="1">
                <a:solidFill>
                  <a:srgbClr val="994577"/>
                </a:solidFill>
                <a:latin typeface="Trebuchet MS" panose="020B0703020202090204" pitchFamily="34" charset="0"/>
                <a:ea typeface="MS PGothic" panose="020B0600070205080204" pitchFamily="34" charset="-128"/>
              </a:rPr>
              <a:t>competitive grant-making and outreach program.</a:t>
            </a: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Box 5">
            <a:extLst>
              <a:ext uri="{FF2B5EF4-FFF2-40B4-BE49-F238E27FC236}">
                <a16:creationId xmlns:a16="http://schemas.microsoft.com/office/drawing/2014/main" id="{44FC9FE9-9113-DB4A-8EEA-6E0F674ACC4D}"/>
              </a:ext>
            </a:extLst>
          </p:cNvPr>
          <p:cNvSpPr txBox="1">
            <a:spLocks noChangeArrowheads="1"/>
          </p:cNvSpPr>
          <p:nvPr>
            <p:custDataLst>
              <p:tags r:id="rId2"/>
            </p:custDataLst>
          </p:nvPr>
        </p:nvSpPr>
        <p:spPr bwMode="auto">
          <a:xfrm>
            <a:off x="1447800" y="5648146"/>
            <a:ext cx="5486400" cy="9233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Complete the information for each question and “Save”.  </a:t>
            </a:r>
          </a:p>
          <a:p>
            <a:pPr eaLnBrk="1" hangingPunct="1">
              <a:spcBef>
                <a:spcPct val="0"/>
              </a:spcBef>
              <a:buFontTx/>
              <a:buNone/>
            </a:pPr>
            <a:r>
              <a:rPr lang="en-US" altLang="en-US" sz="1800" dirty="0"/>
              <a:t>For text sections with word limits, the system tracks the words used.</a:t>
            </a:r>
          </a:p>
        </p:txBody>
      </p:sp>
      <p:pic>
        <p:nvPicPr>
          <p:cNvPr id="74754" name="Picture 3" descr="Screen Clipping">
            <a:extLst>
              <a:ext uri="{FF2B5EF4-FFF2-40B4-BE49-F238E27FC236}">
                <a16:creationId xmlns:a16="http://schemas.microsoft.com/office/drawing/2014/main" id="{4C38C289-E3B0-B54A-AE7D-41ECF27DCE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p:nvPr/>
        </p:nvPicPr>
        <p:blipFill rotWithShape="1">
          <a:blip r:embed="rId7"/>
          <a:srcRect l="8334" t="7691" r="20032" b="7950"/>
          <a:stretch/>
        </p:blipFill>
        <p:spPr bwMode="auto">
          <a:xfrm>
            <a:off x="1447801" y="0"/>
            <a:ext cx="7662862" cy="5334000"/>
          </a:xfrm>
          <a:prstGeom prst="rect">
            <a:avLst/>
          </a:prstGeom>
          <a:ln w="38100">
            <a:solidFill>
              <a:schemeClr val="tx1"/>
            </a:solidFill>
          </a:ln>
          <a:extLst>
            <a:ext uri="{53640926-AAD7-44D8-BBD7-CCE9431645EC}">
              <a14:shadowObscured xmlns:a14="http://schemas.microsoft.com/office/drawing/2010/main"/>
            </a:ext>
          </a:extLst>
        </p:spPr>
      </p:pic>
      <p:sp>
        <p:nvSpPr>
          <p:cNvPr id="11" name="Oval 10">
            <a:extLst>
              <a:ext uri="{FF2B5EF4-FFF2-40B4-BE49-F238E27FC236}">
                <a16:creationId xmlns:a16="http://schemas.microsoft.com/office/drawing/2014/main" id="{00E9BB2F-A6DB-C44C-8A5F-11D82EDA4567}"/>
              </a:ext>
            </a:extLst>
          </p:cNvPr>
          <p:cNvSpPr/>
          <p:nvPr>
            <p:custDataLst>
              <p:tags r:id="rId3"/>
            </p:custDataLst>
          </p:nvPr>
        </p:nvSpPr>
        <p:spPr>
          <a:xfrm>
            <a:off x="1447800" y="3657600"/>
            <a:ext cx="1828800" cy="2635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6"/>
          <a:srcRect l="7854" t="7436" r="29238" b="4872"/>
          <a:stretch/>
        </p:blipFill>
        <p:spPr bwMode="auto">
          <a:xfrm>
            <a:off x="2576512" y="55872"/>
            <a:ext cx="6553200" cy="5632450"/>
          </a:xfrm>
          <a:prstGeom prst="rect">
            <a:avLst/>
          </a:prstGeom>
          <a:ln w="38100">
            <a:solidFill>
              <a:schemeClr val="tx1"/>
            </a:solidFill>
          </a:ln>
          <a:extLst>
            <a:ext uri="{53640926-AAD7-44D8-BBD7-CCE9431645EC}">
              <a14:shadowObscured xmlns:a14="http://schemas.microsoft.com/office/drawing/2010/main"/>
            </a:ext>
          </a:extLst>
        </p:spPr>
      </p:pic>
      <p:sp>
        <p:nvSpPr>
          <p:cNvPr id="76801" name="TextBox 5">
            <a:extLst>
              <a:ext uri="{FF2B5EF4-FFF2-40B4-BE49-F238E27FC236}">
                <a16:creationId xmlns:a16="http://schemas.microsoft.com/office/drawing/2014/main" id="{193CFB10-6C03-654F-BEF6-A43E6AA5DAF3}"/>
              </a:ext>
            </a:extLst>
          </p:cNvPr>
          <p:cNvSpPr txBox="1">
            <a:spLocks noChangeArrowheads="1"/>
          </p:cNvSpPr>
          <p:nvPr>
            <p:custDataLst>
              <p:tags r:id="rId2"/>
            </p:custDataLst>
          </p:nvPr>
        </p:nvSpPr>
        <p:spPr bwMode="auto">
          <a:xfrm>
            <a:off x="228600" y="595721"/>
            <a:ext cx="2133599" cy="56323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A table works well in the Activities and Timeline section.</a:t>
            </a:r>
          </a:p>
          <a:p>
            <a:pPr eaLnBrk="1" hangingPunct="1">
              <a:spcBef>
                <a:spcPct val="0"/>
              </a:spcBef>
              <a:buFontTx/>
              <a:buNone/>
            </a:pPr>
            <a:endParaRPr lang="en-US" altLang="en-US" sz="1800" dirty="0"/>
          </a:p>
          <a:p>
            <a:pPr eaLnBrk="1" hangingPunct="1">
              <a:spcBef>
                <a:spcPct val="0"/>
              </a:spcBef>
              <a:buFontTx/>
              <a:buNone/>
            </a:pPr>
            <a:r>
              <a:rPr lang="en-US" altLang="en-US" sz="1800" dirty="0"/>
              <a:t>You have several options for including a table. You can copy and paste a Word or Excel table into the answer box, or you can create a table in the application. To create the table seen here, click on “Edit Answer,” then click on the table icon, choose table, and choose the 3 x 4 grid.</a:t>
            </a:r>
          </a:p>
          <a:p>
            <a:pPr eaLnBrk="1" hangingPunct="1">
              <a:spcBef>
                <a:spcPct val="0"/>
              </a:spcBef>
              <a:buFontTx/>
              <a:buNone/>
            </a:pPr>
            <a:endParaRPr lang="en-US" altLang="en-US" sz="1800" dirty="0"/>
          </a:p>
        </p:txBody>
      </p:sp>
      <p:pic>
        <p:nvPicPr>
          <p:cNvPr id="76802" name="Picture 3" descr="Screen Clipping">
            <a:extLst>
              <a:ext uri="{FF2B5EF4-FFF2-40B4-BE49-F238E27FC236}">
                <a16:creationId xmlns:a16="http://schemas.microsoft.com/office/drawing/2014/main" id="{63296E56-1AC4-9F43-AC8B-E9DF71F789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ight Arrow 9">
            <a:extLst>
              <a:ext uri="{FF2B5EF4-FFF2-40B4-BE49-F238E27FC236}">
                <a16:creationId xmlns:a16="http://schemas.microsoft.com/office/drawing/2014/main" id="{F1095E47-A6B5-F54D-8A80-73835A273828}"/>
              </a:ext>
            </a:extLst>
          </p:cNvPr>
          <p:cNvSpPr>
            <a:spLocks noChangeArrowheads="1"/>
          </p:cNvSpPr>
          <p:nvPr>
            <p:custDataLst>
              <p:tags r:id="rId3"/>
            </p:custDataLst>
          </p:nvPr>
        </p:nvSpPr>
        <p:spPr bwMode="auto">
          <a:xfrm rot="4225426">
            <a:off x="4584164" y="5037931"/>
            <a:ext cx="488950" cy="381000"/>
          </a:xfrm>
          <a:prstGeom prst="rightArrow">
            <a:avLst>
              <a:gd name="adj1" fmla="val 50000"/>
              <a:gd name="adj2" fmla="val 50026"/>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pic>
        <p:nvPicPr>
          <p:cNvPr id="76805" name="Picture 6">
            <a:extLst>
              <a:ext uri="{FF2B5EF4-FFF2-40B4-BE49-F238E27FC236}">
                <a16:creationId xmlns:a16="http://schemas.microsoft.com/office/drawing/2014/main" id="{8E1BF664-0A6B-4E47-AA13-022DDCC524EE}"/>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19800" y="4267200"/>
            <a:ext cx="2992438" cy="1922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Box 5">
            <a:extLst>
              <a:ext uri="{FF2B5EF4-FFF2-40B4-BE49-F238E27FC236}">
                <a16:creationId xmlns:a16="http://schemas.microsoft.com/office/drawing/2014/main" id="{BF43E86D-3007-084E-91AC-BA83BBF7673F}"/>
              </a:ext>
            </a:extLst>
          </p:cNvPr>
          <p:cNvSpPr txBox="1">
            <a:spLocks noChangeArrowheads="1"/>
          </p:cNvSpPr>
          <p:nvPr>
            <p:custDataLst>
              <p:tags r:id="rId2"/>
            </p:custDataLst>
          </p:nvPr>
        </p:nvSpPr>
        <p:spPr bwMode="auto">
          <a:xfrm>
            <a:off x="317500" y="1123950"/>
            <a:ext cx="1663700" cy="25853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You can complete each section of the table.  </a:t>
            </a:r>
          </a:p>
          <a:p>
            <a:pPr eaLnBrk="1" hangingPunct="1">
              <a:spcBef>
                <a:spcPct val="0"/>
              </a:spcBef>
              <a:buFontTx/>
              <a:buNone/>
            </a:pPr>
            <a:r>
              <a:rPr lang="en-US" altLang="en-US" sz="1800"/>
              <a:t>The icons below allow you to add or delete columns or rows.</a:t>
            </a:r>
          </a:p>
        </p:txBody>
      </p:sp>
      <p:pic>
        <p:nvPicPr>
          <p:cNvPr id="78850" name="Picture 3" descr="Screen Clipping">
            <a:extLst>
              <a:ext uri="{FF2B5EF4-FFF2-40B4-BE49-F238E27FC236}">
                <a16:creationId xmlns:a16="http://schemas.microsoft.com/office/drawing/2014/main" id="{39D72045-455E-C842-8DC1-D1F1C176E6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2">
            <a:extLst>
              <a:ext uri="{FF2B5EF4-FFF2-40B4-BE49-F238E27FC236}">
                <a16:creationId xmlns:a16="http://schemas.microsoft.com/office/drawing/2014/main" id="{DB955799-D03B-2440-BFD7-0100C6B41530}"/>
              </a:ext>
            </a:extLst>
          </p:cNvPr>
          <p:cNvSpPr txBox="1">
            <a:spLocks noChangeArrowheads="1"/>
          </p:cNvSpPr>
          <p:nvPr>
            <p:custDataLst>
              <p:tags r:id="rId3"/>
            </p:custDataLst>
          </p:nvPr>
        </p:nvSpPr>
        <p:spPr bwMode="auto">
          <a:xfrm>
            <a:off x="352425" y="3886200"/>
            <a:ext cx="1628775" cy="25853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You can also upload a table as an attachment.  It must be in pdf format (see next slide for uploading attachments.)</a:t>
            </a:r>
          </a:p>
        </p:txBody>
      </p:sp>
      <p:pic>
        <p:nvPicPr>
          <p:cNvPr id="6" name="Picture 5"/>
          <p:cNvPicPr/>
          <p:nvPr/>
        </p:nvPicPr>
        <p:blipFill rotWithShape="1">
          <a:blip r:embed="rId7"/>
          <a:srcRect l="8654" t="10769" r="21635" b="55129"/>
          <a:stretch/>
        </p:blipFill>
        <p:spPr bwMode="auto">
          <a:xfrm>
            <a:off x="2181225" y="1123950"/>
            <a:ext cx="6810375" cy="3067049"/>
          </a:xfrm>
          <a:prstGeom prst="rect">
            <a:avLst/>
          </a:prstGeom>
          <a:ln w="38100">
            <a:solidFill>
              <a:schemeClr val="tx1"/>
            </a:solidFill>
          </a:ln>
          <a:extLst>
            <a:ext uri="{53640926-AAD7-44D8-BBD7-CCE9431645EC}">
              <a14:shadowObscured xmlns:a14="http://schemas.microsoft.com/office/drawing/2010/main"/>
            </a:ext>
          </a:extLst>
        </p:spPr>
      </p:pic>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Box 5">
            <a:extLst>
              <a:ext uri="{FF2B5EF4-FFF2-40B4-BE49-F238E27FC236}">
                <a16:creationId xmlns:a16="http://schemas.microsoft.com/office/drawing/2014/main" id="{95458E46-7C6F-CE4D-BB46-1AEEF84C01F4}"/>
              </a:ext>
            </a:extLst>
          </p:cNvPr>
          <p:cNvSpPr txBox="1">
            <a:spLocks noChangeArrowheads="1"/>
          </p:cNvSpPr>
          <p:nvPr>
            <p:custDataLst>
              <p:tags r:id="rId2"/>
            </p:custDataLst>
          </p:nvPr>
        </p:nvSpPr>
        <p:spPr bwMode="auto">
          <a:xfrm>
            <a:off x="450850" y="5512590"/>
            <a:ext cx="5257800"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Some sections have an “Add Media” button.  You can upload </a:t>
            </a:r>
            <a:r>
              <a:rPr lang="en-US" altLang="en-US" sz="1800" dirty="0" smtClean="0"/>
              <a:t>attachments including pictures </a:t>
            </a:r>
            <a:r>
              <a:rPr lang="en-US" altLang="en-US" sz="1800" dirty="0"/>
              <a:t>or diagrams to those sections by clicking the “Add Media” button.</a:t>
            </a:r>
          </a:p>
        </p:txBody>
      </p:sp>
      <p:pic>
        <p:nvPicPr>
          <p:cNvPr id="80898" name="Picture 3" descr="Screen Clipping">
            <a:extLst>
              <a:ext uri="{FF2B5EF4-FFF2-40B4-BE49-F238E27FC236}">
                <a16:creationId xmlns:a16="http://schemas.microsoft.com/office/drawing/2014/main" id="{9F160C50-B2B1-AB40-AB08-57D50188D9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p:nvPr/>
        </p:nvPicPr>
        <p:blipFill rotWithShape="1">
          <a:blip r:embed="rId7"/>
          <a:srcRect l="8173" t="9769" r="23077" b="19023"/>
          <a:stretch/>
        </p:blipFill>
        <p:spPr bwMode="auto">
          <a:xfrm>
            <a:off x="33337" y="14288"/>
            <a:ext cx="7473950" cy="5283990"/>
          </a:xfrm>
          <a:prstGeom prst="rect">
            <a:avLst/>
          </a:prstGeom>
          <a:ln w="38100">
            <a:solidFill>
              <a:schemeClr val="tx1"/>
            </a:solidFill>
          </a:ln>
          <a:extLst>
            <a:ext uri="{53640926-AAD7-44D8-BBD7-CCE9431645EC}">
              <a14:shadowObscured xmlns:a14="http://schemas.microsoft.com/office/drawing/2010/main"/>
            </a:ext>
          </a:extLst>
        </p:spPr>
      </p:pic>
      <p:sp>
        <p:nvSpPr>
          <p:cNvPr id="80900" name="Right Arrow 6">
            <a:extLst>
              <a:ext uri="{FF2B5EF4-FFF2-40B4-BE49-F238E27FC236}">
                <a16:creationId xmlns:a16="http://schemas.microsoft.com/office/drawing/2014/main" id="{ABEC42A6-9CB4-EB4A-818B-32D9C7D688B2}"/>
              </a:ext>
            </a:extLst>
          </p:cNvPr>
          <p:cNvSpPr>
            <a:spLocks noChangeArrowheads="1"/>
          </p:cNvSpPr>
          <p:nvPr>
            <p:custDataLst>
              <p:tags r:id="rId3"/>
            </p:custDataLst>
          </p:nvPr>
        </p:nvSpPr>
        <p:spPr bwMode="auto">
          <a:xfrm rot="10800000">
            <a:off x="990600" y="3233738"/>
            <a:ext cx="488950" cy="381000"/>
          </a:xfrm>
          <a:prstGeom prst="rightArrow">
            <a:avLst>
              <a:gd name="adj1" fmla="val 50000"/>
              <a:gd name="adj2" fmla="val 50026"/>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Box 5">
            <a:extLst>
              <a:ext uri="{FF2B5EF4-FFF2-40B4-BE49-F238E27FC236}">
                <a16:creationId xmlns:a16="http://schemas.microsoft.com/office/drawing/2014/main" id="{F297612D-0D15-8D41-84ED-EF88FFFD8A32}"/>
              </a:ext>
            </a:extLst>
          </p:cNvPr>
          <p:cNvSpPr txBox="1">
            <a:spLocks noChangeArrowheads="1"/>
          </p:cNvSpPr>
          <p:nvPr>
            <p:custDataLst>
              <p:tags r:id="rId2"/>
            </p:custDataLst>
          </p:nvPr>
        </p:nvSpPr>
        <p:spPr bwMode="auto">
          <a:xfrm>
            <a:off x="176212" y="157162"/>
            <a:ext cx="3579812" cy="1477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You’ll be taken to your “media page.”</a:t>
            </a:r>
          </a:p>
          <a:p>
            <a:pPr eaLnBrk="1" hangingPunct="1">
              <a:spcBef>
                <a:spcPct val="0"/>
              </a:spcBef>
              <a:buFontTx/>
              <a:buNone/>
            </a:pPr>
            <a:r>
              <a:rPr lang="en-US" altLang="en-US" sz="1800" dirty="0"/>
              <a:t>To upload from your computer, click on “Select Files, then “open” the file from your computer.</a:t>
            </a:r>
          </a:p>
        </p:txBody>
      </p:sp>
      <p:pic>
        <p:nvPicPr>
          <p:cNvPr id="82946" name="Picture 3" descr="Screen Clipping">
            <a:extLst>
              <a:ext uri="{FF2B5EF4-FFF2-40B4-BE49-F238E27FC236}">
                <a16:creationId xmlns:a16="http://schemas.microsoft.com/office/drawing/2014/main" id="{9A8B29F8-AD28-AA4B-9D9D-5A00B5E1B3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Box 7">
            <a:extLst>
              <a:ext uri="{FF2B5EF4-FFF2-40B4-BE49-F238E27FC236}">
                <a16:creationId xmlns:a16="http://schemas.microsoft.com/office/drawing/2014/main" id="{2ADFF3CE-68DB-D44A-9314-3F4DF9FC0E03}"/>
              </a:ext>
            </a:extLst>
          </p:cNvPr>
          <p:cNvSpPr txBox="1">
            <a:spLocks noChangeArrowheads="1"/>
          </p:cNvSpPr>
          <p:nvPr>
            <p:custDataLst>
              <p:tags r:id="rId3"/>
            </p:custDataLst>
          </p:nvPr>
        </p:nvSpPr>
        <p:spPr bwMode="auto">
          <a:xfrm>
            <a:off x="4800600" y="152400"/>
            <a:ext cx="3733800" cy="1754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You’ll see the uploaded file listed in your media library.  Add a caption to explain what the attachment is, then click on “Insert into post” in the lower right hand corner to add to your application section.</a:t>
            </a:r>
          </a:p>
        </p:txBody>
      </p:sp>
      <p:pic>
        <p:nvPicPr>
          <p:cNvPr id="9" name="Picture 8"/>
          <p:cNvPicPr/>
          <p:nvPr/>
        </p:nvPicPr>
        <p:blipFill rotWithShape="1">
          <a:blip r:embed="rId9"/>
          <a:srcRect l="15384" t="10513" r="16507" b="8205"/>
          <a:stretch/>
        </p:blipFill>
        <p:spPr bwMode="auto">
          <a:xfrm>
            <a:off x="-11206" y="2514601"/>
            <a:ext cx="5791200" cy="4343399"/>
          </a:xfrm>
          <a:prstGeom prst="rect">
            <a:avLst/>
          </a:prstGeom>
          <a:ln w="38100">
            <a:solidFill>
              <a:schemeClr val="tx1"/>
            </a:solidFill>
          </a:ln>
          <a:extLst>
            <a:ext uri="{53640926-AAD7-44D8-BBD7-CCE9431645EC}">
              <a14:shadowObscured xmlns:a14="http://schemas.microsoft.com/office/drawing/2010/main"/>
            </a:ext>
          </a:extLst>
        </p:spPr>
      </p:pic>
      <p:sp>
        <p:nvSpPr>
          <p:cNvPr id="82948" name="Right Arrow 6">
            <a:extLst>
              <a:ext uri="{FF2B5EF4-FFF2-40B4-BE49-F238E27FC236}">
                <a16:creationId xmlns:a16="http://schemas.microsoft.com/office/drawing/2014/main" id="{085C636B-6E61-4247-B541-75FC897A3B8E}"/>
              </a:ext>
            </a:extLst>
          </p:cNvPr>
          <p:cNvSpPr>
            <a:spLocks noChangeArrowheads="1"/>
          </p:cNvSpPr>
          <p:nvPr>
            <p:custDataLst>
              <p:tags r:id="rId4"/>
            </p:custDataLst>
          </p:nvPr>
        </p:nvSpPr>
        <p:spPr bwMode="auto">
          <a:xfrm rot="923134">
            <a:off x="1477961" y="4159057"/>
            <a:ext cx="976313" cy="505450"/>
          </a:xfrm>
          <a:prstGeom prst="rightArrow">
            <a:avLst>
              <a:gd name="adj1" fmla="val 50000"/>
              <a:gd name="adj2" fmla="val 49957"/>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pic>
        <p:nvPicPr>
          <p:cNvPr id="10" name="Picture 9"/>
          <p:cNvPicPr/>
          <p:nvPr/>
        </p:nvPicPr>
        <p:blipFill rotWithShape="1">
          <a:blip r:embed="rId10"/>
          <a:srcRect l="15065" t="11026" r="16346" b="7949"/>
          <a:stretch/>
        </p:blipFill>
        <p:spPr bwMode="auto">
          <a:xfrm>
            <a:off x="3581400" y="2101562"/>
            <a:ext cx="5460581" cy="4375438"/>
          </a:xfrm>
          <a:prstGeom prst="rect">
            <a:avLst/>
          </a:prstGeom>
          <a:ln w="38100">
            <a:solidFill>
              <a:schemeClr val="tx1"/>
            </a:solidFill>
          </a:ln>
          <a:extLst>
            <a:ext uri="{53640926-AAD7-44D8-BBD7-CCE9431645EC}">
              <a14:shadowObscured xmlns:a14="http://schemas.microsoft.com/office/drawing/2010/main"/>
            </a:ext>
          </a:extLst>
        </p:spPr>
      </p:pic>
      <p:sp>
        <p:nvSpPr>
          <p:cNvPr id="82951" name="Right Arrow 8">
            <a:extLst>
              <a:ext uri="{FF2B5EF4-FFF2-40B4-BE49-F238E27FC236}">
                <a16:creationId xmlns:a16="http://schemas.microsoft.com/office/drawing/2014/main" id="{2EDB740B-6996-1240-B4B9-FBCA0E18F086}"/>
              </a:ext>
            </a:extLst>
          </p:cNvPr>
          <p:cNvSpPr>
            <a:spLocks noChangeArrowheads="1"/>
          </p:cNvSpPr>
          <p:nvPr>
            <p:custDataLst>
              <p:tags r:id="rId5"/>
            </p:custDataLst>
          </p:nvPr>
        </p:nvSpPr>
        <p:spPr bwMode="auto">
          <a:xfrm rot="170539">
            <a:off x="7247846" y="6038531"/>
            <a:ext cx="976313" cy="381000"/>
          </a:xfrm>
          <a:prstGeom prst="rightArrow">
            <a:avLst>
              <a:gd name="adj1" fmla="val 50000"/>
              <a:gd name="adj2" fmla="val 49957"/>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3" descr="Screen Clipping">
            <a:extLst>
              <a:ext uri="{FF2B5EF4-FFF2-40B4-BE49-F238E27FC236}">
                <a16:creationId xmlns:a16="http://schemas.microsoft.com/office/drawing/2014/main" id="{9E809CEF-5D8D-0441-B08C-C25B0E5724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TextBox 9">
            <a:extLst>
              <a:ext uri="{FF2B5EF4-FFF2-40B4-BE49-F238E27FC236}">
                <a16:creationId xmlns:a16="http://schemas.microsoft.com/office/drawing/2014/main" id="{1B250B0F-8669-5448-A80D-2D5B45BE1A8B}"/>
              </a:ext>
            </a:extLst>
          </p:cNvPr>
          <p:cNvSpPr txBox="1">
            <a:spLocks noChangeArrowheads="1"/>
          </p:cNvSpPr>
          <p:nvPr>
            <p:custDataLst>
              <p:tags r:id="rId2"/>
            </p:custDataLst>
          </p:nvPr>
        </p:nvSpPr>
        <p:spPr bwMode="auto">
          <a:xfrm>
            <a:off x="1676400" y="5638800"/>
            <a:ext cx="4114800" cy="9233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Your uploaded file should be listed on the right side.  Click on “OK” in the lower right hand corner to upload.</a:t>
            </a:r>
          </a:p>
        </p:txBody>
      </p:sp>
      <p:pic>
        <p:nvPicPr>
          <p:cNvPr id="6" name="Picture 5"/>
          <p:cNvPicPr/>
          <p:nvPr/>
        </p:nvPicPr>
        <p:blipFill rotWithShape="1">
          <a:blip r:embed="rId7"/>
          <a:srcRect l="2724" t="10513" r="13462" b="8461"/>
          <a:stretch/>
        </p:blipFill>
        <p:spPr bwMode="auto">
          <a:xfrm>
            <a:off x="1143000" y="0"/>
            <a:ext cx="8001000" cy="5410200"/>
          </a:xfrm>
          <a:prstGeom prst="rect">
            <a:avLst/>
          </a:prstGeom>
          <a:ln w="38100">
            <a:solidFill>
              <a:schemeClr val="tx1"/>
            </a:solidFill>
          </a:ln>
          <a:extLst>
            <a:ext uri="{53640926-AAD7-44D8-BBD7-CCE9431645EC}">
              <a14:shadowObscured xmlns:a14="http://schemas.microsoft.com/office/drawing/2010/main"/>
            </a:ext>
          </a:extLst>
        </p:spPr>
      </p:pic>
      <p:sp>
        <p:nvSpPr>
          <p:cNvPr id="3" name="Right Arrow 2">
            <a:extLst>
              <a:ext uri="{FF2B5EF4-FFF2-40B4-BE49-F238E27FC236}">
                <a16:creationId xmlns:a16="http://schemas.microsoft.com/office/drawing/2014/main" id="{8ADFD701-E48B-6445-A784-70E243E68BDE}"/>
              </a:ext>
            </a:extLst>
          </p:cNvPr>
          <p:cNvSpPr/>
          <p:nvPr>
            <p:custDataLst>
              <p:tags r:id="rId3"/>
            </p:custDataLst>
          </p:nvPr>
        </p:nvSpPr>
        <p:spPr>
          <a:xfrm>
            <a:off x="7543800" y="5029200"/>
            <a:ext cx="977900" cy="4841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0000"/>
              </a:solidFill>
            </a:endParaRP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3" descr="Screen Clipping">
            <a:extLst>
              <a:ext uri="{FF2B5EF4-FFF2-40B4-BE49-F238E27FC236}">
                <a16:creationId xmlns:a16="http://schemas.microsoft.com/office/drawing/2014/main" id="{66E18C90-ECC5-9748-A7E6-17B3D859F9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Box 9">
            <a:extLst>
              <a:ext uri="{FF2B5EF4-FFF2-40B4-BE49-F238E27FC236}">
                <a16:creationId xmlns:a16="http://schemas.microsoft.com/office/drawing/2014/main" id="{233A8CD6-2952-7D4D-94B9-5E6DCDA1CB47}"/>
              </a:ext>
            </a:extLst>
          </p:cNvPr>
          <p:cNvSpPr txBox="1">
            <a:spLocks noChangeArrowheads="1"/>
          </p:cNvSpPr>
          <p:nvPr>
            <p:custDataLst>
              <p:tags r:id="rId2"/>
            </p:custDataLst>
          </p:nvPr>
        </p:nvSpPr>
        <p:spPr bwMode="auto">
          <a:xfrm>
            <a:off x="228600" y="1066800"/>
            <a:ext cx="1371600" cy="1477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The image will be embedded as you see here.</a:t>
            </a:r>
          </a:p>
        </p:txBody>
      </p:sp>
      <p:pic>
        <p:nvPicPr>
          <p:cNvPr id="5" name="Picture 4"/>
          <p:cNvPicPr/>
          <p:nvPr/>
        </p:nvPicPr>
        <p:blipFill rotWithShape="1">
          <a:blip r:embed="rId6"/>
          <a:srcRect l="7852" t="12308" r="21955" b="4615"/>
          <a:stretch/>
        </p:blipFill>
        <p:spPr bwMode="auto">
          <a:xfrm>
            <a:off x="1828800" y="457200"/>
            <a:ext cx="7086600" cy="5505450"/>
          </a:xfrm>
          <a:prstGeom prst="rect">
            <a:avLst/>
          </a:prstGeom>
          <a:ln w="38100">
            <a:solidFill>
              <a:schemeClr val="tx1"/>
            </a:solidFill>
          </a:ln>
          <a:extLst>
            <a:ext uri="{53640926-AAD7-44D8-BBD7-CCE9431645EC}">
              <a14:shadowObscured xmlns:a14="http://schemas.microsoft.com/office/drawing/2010/main"/>
            </a:ext>
          </a:extLst>
        </p:spPr>
      </p:pic>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3" descr="Screen Clipping">
            <a:extLst>
              <a:ext uri="{FF2B5EF4-FFF2-40B4-BE49-F238E27FC236}">
                <a16:creationId xmlns:a16="http://schemas.microsoft.com/office/drawing/2014/main" id="{773567C6-705D-004F-B443-B62E247E18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extBox 9">
            <a:extLst>
              <a:ext uri="{FF2B5EF4-FFF2-40B4-BE49-F238E27FC236}">
                <a16:creationId xmlns:a16="http://schemas.microsoft.com/office/drawing/2014/main" id="{A5878E94-1C2D-1F4F-BF85-79F435F5A5C9}"/>
              </a:ext>
            </a:extLst>
          </p:cNvPr>
          <p:cNvSpPr txBox="1">
            <a:spLocks noChangeArrowheads="1"/>
          </p:cNvSpPr>
          <p:nvPr>
            <p:custDataLst>
              <p:tags r:id="rId2"/>
            </p:custDataLst>
          </p:nvPr>
        </p:nvSpPr>
        <p:spPr bwMode="auto">
          <a:xfrm>
            <a:off x="222250" y="841375"/>
            <a:ext cx="1682750" cy="59093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Once you’ve completed the required information in the Grant Proposal section, </a:t>
            </a:r>
            <a:r>
              <a:rPr lang="en-US" altLang="en-US" sz="1800" dirty="0" smtClean="0"/>
              <a:t>click on Project Overview to return </a:t>
            </a:r>
            <a:r>
              <a:rPr lang="en-US" altLang="en-US" sz="1800" dirty="0"/>
              <a:t>to the proposal main page. </a:t>
            </a:r>
          </a:p>
          <a:p>
            <a:pPr eaLnBrk="1" hangingPunct="1">
              <a:spcBef>
                <a:spcPct val="0"/>
              </a:spcBef>
              <a:buFontTx/>
              <a:buNone/>
            </a:pPr>
            <a:endParaRPr lang="en-US" altLang="en-US" sz="1800" dirty="0"/>
          </a:p>
          <a:p>
            <a:pPr eaLnBrk="1" hangingPunct="1">
              <a:spcBef>
                <a:spcPct val="0"/>
              </a:spcBef>
              <a:buFontTx/>
              <a:buNone/>
            </a:pPr>
            <a:r>
              <a:rPr lang="en-US" altLang="en-US" sz="1800" dirty="0"/>
              <a:t>At any time, you can click on </a:t>
            </a:r>
            <a:r>
              <a:rPr lang="en-US" altLang="en-US" sz="1800" dirty="0" smtClean="0"/>
              <a:t>“View Draft</a:t>
            </a:r>
            <a:r>
              <a:rPr lang="en-US" altLang="en-US" sz="1800" dirty="0"/>
              <a:t>” to view your proposal, or to share a draft with a collaborator.</a:t>
            </a:r>
          </a:p>
        </p:txBody>
      </p:sp>
      <p:pic>
        <p:nvPicPr>
          <p:cNvPr id="5" name="Picture 4"/>
          <p:cNvPicPr/>
          <p:nvPr/>
        </p:nvPicPr>
        <p:blipFill rotWithShape="1">
          <a:blip r:embed="rId8"/>
          <a:srcRect l="7692" t="7436" r="21154" b="4615"/>
          <a:stretch/>
        </p:blipFill>
        <p:spPr bwMode="auto">
          <a:xfrm>
            <a:off x="2209800" y="152400"/>
            <a:ext cx="6476999" cy="6705600"/>
          </a:xfrm>
          <a:prstGeom prst="rect">
            <a:avLst/>
          </a:prstGeom>
          <a:ln w="38100">
            <a:solidFill>
              <a:schemeClr val="tx1"/>
            </a:solidFill>
          </a:ln>
          <a:extLst>
            <a:ext uri="{53640926-AAD7-44D8-BBD7-CCE9431645EC}">
              <a14:shadowObscured xmlns:a14="http://schemas.microsoft.com/office/drawing/2010/main"/>
            </a:ext>
          </a:extLst>
        </p:spPr>
      </p:pic>
      <p:sp>
        <p:nvSpPr>
          <p:cNvPr id="7" name="Oval 6">
            <a:extLst>
              <a:ext uri="{FF2B5EF4-FFF2-40B4-BE49-F238E27FC236}">
                <a16:creationId xmlns:a16="http://schemas.microsoft.com/office/drawing/2014/main" id="{FBE41ECF-C280-D347-A0CF-B8D3C7A11560}"/>
              </a:ext>
            </a:extLst>
          </p:cNvPr>
          <p:cNvSpPr/>
          <p:nvPr>
            <p:custDataLst>
              <p:tags r:id="rId3"/>
            </p:custDataLst>
          </p:nvPr>
        </p:nvSpPr>
        <p:spPr>
          <a:xfrm>
            <a:off x="1905000" y="5029200"/>
            <a:ext cx="22098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5236" name="Right Arrow 6">
            <a:extLst>
              <a:ext uri="{FF2B5EF4-FFF2-40B4-BE49-F238E27FC236}">
                <a16:creationId xmlns:a16="http://schemas.microsoft.com/office/drawing/2014/main" id="{AFE1DD02-1A5F-4647-8768-98A752DDE09C}"/>
              </a:ext>
            </a:extLst>
          </p:cNvPr>
          <p:cNvSpPr>
            <a:spLocks noChangeArrowheads="1"/>
          </p:cNvSpPr>
          <p:nvPr>
            <p:custDataLst>
              <p:tags r:id="rId4"/>
            </p:custDataLst>
          </p:nvPr>
        </p:nvSpPr>
        <p:spPr bwMode="auto">
          <a:xfrm rot="19609278">
            <a:off x="1447749" y="4061039"/>
            <a:ext cx="752475" cy="381000"/>
          </a:xfrm>
          <a:prstGeom prst="rightArrow">
            <a:avLst>
              <a:gd name="adj1" fmla="val 50000"/>
              <a:gd name="adj2" fmla="val 49951"/>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1555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3" descr="Screen Clipping">
            <a:extLst>
              <a:ext uri="{FF2B5EF4-FFF2-40B4-BE49-F238E27FC236}">
                <a16:creationId xmlns:a16="http://schemas.microsoft.com/office/drawing/2014/main" id="{D127C404-B05A-6F4F-8952-33E63C25AD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p:nvPr/>
        </p:nvPicPr>
        <p:blipFill rotWithShape="1">
          <a:blip r:embed="rId6"/>
          <a:srcRect l="7692" t="7436" r="21154" b="4615"/>
          <a:stretch/>
        </p:blipFill>
        <p:spPr bwMode="auto">
          <a:xfrm>
            <a:off x="1295400" y="0"/>
            <a:ext cx="7848600" cy="6858000"/>
          </a:xfrm>
          <a:prstGeom prst="rect">
            <a:avLst/>
          </a:prstGeom>
          <a:ln w="38100">
            <a:solidFill>
              <a:schemeClr val="tx1"/>
            </a:solidFill>
          </a:ln>
          <a:extLst>
            <a:ext uri="{53640926-AAD7-44D8-BBD7-CCE9431645EC}">
              <a14:shadowObscured xmlns:a14="http://schemas.microsoft.com/office/drawing/2010/main"/>
            </a:ext>
          </a:extLst>
        </p:spPr>
      </p:pic>
      <p:sp>
        <p:nvSpPr>
          <p:cNvPr id="6" name="Oval 5">
            <a:extLst>
              <a:ext uri="{FF2B5EF4-FFF2-40B4-BE49-F238E27FC236}">
                <a16:creationId xmlns:a16="http://schemas.microsoft.com/office/drawing/2014/main" id="{FBE41ECF-C280-D347-A0CF-B8D3C7A11560}"/>
              </a:ext>
            </a:extLst>
          </p:cNvPr>
          <p:cNvSpPr/>
          <p:nvPr>
            <p:custDataLst>
              <p:tags r:id="rId2"/>
            </p:custDataLst>
          </p:nvPr>
        </p:nvSpPr>
        <p:spPr>
          <a:xfrm>
            <a:off x="1066800" y="6060908"/>
            <a:ext cx="1828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3" descr="Screen Clipping">
            <a:extLst>
              <a:ext uri="{FF2B5EF4-FFF2-40B4-BE49-F238E27FC236}">
                <a16:creationId xmlns:a16="http://schemas.microsoft.com/office/drawing/2014/main" id="{A37656D3-E643-CB46-A575-9E6A25D447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Box 9">
            <a:extLst>
              <a:ext uri="{FF2B5EF4-FFF2-40B4-BE49-F238E27FC236}">
                <a16:creationId xmlns:a16="http://schemas.microsoft.com/office/drawing/2014/main" id="{51331273-91A5-D74D-9183-34F0370DABA0}"/>
              </a:ext>
            </a:extLst>
          </p:cNvPr>
          <p:cNvSpPr txBox="1">
            <a:spLocks noChangeArrowheads="1"/>
          </p:cNvSpPr>
          <p:nvPr>
            <p:custDataLst>
              <p:tags r:id="rId2"/>
            </p:custDataLst>
          </p:nvPr>
        </p:nvSpPr>
        <p:spPr bwMode="auto">
          <a:xfrm>
            <a:off x="7386637" y="1295400"/>
            <a:ext cx="1447800" cy="25853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smtClean="0"/>
              <a:t>Read the instructions, then enter each item </a:t>
            </a:r>
            <a:r>
              <a:rPr lang="en-US" altLang="en-US" sz="1800" dirty="0"/>
              <a:t>of your </a:t>
            </a:r>
            <a:r>
              <a:rPr lang="en-US" altLang="en-US" sz="1800" dirty="0" smtClean="0"/>
              <a:t>budget by clicking on “Add a Budget Item.”</a:t>
            </a:r>
            <a:endParaRPr lang="en-US" altLang="en-US" sz="1800" dirty="0"/>
          </a:p>
        </p:txBody>
      </p:sp>
      <p:pic>
        <p:nvPicPr>
          <p:cNvPr id="6" name="Picture 5"/>
          <p:cNvPicPr/>
          <p:nvPr/>
        </p:nvPicPr>
        <p:blipFill rotWithShape="1">
          <a:blip r:embed="rId7"/>
          <a:srcRect l="7211" t="7949" r="21154" b="5128"/>
          <a:stretch/>
        </p:blipFill>
        <p:spPr bwMode="auto">
          <a:xfrm>
            <a:off x="4762" y="52387"/>
            <a:ext cx="7086600" cy="5791200"/>
          </a:xfrm>
          <a:prstGeom prst="rect">
            <a:avLst/>
          </a:prstGeom>
          <a:ln w="38100">
            <a:solidFill>
              <a:schemeClr val="tx1"/>
            </a:solidFill>
          </a:ln>
          <a:extLst>
            <a:ext uri="{53640926-AAD7-44D8-BBD7-CCE9431645EC}">
              <a14:shadowObscured xmlns:a14="http://schemas.microsoft.com/office/drawing/2010/main"/>
            </a:ext>
          </a:extLst>
        </p:spPr>
      </p:pic>
      <p:pic>
        <p:nvPicPr>
          <p:cNvPr id="7" name="Picture 6"/>
          <p:cNvPicPr/>
          <p:nvPr/>
        </p:nvPicPr>
        <p:blipFill rotWithShape="1">
          <a:blip r:embed="rId8"/>
          <a:srcRect l="7692" t="31539" r="20833" b="44990"/>
          <a:stretch/>
        </p:blipFill>
        <p:spPr bwMode="auto">
          <a:xfrm>
            <a:off x="2528888" y="4167186"/>
            <a:ext cx="6615112" cy="2690814"/>
          </a:xfrm>
          <a:prstGeom prst="rect">
            <a:avLst/>
          </a:prstGeom>
          <a:ln w="38100">
            <a:solidFill>
              <a:schemeClr val="tx1"/>
            </a:solidFill>
          </a:ln>
          <a:extLst>
            <a:ext uri="{53640926-AAD7-44D8-BBD7-CCE9431645EC}">
              <a14:shadowObscured xmlns:a14="http://schemas.microsoft.com/office/drawing/2010/main"/>
            </a:ext>
          </a:extLst>
        </p:spPr>
      </p:pic>
      <p:sp>
        <p:nvSpPr>
          <p:cNvPr id="99332" name="Right Arrow 5">
            <a:extLst>
              <a:ext uri="{FF2B5EF4-FFF2-40B4-BE49-F238E27FC236}">
                <a16:creationId xmlns:a16="http://schemas.microsoft.com/office/drawing/2014/main" id="{5C0EADCE-BF5E-454E-BADB-1213E212EE89}"/>
              </a:ext>
            </a:extLst>
          </p:cNvPr>
          <p:cNvSpPr>
            <a:spLocks noChangeArrowheads="1"/>
          </p:cNvSpPr>
          <p:nvPr>
            <p:custDataLst>
              <p:tags r:id="rId3"/>
            </p:custDataLst>
          </p:nvPr>
        </p:nvSpPr>
        <p:spPr bwMode="auto">
          <a:xfrm rot="10205459">
            <a:off x="3574888" y="6205537"/>
            <a:ext cx="798513" cy="381000"/>
          </a:xfrm>
          <a:prstGeom prst="rightArrow">
            <a:avLst>
              <a:gd name="adj1" fmla="val 50000"/>
              <a:gd name="adj2" fmla="val 49970"/>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5F143-9C7A-2F4D-9DC7-41C2460204E6}"/>
              </a:ext>
            </a:extLst>
          </p:cNvPr>
          <p:cNvSpPr>
            <a:spLocks noGrp="1"/>
          </p:cNvSpPr>
          <p:nvPr>
            <p:ph type="title"/>
            <p:custDataLst>
              <p:tags r:id="rId2"/>
            </p:custDataLst>
          </p:nvPr>
        </p:nvSpPr>
        <p:spPr/>
        <p:txBody>
          <a:bodyPr rtlCol="0">
            <a:normAutofit fontScale="90000"/>
          </a:bodyPr>
          <a:lstStyle/>
          <a:p>
            <a:pPr eaLnBrk="1" fontAlgn="auto" hangingPunct="1">
              <a:spcAft>
                <a:spcPts val="0"/>
              </a:spcAft>
              <a:defRPr/>
            </a:pPr>
            <a:r>
              <a:rPr lang="en-US" sz="4200" b="1" dirty="0">
                <a:solidFill>
                  <a:schemeClr val="bg1"/>
                </a:solidFill>
                <a:ea typeface="+mn-ea"/>
                <a:cs typeface="+mn-cs"/>
              </a:rPr>
              <a:t>The SARE Model</a:t>
            </a:r>
            <a:r>
              <a:rPr lang="en-US" dirty="0">
                <a:solidFill>
                  <a:schemeClr val="bg1"/>
                </a:solidFill>
              </a:rPr>
              <a:t/>
            </a:r>
            <a:br>
              <a:rPr lang="en-US" dirty="0">
                <a:solidFill>
                  <a:schemeClr val="bg1"/>
                </a:solidFill>
              </a:rPr>
            </a:br>
            <a:endParaRPr lang="en-US" dirty="0"/>
          </a:p>
        </p:txBody>
      </p:sp>
      <p:pic>
        <p:nvPicPr>
          <p:cNvPr id="21506" name="Picture 5" descr="SARE_NorthCentral_CMYK">
            <a:extLst>
              <a:ext uri="{FF2B5EF4-FFF2-40B4-BE49-F238E27FC236}">
                <a16:creationId xmlns:a16="http://schemas.microsoft.com/office/drawing/2014/main" id="{E8A9E1A5-25AA-FE44-8651-FCD2F3334B1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696200" y="5562600"/>
            <a:ext cx="1143000" cy="103187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1507" name="TextBox 5">
            <a:extLst>
              <a:ext uri="{FF2B5EF4-FFF2-40B4-BE49-F238E27FC236}">
                <a16:creationId xmlns:a16="http://schemas.microsoft.com/office/drawing/2014/main" id="{BD696DF8-0C62-C647-857E-2ADC50A636C5}"/>
              </a:ext>
            </a:extLst>
          </p:cNvPr>
          <p:cNvSpPr txBox="1">
            <a:spLocks noChangeArrowheads="1"/>
          </p:cNvSpPr>
          <p:nvPr>
            <p:custDataLst>
              <p:tags r:id="rId3"/>
            </p:custDataLst>
          </p:nvPr>
        </p:nvSpPr>
        <p:spPr bwMode="auto">
          <a:xfrm>
            <a:off x="4953000" y="6477000"/>
            <a:ext cx="19812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900">
                <a:solidFill>
                  <a:schemeClr val="bg1"/>
                </a:solidFill>
              </a:rPr>
              <a:t>photo credit: David Baltensperger</a:t>
            </a:r>
          </a:p>
        </p:txBody>
      </p:sp>
      <p:sp>
        <p:nvSpPr>
          <p:cNvPr id="21508" name="Rectangle 21">
            <a:extLst>
              <a:ext uri="{FF2B5EF4-FFF2-40B4-BE49-F238E27FC236}">
                <a16:creationId xmlns:a16="http://schemas.microsoft.com/office/drawing/2014/main" id="{2F05D480-8391-2640-9462-B05BEDE73D13}"/>
              </a:ext>
            </a:extLst>
          </p:cNvPr>
          <p:cNvSpPr>
            <a:spLocks noChangeArrowheads="1"/>
          </p:cNvSpPr>
          <p:nvPr>
            <p:custDataLst>
              <p:tags r:id="rId4"/>
            </p:custDataLst>
          </p:nvPr>
        </p:nvSpPr>
        <p:spPr bwMode="auto">
          <a:xfrm>
            <a:off x="0" y="0"/>
            <a:ext cx="4572000" cy="24384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1800"/>
          </a:p>
        </p:txBody>
      </p:sp>
      <p:sp>
        <p:nvSpPr>
          <p:cNvPr id="21509" name="Text Box 4">
            <a:extLst>
              <a:ext uri="{FF2B5EF4-FFF2-40B4-BE49-F238E27FC236}">
                <a16:creationId xmlns:a16="http://schemas.microsoft.com/office/drawing/2014/main" id="{ECA03843-5B99-3345-9574-7DBF9284D0A2}"/>
              </a:ext>
            </a:extLst>
          </p:cNvPr>
          <p:cNvSpPr txBox="1">
            <a:spLocks noChangeArrowheads="1"/>
          </p:cNvSpPr>
          <p:nvPr>
            <p:custDataLst>
              <p:tags r:id="rId5"/>
            </p:custDataLst>
          </p:nvPr>
        </p:nvSpPr>
        <p:spPr bwMode="auto">
          <a:xfrm>
            <a:off x="228600" y="552450"/>
            <a:ext cx="42672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200" b="1">
                <a:solidFill>
                  <a:schemeClr val="bg1"/>
                </a:solidFill>
                <a:latin typeface="Georgia" panose="02040502050405020303" pitchFamily="18" charset="0"/>
                <a:ea typeface="MS PGothic" panose="020B0600070205080204" pitchFamily="34" charset="-128"/>
              </a:rPr>
              <a:t>The SARE Model</a:t>
            </a:r>
            <a:endParaRPr lang="en-US" altLang="en-US" sz="4200" b="1">
              <a:latin typeface="Georgia" panose="02040502050405020303" pitchFamily="18" charset="0"/>
              <a:ea typeface="MS PGothic" panose="020B0600070205080204" pitchFamily="34" charset="-128"/>
            </a:endParaRPr>
          </a:p>
          <a:p>
            <a:pPr algn="r" eaLnBrk="1" hangingPunct="1">
              <a:spcBef>
                <a:spcPct val="0"/>
              </a:spcBef>
              <a:buFontTx/>
              <a:buNone/>
            </a:pPr>
            <a:endParaRPr lang="en-US" altLang="en-US" sz="4200" b="1">
              <a:latin typeface="Trebuchet MS" panose="020B0703020202090204" pitchFamily="34" charset="0"/>
              <a:ea typeface="MS PGothic" panose="020B0600070205080204" pitchFamily="34" charset="-128"/>
            </a:endParaRPr>
          </a:p>
          <a:p>
            <a:pPr eaLnBrk="1" hangingPunct="1">
              <a:spcBef>
                <a:spcPct val="0"/>
              </a:spcBef>
              <a:buFontTx/>
              <a:buNone/>
            </a:pPr>
            <a:endParaRPr lang="en-US" altLang="en-US" sz="3800">
              <a:latin typeface="Trebuchet MS" panose="020B0703020202090204" pitchFamily="34" charset="0"/>
              <a:ea typeface="MS PGothic" panose="020B0600070205080204" pitchFamily="34" charset="-128"/>
            </a:endParaRPr>
          </a:p>
        </p:txBody>
      </p:sp>
      <p:sp>
        <p:nvSpPr>
          <p:cNvPr id="21510" name="Text Box 19">
            <a:extLst>
              <a:ext uri="{FF2B5EF4-FFF2-40B4-BE49-F238E27FC236}">
                <a16:creationId xmlns:a16="http://schemas.microsoft.com/office/drawing/2014/main" id="{71CADE1A-781B-1543-84AC-62C3BCB9DDC3}"/>
              </a:ext>
            </a:extLst>
          </p:cNvPr>
          <p:cNvSpPr>
            <a:spLocks noGrp="1" noChangeArrowheads="1"/>
          </p:cNvSpPr>
          <p:nvPr>
            <p:ph sz="half" idx="1"/>
            <p:custDataLst>
              <p:tags r:id="rId6"/>
            </p:custDataLst>
          </p:nvPr>
        </p:nvSpPr>
        <p:spPr>
          <a:xfrm>
            <a:off x="457200" y="2590800"/>
            <a:ext cx="3886200" cy="3937000"/>
          </a:xfrm>
        </p:spPr>
        <p:txBody>
          <a:bodyPr>
            <a:spAutoFit/>
          </a:bodyPr>
          <a:lstStyle/>
          <a:p>
            <a:pPr marL="287338" indent="-287338" defTabSz="1027113" eaLnBrk="1" hangingPunct="1">
              <a:lnSpc>
                <a:spcPct val="120000"/>
              </a:lnSpc>
              <a:spcBef>
                <a:spcPct val="100000"/>
              </a:spcBef>
              <a:buFontTx/>
              <a:buChar char="•"/>
            </a:pPr>
            <a:r>
              <a:rPr lang="en-US" altLang="en-US" sz="2000" b="1" dirty="0">
                <a:solidFill>
                  <a:srgbClr val="008000"/>
                </a:solidFill>
                <a:latin typeface="Trebuchet MS" panose="020B0703020202090204" pitchFamily="34" charset="0"/>
                <a:ea typeface="MS PGothic" panose="020B0600070205080204" pitchFamily="34" charset="-128"/>
              </a:rPr>
              <a:t>Four regional councils set priorities and make grants </a:t>
            </a:r>
          </a:p>
          <a:p>
            <a:pPr marL="287338" indent="-287338" defTabSz="1027113" eaLnBrk="1" hangingPunct="1">
              <a:lnSpc>
                <a:spcPct val="120000"/>
              </a:lnSpc>
              <a:spcBef>
                <a:spcPct val="100000"/>
              </a:spcBef>
              <a:buFontTx/>
              <a:buChar char="•"/>
            </a:pPr>
            <a:r>
              <a:rPr lang="en-US" altLang="en-US" sz="2000" b="1" dirty="0">
                <a:solidFill>
                  <a:srgbClr val="008000"/>
                </a:solidFill>
                <a:latin typeface="Trebuchet MS" panose="020B0703020202090204" pitchFamily="34" charset="0"/>
                <a:ea typeface="MS PGothic" panose="020B0600070205080204" pitchFamily="34" charset="-128"/>
              </a:rPr>
              <a:t>SARE Outreach produces practical </a:t>
            </a:r>
            <a:r>
              <a:rPr lang="en-US" altLang="en-US" sz="2000" b="1" dirty="0" smtClean="0">
                <a:solidFill>
                  <a:srgbClr val="008000"/>
                </a:solidFill>
                <a:latin typeface="Trebuchet MS" panose="020B0703020202090204" pitchFamily="34" charset="0"/>
                <a:ea typeface="MS PGothic" panose="020B0600070205080204" pitchFamily="34" charset="-128"/>
              </a:rPr>
              <a:t>information</a:t>
            </a:r>
            <a:endParaRPr lang="en-US" altLang="en-US" sz="2000" b="1" dirty="0">
              <a:solidFill>
                <a:srgbClr val="008000"/>
              </a:solidFill>
              <a:latin typeface="Trebuchet MS" panose="020B0703020202090204" pitchFamily="34" charset="0"/>
              <a:ea typeface="MS PGothic" panose="020B0600070205080204" pitchFamily="34" charset="-128"/>
            </a:endParaRPr>
          </a:p>
          <a:p>
            <a:pPr marL="287338" indent="-287338" defTabSz="1027113" eaLnBrk="1" hangingPunct="1">
              <a:lnSpc>
                <a:spcPct val="120000"/>
              </a:lnSpc>
              <a:spcBef>
                <a:spcPct val="100000"/>
              </a:spcBef>
              <a:buFontTx/>
              <a:buChar char="•"/>
            </a:pPr>
            <a:r>
              <a:rPr lang="en-US" altLang="en-US" sz="2000" b="1" dirty="0">
                <a:solidFill>
                  <a:srgbClr val="008000"/>
                </a:solidFill>
                <a:latin typeface="Trebuchet MS" panose="020B0703020202090204" pitchFamily="34" charset="0"/>
                <a:ea typeface="MS PGothic" panose="020B0600070205080204" pitchFamily="34" charset="-128"/>
              </a:rPr>
              <a:t>USDA-NIFA supports SARE</a:t>
            </a:r>
          </a:p>
          <a:p>
            <a:pPr marL="287338" indent="-287338" defTabSz="1027113" eaLnBrk="1" hangingPunct="1">
              <a:lnSpc>
                <a:spcPct val="120000"/>
              </a:lnSpc>
              <a:spcBef>
                <a:spcPct val="100000"/>
              </a:spcBef>
              <a:buFontTx/>
              <a:buChar char="•"/>
            </a:pPr>
            <a:r>
              <a:rPr lang="en-US" altLang="en-US" sz="2000" b="1" dirty="0">
                <a:solidFill>
                  <a:srgbClr val="008000"/>
                </a:solidFill>
                <a:latin typeface="Trebuchet MS" panose="020B0703020202090204" pitchFamily="34" charset="0"/>
                <a:ea typeface="MS PGothic" panose="020B0600070205080204" pitchFamily="34" charset="-128"/>
              </a:rPr>
              <a:t>Other USDA agencies and land-grant universities are partners</a:t>
            </a:r>
          </a:p>
        </p:txBody>
      </p:sp>
      <p:pic>
        <p:nvPicPr>
          <p:cNvPr id="21511" name="Picture 7" descr="LNC03-222 Photo 7 Combining canola in First-time Producer Field.jpg">
            <a:extLst>
              <a:ext uri="{FF2B5EF4-FFF2-40B4-BE49-F238E27FC236}">
                <a16:creationId xmlns:a16="http://schemas.microsoft.com/office/drawing/2014/main" id="{1C71F1D4-B4C9-4D45-826E-D6614949E556}"/>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572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3" descr="Screen Clipping">
            <a:extLst>
              <a:ext uri="{FF2B5EF4-FFF2-40B4-BE49-F238E27FC236}">
                <a16:creationId xmlns:a16="http://schemas.microsoft.com/office/drawing/2014/main" id="{04D86A96-0D74-464B-8B6E-F544B557C0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TextBox 9">
            <a:extLst>
              <a:ext uri="{FF2B5EF4-FFF2-40B4-BE49-F238E27FC236}">
                <a16:creationId xmlns:a16="http://schemas.microsoft.com/office/drawing/2014/main" id="{E71E6855-A510-414D-88F3-7D2D2C6C78EE}"/>
              </a:ext>
            </a:extLst>
          </p:cNvPr>
          <p:cNvSpPr txBox="1">
            <a:spLocks noChangeArrowheads="1"/>
          </p:cNvSpPr>
          <p:nvPr>
            <p:custDataLst>
              <p:tags r:id="rId2"/>
            </p:custDataLst>
          </p:nvPr>
        </p:nvSpPr>
        <p:spPr bwMode="auto">
          <a:xfrm>
            <a:off x="222250" y="841375"/>
            <a:ext cx="1682750"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Follow the guidelines to enter each item of your budget.</a:t>
            </a:r>
          </a:p>
        </p:txBody>
      </p:sp>
      <p:pic>
        <p:nvPicPr>
          <p:cNvPr id="9" name="Picture 8"/>
          <p:cNvPicPr/>
          <p:nvPr/>
        </p:nvPicPr>
        <p:blipFill rotWithShape="1">
          <a:blip r:embed="rId9"/>
          <a:srcRect l="7692" t="41539" r="67628" b="44615"/>
          <a:stretch/>
        </p:blipFill>
        <p:spPr bwMode="auto">
          <a:xfrm>
            <a:off x="2819400" y="239713"/>
            <a:ext cx="2514600" cy="1676400"/>
          </a:xfrm>
          <a:prstGeom prst="rect">
            <a:avLst/>
          </a:prstGeom>
          <a:ln w="38100">
            <a:solidFill>
              <a:schemeClr val="tx1"/>
            </a:solidFill>
          </a:ln>
          <a:extLst>
            <a:ext uri="{53640926-AAD7-44D8-BBD7-CCE9431645EC}">
              <a14:shadowObscured xmlns:a14="http://schemas.microsoft.com/office/drawing/2010/main"/>
            </a:ext>
          </a:extLst>
        </p:spPr>
      </p:pic>
      <p:sp>
        <p:nvSpPr>
          <p:cNvPr id="101380" name="Right Arrow 5">
            <a:extLst>
              <a:ext uri="{FF2B5EF4-FFF2-40B4-BE49-F238E27FC236}">
                <a16:creationId xmlns:a16="http://schemas.microsoft.com/office/drawing/2014/main" id="{18550D9F-0B1F-1644-9366-2429B62EF9C9}"/>
              </a:ext>
            </a:extLst>
          </p:cNvPr>
          <p:cNvSpPr>
            <a:spLocks noChangeArrowheads="1"/>
          </p:cNvSpPr>
          <p:nvPr>
            <p:custDataLst>
              <p:tags r:id="rId3"/>
            </p:custDataLst>
          </p:nvPr>
        </p:nvSpPr>
        <p:spPr bwMode="auto">
          <a:xfrm>
            <a:off x="2066925" y="1406525"/>
            <a:ext cx="752475" cy="381000"/>
          </a:xfrm>
          <a:prstGeom prst="rightArrow">
            <a:avLst>
              <a:gd name="adj1" fmla="val 50000"/>
              <a:gd name="adj2" fmla="val 49951"/>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pic>
        <p:nvPicPr>
          <p:cNvPr id="10" name="Picture 9"/>
          <p:cNvPicPr/>
          <p:nvPr/>
        </p:nvPicPr>
        <p:blipFill rotWithShape="1">
          <a:blip r:embed="rId10"/>
          <a:srcRect l="25962" t="24616" r="28366" b="20512"/>
          <a:stretch/>
        </p:blipFill>
        <p:spPr bwMode="auto">
          <a:xfrm>
            <a:off x="5567362" y="23812"/>
            <a:ext cx="3576638" cy="2852737"/>
          </a:xfrm>
          <a:prstGeom prst="rect">
            <a:avLst/>
          </a:prstGeom>
          <a:ln w="38100">
            <a:solidFill>
              <a:schemeClr val="tx1"/>
            </a:solidFill>
          </a:ln>
          <a:extLst>
            <a:ext uri="{53640926-AAD7-44D8-BBD7-CCE9431645EC}">
              <a14:shadowObscured xmlns:a14="http://schemas.microsoft.com/office/drawing/2010/main"/>
            </a:ext>
          </a:extLst>
        </p:spPr>
      </p:pic>
      <p:sp>
        <p:nvSpPr>
          <p:cNvPr id="11" name="Oval 10">
            <a:extLst>
              <a:ext uri="{FF2B5EF4-FFF2-40B4-BE49-F238E27FC236}">
                <a16:creationId xmlns:a16="http://schemas.microsoft.com/office/drawing/2014/main" id="{FBE41ECF-C280-D347-A0CF-B8D3C7A11560}"/>
              </a:ext>
            </a:extLst>
          </p:cNvPr>
          <p:cNvSpPr/>
          <p:nvPr>
            <p:custDataLst>
              <p:tags r:id="rId4"/>
            </p:custDataLst>
          </p:nvPr>
        </p:nvSpPr>
        <p:spPr>
          <a:xfrm>
            <a:off x="8763000" y="380999"/>
            <a:ext cx="381000" cy="4603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 name="Picture 11"/>
          <p:cNvPicPr/>
          <p:nvPr/>
        </p:nvPicPr>
        <p:blipFill rotWithShape="1">
          <a:blip r:embed="rId11"/>
          <a:srcRect l="25961" t="25641" r="28846" b="20770"/>
          <a:stretch/>
        </p:blipFill>
        <p:spPr bwMode="auto">
          <a:xfrm>
            <a:off x="0" y="2749550"/>
            <a:ext cx="5334000" cy="4108450"/>
          </a:xfrm>
          <a:prstGeom prst="rect">
            <a:avLst/>
          </a:prstGeom>
          <a:ln w="38100">
            <a:solidFill>
              <a:schemeClr val="tx1"/>
            </a:solidFill>
          </a:ln>
          <a:extLst>
            <a:ext uri="{53640926-AAD7-44D8-BBD7-CCE9431645EC}">
              <a14:shadowObscured xmlns:a14="http://schemas.microsoft.com/office/drawing/2010/main"/>
            </a:ext>
          </a:extLst>
        </p:spPr>
      </p:pic>
      <p:sp>
        <p:nvSpPr>
          <p:cNvPr id="101382" name="Right Arrow 7">
            <a:extLst>
              <a:ext uri="{FF2B5EF4-FFF2-40B4-BE49-F238E27FC236}">
                <a16:creationId xmlns:a16="http://schemas.microsoft.com/office/drawing/2014/main" id="{2ACB4381-889F-A042-A07A-663A6F77477D}"/>
              </a:ext>
            </a:extLst>
          </p:cNvPr>
          <p:cNvSpPr>
            <a:spLocks noChangeArrowheads="1"/>
          </p:cNvSpPr>
          <p:nvPr>
            <p:custDataLst>
              <p:tags r:id="rId5"/>
            </p:custDataLst>
          </p:nvPr>
        </p:nvSpPr>
        <p:spPr bwMode="auto">
          <a:xfrm rot="11252614">
            <a:off x="1878485" y="4238743"/>
            <a:ext cx="752475" cy="381000"/>
          </a:xfrm>
          <a:prstGeom prst="rightArrow">
            <a:avLst>
              <a:gd name="adj1" fmla="val 50000"/>
              <a:gd name="adj2" fmla="val 49951"/>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3" descr="Screen Clipping">
            <a:extLst>
              <a:ext uri="{FF2B5EF4-FFF2-40B4-BE49-F238E27FC236}">
                <a16:creationId xmlns:a16="http://schemas.microsoft.com/office/drawing/2014/main" id="{2E9821AB-CEFE-BF4F-879F-27489331F7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p:nvPr/>
        </p:nvPicPr>
        <p:blipFill rotWithShape="1">
          <a:blip r:embed="rId7"/>
          <a:srcRect l="25320" t="25128" r="38622" b="20256"/>
          <a:stretch/>
        </p:blipFill>
        <p:spPr bwMode="auto">
          <a:xfrm>
            <a:off x="0" y="3119822"/>
            <a:ext cx="2971800" cy="3733800"/>
          </a:xfrm>
          <a:prstGeom prst="rect">
            <a:avLst/>
          </a:prstGeom>
          <a:ln w="38100">
            <a:solidFill>
              <a:schemeClr val="tx1"/>
            </a:solidFill>
          </a:ln>
          <a:extLst>
            <a:ext uri="{53640926-AAD7-44D8-BBD7-CCE9431645EC}">
              <a14:shadowObscured xmlns:a14="http://schemas.microsoft.com/office/drawing/2010/main"/>
            </a:ext>
          </a:extLst>
        </p:spPr>
      </p:pic>
      <p:pic>
        <p:nvPicPr>
          <p:cNvPr id="5" name="Picture 4"/>
          <p:cNvPicPr/>
          <p:nvPr/>
        </p:nvPicPr>
        <p:blipFill rotWithShape="1">
          <a:blip r:embed="rId8"/>
          <a:srcRect l="8654" t="29231" r="20833" b="23334"/>
          <a:stretch/>
        </p:blipFill>
        <p:spPr bwMode="auto">
          <a:xfrm>
            <a:off x="2590801" y="0"/>
            <a:ext cx="6553200" cy="4038600"/>
          </a:xfrm>
          <a:prstGeom prst="rect">
            <a:avLst/>
          </a:prstGeom>
          <a:ln w="38100">
            <a:solidFill>
              <a:schemeClr val="tx1"/>
            </a:solidFill>
          </a:ln>
          <a:extLst>
            <a:ext uri="{53640926-AAD7-44D8-BBD7-CCE9431645EC}">
              <a14:shadowObscured xmlns:a14="http://schemas.microsoft.com/office/drawing/2010/main"/>
            </a:ext>
          </a:extLst>
        </p:spPr>
      </p:pic>
      <p:sp>
        <p:nvSpPr>
          <p:cNvPr id="2" name="TextBox 1"/>
          <p:cNvSpPr txBox="1"/>
          <p:nvPr/>
        </p:nvSpPr>
        <p:spPr>
          <a:xfrm>
            <a:off x="3147306" y="4282202"/>
            <a:ext cx="4167894" cy="2308324"/>
          </a:xfrm>
          <a:prstGeom prst="rect">
            <a:avLst/>
          </a:prstGeom>
          <a:noFill/>
          <a:ln w="12700">
            <a:solidFill>
              <a:schemeClr val="tx1"/>
            </a:solidFill>
          </a:ln>
        </p:spPr>
        <p:txBody>
          <a:bodyPr wrap="square" rtlCol="0">
            <a:spAutoFit/>
          </a:bodyPr>
          <a:lstStyle/>
          <a:p>
            <a:r>
              <a:rPr lang="en-US" dirty="0" smtClean="0"/>
              <a:t>After you select the “Budget Category,” fill in the “Item Description.” Then, under “Details/Justification,” show how you came up with the amount for that item (show your math), and fill in the “Amount” you want the grant to cover for that item. When you click on “Save” the item appears as shown above. </a:t>
            </a:r>
            <a:endParaRPr lang="en-US" dirty="0"/>
          </a:p>
        </p:txBody>
      </p:sp>
      <p:sp>
        <p:nvSpPr>
          <p:cNvPr id="7" name="Right Arrow 7">
            <a:extLst>
              <a:ext uri="{FF2B5EF4-FFF2-40B4-BE49-F238E27FC236}">
                <a16:creationId xmlns:a16="http://schemas.microsoft.com/office/drawing/2014/main" id="{2ACB4381-889F-A042-A07A-663A6F77477D}"/>
              </a:ext>
            </a:extLst>
          </p:cNvPr>
          <p:cNvSpPr>
            <a:spLocks noChangeArrowheads="1"/>
          </p:cNvSpPr>
          <p:nvPr>
            <p:custDataLst>
              <p:tags r:id="rId2"/>
            </p:custDataLst>
          </p:nvPr>
        </p:nvSpPr>
        <p:spPr bwMode="auto">
          <a:xfrm rot="11666686">
            <a:off x="1710493" y="4651935"/>
            <a:ext cx="1411604" cy="381000"/>
          </a:xfrm>
          <a:prstGeom prst="rightArrow">
            <a:avLst>
              <a:gd name="adj1" fmla="val 50000"/>
              <a:gd name="adj2" fmla="val 49951"/>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
        <p:nvSpPr>
          <p:cNvPr id="3" name="TextBox 2"/>
          <p:cNvSpPr txBox="1"/>
          <p:nvPr/>
        </p:nvSpPr>
        <p:spPr>
          <a:xfrm>
            <a:off x="7637963" y="5234234"/>
            <a:ext cx="1066800" cy="923330"/>
          </a:xfrm>
          <a:prstGeom prst="rect">
            <a:avLst/>
          </a:prstGeom>
          <a:noFill/>
          <a:ln w="12700">
            <a:solidFill>
              <a:schemeClr val="tx1"/>
            </a:solidFill>
          </a:ln>
        </p:spPr>
        <p:txBody>
          <a:bodyPr wrap="square" rtlCol="0">
            <a:spAutoFit/>
          </a:bodyPr>
          <a:lstStyle/>
          <a:p>
            <a:r>
              <a:rPr lang="en-US" dirty="0" smtClean="0"/>
              <a:t>Saved Budget Item</a:t>
            </a:r>
            <a:endParaRPr lang="en-US" dirty="0"/>
          </a:p>
        </p:txBody>
      </p:sp>
      <p:sp>
        <p:nvSpPr>
          <p:cNvPr id="9" name="Right Arrow 7">
            <a:extLst>
              <a:ext uri="{FF2B5EF4-FFF2-40B4-BE49-F238E27FC236}">
                <a16:creationId xmlns:a16="http://schemas.microsoft.com/office/drawing/2014/main" id="{2ACB4381-889F-A042-A07A-663A6F77477D}"/>
              </a:ext>
            </a:extLst>
          </p:cNvPr>
          <p:cNvSpPr>
            <a:spLocks noChangeArrowheads="1"/>
          </p:cNvSpPr>
          <p:nvPr>
            <p:custDataLst>
              <p:tags r:id="rId3"/>
            </p:custDataLst>
          </p:nvPr>
        </p:nvSpPr>
        <p:spPr bwMode="auto">
          <a:xfrm rot="15319788">
            <a:off x="7465561" y="4305300"/>
            <a:ext cx="1411604" cy="381000"/>
          </a:xfrm>
          <a:prstGeom prst="rightArrow">
            <a:avLst>
              <a:gd name="adj1" fmla="val 50000"/>
              <a:gd name="adj2" fmla="val 49951"/>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3" descr="Screen Clipping">
            <a:extLst>
              <a:ext uri="{FF2B5EF4-FFF2-40B4-BE49-F238E27FC236}">
                <a16:creationId xmlns:a16="http://schemas.microsoft.com/office/drawing/2014/main" id="{8C5EC37A-FDC4-0B49-B80B-46EFA326E1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p:nvPr/>
        </p:nvPicPr>
        <p:blipFill rotWithShape="1">
          <a:blip r:embed="rId5"/>
          <a:srcRect l="8494" t="8462" r="21635" b="5385"/>
          <a:stretch/>
        </p:blipFill>
        <p:spPr bwMode="auto">
          <a:xfrm>
            <a:off x="109538" y="914400"/>
            <a:ext cx="8915400" cy="5334000"/>
          </a:xfrm>
          <a:prstGeom prst="rect">
            <a:avLst/>
          </a:prstGeom>
          <a:ln w="38100">
            <a:solidFill>
              <a:schemeClr val="tx1"/>
            </a:solidFill>
          </a:ln>
          <a:extLst>
            <a:ext uri="{53640926-AAD7-44D8-BBD7-CCE9431645EC}">
              <a14:shadowObscured xmlns:a14="http://schemas.microsoft.com/office/drawing/2010/main"/>
            </a:ext>
          </a:extLst>
        </p:spPr>
      </p:pic>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3" descr="Screen Clipping">
            <a:extLst>
              <a:ext uri="{FF2B5EF4-FFF2-40B4-BE49-F238E27FC236}">
                <a16:creationId xmlns:a16="http://schemas.microsoft.com/office/drawing/2014/main" id="{B0D6CD0E-F70D-CF40-B44B-7F7C36A838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Box 9">
            <a:extLst>
              <a:ext uri="{FF2B5EF4-FFF2-40B4-BE49-F238E27FC236}">
                <a16:creationId xmlns:a16="http://schemas.microsoft.com/office/drawing/2014/main" id="{4ED9B8A9-D513-4043-A825-0976BA4EBBBC}"/>
              </a:ext>
            </a:extLst>
          </p:cNvPr>
          <p:cNvSpPr txBox="1">
            <a:spLocks noChangeArrowheads="1"/>
          </p:cNvSpPr>
          <p:nvPr>
            <p:custDataLst>
              <p:tags r:id="rId2"/>
            </p:custDataLst>
          </p:nvPr>
        </p:nvSpPr>
        <p:spPr bwMode="auto">
          <a:xfrm>
            <a:off x="39802" y="1493836"/>
            <a:ext cx="1371600" cy="1477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smtClean="0"/>
              <a:t>Upload </a:t>
            </a:r>
            <a:r>
              <a:rPr lang="en-US" altLang="en-US" sz="1800" dirty="0"/>
              <a:t>a letter of support to your application.</a:t>
            </a:r>
          </a:p>
        </p:txBody>
      </p:sp>
      <p:pic>
        <p:nvPicPr>
          <p:cNvPr id="7" name="Picture 6"/>
          <p:cNvPicPr/>
          <p:nvPr/>
        </p:nvPicPr>
        <p:blipFill rotWithShape="1">
          <a:blip r:embed="rId7"/>
          <a:srcRect l="8654" t="10513" r="20192" b="14103"/>
          <a:stretch/>
        </p:blipFill>
        <p:spPr bwMode="auto">
          <a:xfrm>
            <a:off x="1600200" y="1066800"/>
            <a:ext cx="7391400" cy="5257799"/>
          </a:xfrm>
          <a:prstGeom prst="rect">
            <a:avLst/>
          </a:prstGeom>
          <a:ln w="38100">
            <a:solidFill>
              <a:schemeClr val="tx1"/>
            </a:solidFill>
          </a:ln>
          <a:extLst>
            <a:ext uri="{53640926-AAD7-44D8-BBD7-CCE9431645EC}">
              <a14:shadowObscured xmlns:a14="http://schemas.microsoft.com/office/drawing/2010/main"/>
            </a:ext>
          </a:extLst>
        </p:spPr>
      </p:pic>
      <p:sp>
        <p:nvSpPr>
          <p:cNvPr id="87044" name="Right Arrow 4">
            <a:extLst>
              <a:ext uri="{FF2B5EF4-FFF2-40B4-BE49-F238E27FC236}">
                <a16:creationId xmlns:a16="http://schemas.microsoft.com/office/drawing/2014/main" id="{E42B0DC4-99ED-D74F-A736-CBE70E0BB21E}"/>
              </a:ext>
            </a:extLst>
          </p:cNvPr>
          <p:cNvSpPr>
            <a:spLocks noChangeArrowheads="1"/>
          </p:cNvSpPr>
          <p:nvPr>
            <p:custDataLst>
              <p:tags r:id="rId3"/>
            </p:custDataLst>
          </p:nvPr>
        </p:nvSpPr>
        <p:spPr bwMode="auto">
          <a:xfrm rot="9925436">
            <a:off x="2318230" y="4688721"/>
            <a:ext cx="976313" cy="381000"/>
          </a:xfrm>
          <a:prstGeom prst="rightArrow">
            <a:avLst>
              <a:gd name="adj1" fmla="val 50000"/>
              <a:gd name="adj2" fmla="val 49957"/>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3" descr="Screen Clipping">
            <a:extLst>
              <a:ext uri="{FF2B5EF4-FFF2-40B4-BE49-F238E27FC236}">
                <a16:creationId xmlns:a16="http://schemas.microsoft.com/office/drawing/2014/main" id="{D6B7E244-0BE5-5844-A97E-3E25E22F61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extBox 9">
            <a:extLst>
              <a:ext uri="{FF2B5EF4-FFF2-40B4-BE49-F238E27FC236}">
                <a16:creationId xmlns:a16="http://schemas.microsoft.com/office/drawing/2014/main" id="{2BDAEAE7-3E8B-3149-83DE-CD6D6460ACA2}"/>
              </a:ext>
            </a:extLst>
          </p:cNvPr>
          <p:cNvSpPr txBox="1">
            <a:spLocks noChangeArrowheads="1"/>
          </p:cNvSpPr>
          <p:nvPr>
            <p:custDataLst>
              <p:tags r:id="rId2"/>
            </p:custDataLst>
          </p:nvPr>
        </p:nvSpPr>
        <p:spPr bwMode="auto">
          <a:xfrm>
            <a:off x="304800" y="595313"/>
            <a:ext cx="1371600" cy="14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Uploading a letter of support to your application.</a:t>
            </a:r>
          </a:p>
        </p:txBody>
      </p:sp>
      <p:sp>
        <p:nvSpPr>
          <p:cNvPr id="89094" name="Right Arrow 6">
            <a:extLst>
              <a:ext uri="{FF2B5EF4-FFF2-40B4-BE49-F238E27FC236}">
                <a16:creationId xmlns:a16="http://schemas.microsoft.com/office/drawing/2014/main" id="{A27C888D-081B-A541-82BC-4FD389F50D84}"/>
              </a:ext>
            </a:extLst>
          </p:cNvPr>
          <p:cNvSpPr>
            <a:spLocks noChangeArrowheads="1"/>
          </p:cNvSpPr>
          <p:nvPr>
            <p:custDataLst>
              <p:tags r:id="rId3"/>
            </p:custDataLst>
          </p:nvPr>
        </p:nvSpPr>
        <p:spPr bwMode="auto">
          <a:xfrm rot="170539">
            <a:off x="24615" y="3335891"/>
            <a:ext cx="976313" cy="381000"/>
          </a:xfrm>
          <a:prstGeom prst="rightArrow">
            <a:avLst>
              <a:gd name="adj1" fmla="val 50000"/>
              <a:gd name="adj2" fmla="val 49957"/>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
        <p:nvSpPr>
          <p:cNvPr id="89099" name="TextBox 12">
            <a:extLst>
              <a:ext uri="{FF2B5EF4-FFF2-40B4-BE49-F238E27FC236}">
                <a16:creationId xmlns:a16="http://schemas.microsoft.com/office/drawing/2014/main" id="{E1536D67-2CFD-6C4D-B8BE-23265E046A4A}"/>
              </a:ext>
            </a:extLst>
          </p:cNvPr>
          <p:cNvSpPr txBox="1">
            <a:spLocks noChangeArrowheads="1"/>
          </p:cNvSpPr>
          <p:nvPr>
            <p:custDataLst>
              <p:tags r:id="rId4"/>
            </p:custDataLst>
          </p:nvPr>
        </p:nvSpPr>
        <p:spPr bwMode="auto">
          <a:xfrm>
            <a:off x="5348058" y="5165826"/>
            <a:ext cx="2924175"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“Open” file from your browser.</a:t>
            </a:r>
          </a:p>
        </p:txBody>
      </p:sp>
      <p:pic>
        <p:nvPicPr>
          <p:cNvPr id="13" name="Picture 12"/>
          <p:cNvPicPr/>
          <p:nvPr/>
        </p:nvPicPr>
        <p:blipFill rotWithShape="1">
          <a:blip r:embed="rId11"/>
          <a:srcRect l="8814" t="28974" r="20994" b="18974"/>
          <a:stretch/>
        </p:blipFill>
        <p:spPr bwMode="auto">
          <a:xfrm>
            <a:off x="3276600" y="38100"/>
            <a:ext cx="4799012" cy="2373204"/>
          </a:xfrm>
          <a:prstGeom prst="rect">
            <a:avLst/>
          </a:prstGeom>
          <a:ln w="38100">
            <a:solidFill>
              <a:schemeClr val="tx1"/>
            </a:solidFill>
          </a:ln>
          <a:extLst>
            <a:ext uri="{53640926-AAD7-44D8-BBD7-CCE9431645EC}">
              <a14:shadowObscured xmlns:a14="http://schemas.microsoft.com/office/drawing/2010/main"/>
            </a:ext>
          </a:extLst>
        </p:spPr>
      </p:pic>
      <p:sp>
        <p:nvSpPr>
          <p:cNvPr id="89092" name="Right Arrow 4">
            <a:extLst>
              <a:ext uri="{FF2B5EF4-FFF2-40B4-BE49-F238E27FC236}">
                <a16:creationId xmlns:a16="http://schemas.microsoft.com/office/drawing/2014/main" id="{C16536F3-B0F6-BF47-9391-E7E21ACF8A40}"/>
              </a:ext>
            </a:extLst>
          </p:cNvPr>
          <p:cNvSpPr>
            <a:spLocks noChangeArrowheads="1"/>
          </p:cNvSpPr>
          <p:nvPr>
            <p:custDataLst>
              <p:tags r:id="rId5"/>
            </p:custDataLst>
          </p:nvPr>
        </p:nvSpPr>
        <p:spPr bwMode="auto">
          <a:xfrm rot="170539" flipV="1">
            <a:off x="2286520" y="2169239"/>
            <a:ext cx="976313" cy="195263"/>
          </a:xfrm>
          <a:prstGeom prst="rightArrow">
            <a:avLst>
              <a:gd name="adj1" fmla="val 50000"/>
              <a:gd name="adj2" fmla="val 50208"/>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pic>
        <p:nvPicPr>
          <p:cNvPr id="14" name="Picture 13"/>
          <p:cNvPicPr/>
          <p:nvPr/>
        </p:nvPicPr>
        <p:blipFill rotWithShape="1">
          <a:blip r:embed="rId12"/>
          <a:srcRect l="9134" t="51026" r="57212" b="27179"/>
          <a:stretch/>
        </p:blipFill>
        <p:spPr bwMode="auto">
          <a:xfrm>
            <a:off x="1009773" y="2702829"/>
            <a:ext cx="2933700" cy="1505111"/>
          </a:xfrm>
          <a:prstGeom prst="rect">
            <a:avLst/>
          </a:prstGeom>
          <a:ln w="38100">
            <a:solidFill>
              <a:schemeClr val="tx1"/>
            </a:solidFill>
          </a:ln>
          <a:extLst>
            <a:ext uri="{53640926-AAD7-44D8-BBD7-CCE9431645EC}">
              <a14:shadowObscured xmlns:a14="http://schemas.microsoft.com/office/drawing/2010/main"/>
            </a:ext>
          </a:extLst>
        </p:spPr>
      </p:pic>
      <p:pic>
        <p:nvPicPr>
          <p:cNvPr id="15" name="Picture 14"/>
          <p:cNvPicPr/>
          <p:nvPr/>
        </p:nvPicPr>
        <p:blipFill rotWithShape="1">
          <a:blip r:embed="rId13"/>
          <a:srcRect l="9134" t="44103" r="62020" b="26410"/>
          <a:stretch/>
        </p:blipFill>
        <p:spPr bwMode="auto">
          <a:xfrm>
            <a:off x="5486400" y="2702830"/>
            <a:ext cx="3352800" cy="1945370"/>
          </a:xfrm>
          <a:prstGeom prst="rect">
            <a:avLst/>
          </a:prstGeom>
          <a:ln>
            <a:noFill/>
          </a:ln>
          <a:extLst>
            <a:ext uri="{53640926-AAD7-44D8-BBD7-CCE9431645EC}">
              <a14:shadowObscured xmlns:a14="http://schemas.microsoft.com/office/drawing/2010/main"/>
            </a:ext>
          </a:extLst>
        </p:spPr>
      </p:pic>
      <p:sp>
        <p:nvSpPr>
          <p:cNvPr id="89096" name="Right Arrow 8">
            <a:extLst>
              <a:ext uri="{FF2B5EF4-FFF2-40B4-BE49-F238E27FC236}">
                <a16:creationId xmlns:a16="http://schemas.microsoft.com/office/drawing/2014/main" id="{A0986C7C-DBE9-C241-AE5A-9BE85E07454A}"/>
              </a:ext>
            </a:extLst>
          </p:cNvPr>
          <p:cNvSpPr>
            <a:spLocks noChangeArrowheads="1"/>
          </p:cNvSpPr>
          <p:nvPr>
            <p:custDataLst>
              <p:tags r:id="rId6"/>
            </p:custDataLst>
          </p:nvPr>
        </p:nvSpPr>
        <p:spPr bwMode="auto">
          <a:xfrm rot="1307788">
            <a:off x="4702180" y="3966738"/>
            <a:ext cx="976313" cy="381000"/>
          </a:xfrm>
          <a:prstGeom prst="rightArrow">
            <a:avLst>
              <a:gd name="adj1" fmla="val 50000"/>
              <a:gd name="adj2" fmla="val 49957"/>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pic>
        <p:nvPicPr>
          <p:cNvPr id="16" name="Picture 15"/>
          <p:cNvPicPr/>
          <p:nvPr/>
        </p:nvPicPr>
        <p:blipFill rotWithShape="1">
          <a:blip r:embed="rId14"/>
          <a:srcRect l="3045" t="11539" r="48878" b="45641"/>
          <a:stretch/>
        </p:blipFill>
        <p:spPr bwMode="auto">
          <a:xfrm>
            <a:off x="304801" y="4349953"/>
            <a:ext cx="3984624" cy="2279447"/>
          </a:xfrm>
          <a:prstGeom prst="rect">
            <a:avLst/>
          </a:prstGeom>
          <a:ln w="38100">
            <a:solidFill>
              <a:schemeClr val="tx1"/>
            </a:solidFill>
          </a:ln>
          <a:extLst>
            <a:ext uri="{53640926-AAD7-44D8-BBD7-CCE9431645EC}">
              <a14:shadowObscured xmlns:a14="http://schemas.microsoft.com/office/drawing/2010/main"/>
            </a:ext>
          </a:extLst>
        </p:spPr>
      </p:pic>
      <p:sp>
        <p:nvSpPr>
          <p:cNvPr id="89098" name="Right Arrow 10">
            <a:extLst>
              <a:ext uri="{FF2B5EF4-FFF2-40B4-BE49-F238E27FC236}">
                <a16:creationId xmlns:a16="http://schemas.microsoft.com/office/drawing/2014/main" id="{27732125-49A6-A746-BEEA-CB80C5D9C9D8}"/>
              </a:ext>
            </a:extLst>
          </p:cNvPr>
          <p:cNvSpPr>
            <a:spLocks noChangeArrowheads="1"/>
          </p:cNvSpPr>
          <p:nvPr>
            <p:custDataLst>
              <p:tags r:id="rId7"/>
            </p:custDataLst>
          </p:nvPr>
        </p:nvSpPr>
        <p:spPr bwMode="auto">
          <a:xfrm rot="170539">
            <a:off x="2272389" y="6170562"/>
            <a:ext cx="976313" cy="381000"/>
          </a:xfrm>
          <a:prstGeom prst="rightArrow">
            <a:avLst>
              <a:gd name="adj1" fmla="val 50000"/>
              <a:gd name="adj2" fmla="val 49957"/>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3" descr="Screen Clipping">
            <a:extLst>
              <a:ext uri="{FF2B5EF4-FFF2-40B4-BE49-F238E27FC236}">
                <a16:creationId xmlns:a16="http://schemas.microsoft.com/office/drawing/2014/main" id="{B9550520-EFA7-8E47-8C39-968A9B3493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TextBox 9">
            <a:extLst>
              <a:ext uri="{FF2B5EF4-FFF2-40B4-BE49-F238E27FC236}">
                <a16:creationId xmlns:a16="http://schemas.microsoft.com/office/drawing/2014/main" id="{17AB23D7-3EA3-2D4B-82F9-1C0B6787FD9D}"/>
              </a:ext>
            </a:extLst>
          </p:cNvPr>
          <p:cNvSpPr txBox="1">
            <a:spLocks noChangeArrowheads="1"/>
          </p:cNvSpPr>
          <p:nvPr>
            <p:custDataLst>
              <p:tags r:id="rId2"/>
            </p:custDataLst>
          </p:nvPr>
        </p:nvSpPr>
        <p:spPr bwMode="auto">
          <a:xfrm>
            <a:off x="203931" y="3508852"/>
            <a:ext cx="1371600" cy="31393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You’ll see your uploaded attachment listed </a:t>
            </a:r>
            <a:r>
              <a:rPr lang="en-US" altLang="en-US" sz="1800" dirty="0" smtClean="0"/>
              <a:t>here. You must click on “Save” to make it part of your application. </a:t>
            </a:r>
            <a:endParaRPr lang="en-US" altLang="en-US" sz="1800" dirty="0"/>
          </a:p>
        </p:txBody>
      </p:sp>
      <p:pic>
        <p:nvPicPr>
          <p:cNvPr id="6" name="Picture 5"/>
          <p:cNvPicPr/>
          <p:nvPr/>
        </p:nvPicPr>
        <p:blipFill rotWithShape="1">
          <a:blip r:embed="rId8"/>
          <a:srcRect l="8814" t="9488" r="21475" b="5641"/>
          <a:stretch/>
        </p:blipFill>
        <p:spPr bwMode="auto">
          <a:xfrm>
            <a:off x="1981200" y="508960"/>
            <a:ext cx="6934200" cy="5891840"/>
          </a:xfrm>
          <a:prstGeom prst="rect">
            <a:avLst/>
          </a:prstGeom>
          <a:ln w="38100">
            <a:solidFill>
              <a:schemeClr val="tx1"/>
            </a:solidFill>
          </a:ln>
          <a:extLst>
            <a:ext uri="{53640926-AAD7-44D8-BBD7-CCE9431645EC}">
              <a14:shadowObscured xmlns:a14="http://schemas.microsoft.com/office/drawing/2010/main"/>
            </a:ext>
          </a:extLst>
        </p:spPr>
      </p:pic>
      <p:sp>
        <p:nvSpPr>
          <p:cNvPr id="93188" name="Right Arrow 5">
            <a:extLst>
              <a:ext uri="{FF2B5EF4-FFF2-40B4-BE49-F238E27FC236}">
                <a16:creationId xmlns:a16="http://schemas.microsoft.com/office/drawing/2014/main" id="{324C1619-547E-7943-9C8A-58141454EF7A}"/>
              </a:ext>
            </a:extLst>
          </p:cNvPr>
          <p:cNvSpPr>
            <a:spLocks noChangeArrowheads="1"/>
          </p:cNvSpPr>
          <p:nvPr>
            <p:custDataLst>
              <p:tags r:id="rId3"/>
            </p:custDataLst>
          </p:nvPr>
        </p:nvSpPr>
        <p:spPr bwMode="auto">
          <a:xfrm rot="3077396">
            <a:off x="1146478" y="5221653"/>
            <a:ext cx="1383647" cy="227379"/>
          </a:xfrm>
          <a:prstGeom prst="rightArrow">
            <a:avLst>
              <a:gd name="adj1" fmla="val 50000"/>
              <a:gd name="adj2" fmla="val 49951"/>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
        <p:nvSpPr>
          <p:cNvPr id="7" name="Right Arrow 5">
            <a:extLst>
              <a:ext uri="{FF2B5EF4-FFF2-40B4-BE49-F238E27FC236}">
                <a16:creationId xmlns:a16="http://schemas.microsoft.com/office/drawing/2014/main" id="{324C1619-547E-7943-9C8A-58141454EF7A}"/>
              </a:ext>
            </a:extLst>
          </p:cNvPr>
          <p:cNvSpPr>
            <a:spLocks noChangeArrowheads="1"/>
          </p:cNvSpPr>
          <p:nvPr>
            <p:custDataLst>
              <p:tags r:id="rId4"/>
            </p:custDataLst>
          </p:nvPr>
        </p:nvSpPr>
        <p:spPr bwMode="auto">
          <a:xfrm rot="11637411">
            <a:off x="2930439" y="3931250"/>
            <a:ext cx="752475" cy="381000"/>
          </a:xfrm>
          <a:prstGeom prst="rightArrow">
            <a:avLst>
              <a:gd name="adj1" fmla="val 50000"/>
              <a:gd name="adj2" fmla="val 49951"/>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3" descr="Screen Clipping">
            <a:extLst>
              <a:ext uri="{FF2B5EF4-FFF2-40B4-BE49-F238E27FC236}">
                <a16:creationId xmlns:a16="http://schemas.microsoft.com/office/drawing/2014/main" id="{91766C18-1051-9D4D-8024-A042520420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p:nvPr/>
        </p:nvPicPr>
        <p:blipFill rotWithShape="1">
          <a:blip r:embed="rId7"/>
          <a:srcRect l="7692" t="23333" r="35257" b="4615"/>
          <a:stretch/>
        </p:blipFill>
        <p:spPr bwMode="auto">
          <a:xfrm>
            <a:off x="609600" y="685800"/>
            <a:ext cx="7848600" cy="5943599"/>
          </a:xfrm>
          <a:prstGeom prst="rect">
            <a:avLst/>
          </a:prstGeom>
          <a:ln w="38100">
            <a:solidFill>
              <a:schemeClr val="tx1"/>
            </a:solidFill>
          </a:ln>
          <a:extLst>
            <a:ext uri="{53640926-AAD7-44D8-BBD7-CCE9431645EC}">
              <a14:shadowObscured xmlns:a14="http://schemas.microsoft.com/office/drawing/2010/main"/>
            </a:ext>
          </a:extLst>
        </p:spPr>
      </p:pic>
      <p:sp>
        <p:nvSpPr>
          <p:cNvPr id="109571" name="Right Arrow 6">
            <a:extLst>
              <a:ext uri="{FF2B5EF4-FFF2-40B4-BE49-F238E27FC236}">
                <a16:creationId xmlns:a16="http://schemas.microsoft.com/office/drawing/2014/main" id="{A64BFF42-B13A-B24C-9B82-24538B781169}"/>
              </a:ext>
            </a:extLst>
          </p:cNvPr>
          <p:cNvSpPr>
            <a:spLocks noChangeArrowheads="1"/>
          </p:cNvSpPr>
          <p:nvPr>
            <p:custDataLst>
              <p:tags r:id="rId2"/>
            </p:custDataLst>
          </p:nvPr>
        </p:nvSpPr>
        <p:spPr bwMode="auto">
          <a:xfrm rot="3180787">
            <a:off x="2286" y="5634839"/>
            <a:ext cx="752475" cy="381000"/>
          </a:xfrm>
          <a:prstGeom prst="rightArrow">
            <a:avLst>
              <a:gd name="adj1" fmla="val 50000"/>
              <a:gd name="adj2" fmla="val 49951"/>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
        <p:nvSpPr>
          <p:cNvPr id="8" name="Right Arrow 6">
            <a:extLst>
              <a:ext uri="{FF2B5EF4-FFF2-40B4-BE49-F238E27FC236}">
                <a16:creationId xmlns:a16="http://schemas.microsoft.com/office/drawing/2014/main" id="{A64BFF42-B13A-B24C-9B82-24538B781169}"/>
              </a:ext>
            </a:extLst>
          </p:cNvPr>
          <p:cNvSpPr>
            <a:spLocks noChangeArrowheads="1"/>
          </p:cNvSpPr>
          <p:nvPr>
            <p:custDataLst>
              <p:tags r:id="rId3"/>
            </p:custDataLst>
          </p:nvPr>
        </p:nvSpPr>
        <p:spPr bwMode="auto">
          <a:xfrm rot="9024063">
            <a:off x="1416595" y="1913574"/>
            <a:ext cx="752475" cy="381000"/>
          </a:xfrm>
          <a:prstGeom prst="rightArrow">
            <a:avLst>
              <a:gd name="adj1" fmla="val 50000"/>
              <a:gd name="adj2" fmla="val 49951"/>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Box 2">
            <a:extLst>
              <a:ext uri="{FF2B5EF4-FFF2-40B4-BE49-F238E27FC236}">
                <a16:creationId xmlns:a16="http://schemas.microsoft.com/office/drawing/2014/main" id="{C7B4054B-3B0C-E44A-B8C3-6B307255D600}"/>
              </a:ext>
            </a:extLst>
          </p:cNvPr>
          <p:cNvSpPr txBox="1">
            <a:spLocks noChangeArrowheads="1"/>
          </p:cNvSpPr>
          <p:nvPr>
            <p:custDataLst>
              <p:tags r:id="rId2"/>
            </p:custDataLst>
          </p:nvPr>
        </p:nvSpPr>
        <p:spPr bwMode="auto">
          <a:xfrm>
            <a:off x="266700" y="1295400"/>
            <a:ext cx="1866900" cy="4875181"/>
          </a:xfrm>
          <a:prstGeom prst="rect">
            <a:avLst/>
          </a:prstGeom>
          <a:solidFill>
            <a:schemeClr val="bg1"/>
          </a:solidFill>
          <a:ln w="9525">
            <a:solidFill>
              <a:schemeClr val="tx1"/>
            </a:solidFill>
            <a:miter lim="800000"/>
            <a:headEnd/>
            <a:tailEnd/>
          </a:ln>
        </p:spPr>
        <p:txBody>
          <a:bodyPr>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30000"/>
              </a:spcBef>
              <a:buFontTx/>
              <a:buNone/>
            </a:pPr>
            <a:r>
              <a:rPr lang="en-US" altLang="en-US" sz="1400" dirty="0">
                <a:solidFill>
                  <a:srgbClr val="000000"/>
                </a:solidFill>
                <a:latin typeface="Trebuchet MS" panose="020B0703020202090204" pitchFamily="34" charset="0"/>
                <a:cs typeface="Arial" panose="020B0604020202020204" pitchFamily="34" charset="0"/>
              </a:rPr>
              <a:t>You will land on this web page, confirming your submission.  </a:t>
            </a:r>
            <a:r>
              <a:rPr lang="en-US" altLang="en-US" sz="1400" dirty="0" smtClean="0">
                <a:solidFill>
                  <a:srgbClr val="000000"/>
                </a:solidFill>
                <a:latin typeface="Trebuchet MS" panose="020B0703020202090204" pitchFamily="34" charset="0"/>
                <a:cs typeface="Arial" panose="020B0604020202020204" pitchFamily="34" charset="0"/>
              </a:rPr>
              <a:t>Note </a:t>
            </a:r>
            <a:r>
              <a:rPr lang="en-US" altLang="en-US" sz="1400" dirty="0">
                <a:solidFill>
                  <a:srgbClr val="000000"/>
                </a:solidFill>
                <a:latin typeface="Trebuchet MS" panose="020B0703020202090204" pitchFamily="34" charset="0"/>
                <a:cs typeface="Arial" panose="020B0604020202020204" pitchFamily="34" charset="0"/>
              </a:rPr>
              <a:t>that you can </a:t>
            </a:r>
            <a:r>
              <a:rPr lang="en-US" altLang="en-US" sz="1400" dirty="0" smtClean="0">
                <a:solidFill>
                  <a:srgbClr val="000000"/>
                </a:solidFill>
                <a:latin typeface="Trebuchet MS" panose="020B0703020202090204" pitchFamily="34" charset="0"/>
                <a:cs typeface="Arial" panose="020B0604020202020204" pitchFamily="34" charset="0"/>
              </a:rPr>
              <a:t>“</a:t>
            </a:r>
            <a:r>
              <a:rPr lang="en-US" altLang="en-US" sz="1400" dirty="0" err="1" smtClean="0">
                <a:solidFill>
                  <a:srgbClr val="000000"/>
                </a:solidFill>
                <a:latin typeface="Trebuchet MS" panose="020B0703020202090204" pitchFamily="34" charset="0"/>
                <a:cs typeface="Arial" panose="020B0604020202020204" pitchFamily="34" charset="0"/>
              </a:rPr>
              <a:t>Unsubmit</a:t>
            </a:r>
            <a:r>
              <a:rPr lang="en-US" altLang="en-US" sz="1400" dirty="0">
                <a:solidFill>
                  <a:srgbClr val="000000"/>
                </a:solidFill>
                <a:latin typeface="Trebuchet MS" panose="020B0703020202090204" pitchFamily="34" charset="0"/>
                <a:cs typeface="Arial" panose="020B0604020202020204" pitchFamily="34" charset="0"/>
              </a:rPr>
              <a:t>” and make corrections and then </a:t>
            </a:r>
            <a:r>
              <a:rPr lang="en-US" altLang="en-US" sz="1400" dirty="0" smtClean="0">
                <a:solidFill>
                  <a:srgbClr val="000000"/>
                </a:solidFill>
                <a:latin typeface="Trebuchet MS" panose="020B0703020202090204" pitchFamily="34" charset="0"/>
                <a:cs typeface="Arial" panose="020B0604020202020204" pitchFamily="34" charset="0"/>
              </a:rPr>
              <a:t>“Submit” again, </a:t>
            </a:r>
            <a:r>
              <a:rPr lang="en-US" altLang="en-US" sz="1400" dirty="0">
                <a:solidFill>
                  <a:srgbClr val="000000"/>
                </a:solidFill>
                <a:latin typeface="Trebuchet MS" panose="020B0703020202090204" pitchFamily="34" charset="0"/>
                <a:cs typeface="Arial" panose="020B0604020202020204" pitchFamily="34" charset="0"/>
              </a:rPr>
              <a:t>but you must resubmit prior to the </a:t>
            </a:r>
            <a:r>
              <a:rPr lang="en-US" altLang="en-US" sz="1400" dirty="0" smtClean="0">
                <a:solidFill>
                  <a:srgbClr val="000000"/>
                </a:solidFill>
                <a:latin typeface="Trebuchet MS" panose="020B0703020202090204" pitchFamily="34" charset="0"/>
                <a:cs typeface="Arial" panose="020B0604020202020204" pitchFamily="34" charset="0"/>
              </a:rPr>
              <a:t>grant close </a:t>
            </a:r>
            <a:r>
              <a:rPr lang="en-US" altLang="en-US" sz="1400" dirty="0">
                <a:solidFill>
                  <a:srgbClr val="000000"/>
                </a:solidFill>
                <a:latin typeface="Trebuchet MS" panose="020B0703020202090204" pitchFamily="34" charset="0"/>
                <a:cs typeface="Arial" panose="020B0604020202020204" pitchFamily="34" charset="0"/>
              </a:rPr>
              <a:t>date.</a:t>
            </a:r>
          </a:p>
          <a:p>
            <a:pPr>
              <a:spcBef>
                <a:spcPct val="30000"/>
              </a:spcBef>
              <a:buFontTx/>
              <a:buNone/>
            </a:pPr>
            <a:endParaRPr lang="en-US" altLang="en-US" sz="1400" dirty="0">
              <a:solidFill>
                <a:srgbClr val="000000"/>
              </a:solidFill>
              <a:latin typeface="Trebuchet MS" panose="020B0703020202090204" pitchFamily="34" charset="0"/>
              <a:cs typeface="Arial" panose="020B0604020202020204" pitchFamily="34" charset="0"/>
            </a:endParaRPr>
          </a:p>
          <a:p>
            <a:pPr>
              <a:spcBef>
                <a:spcPct val="30000"/>
              </a:spcBef>
              <a:buFontTx/>
              <a:buNone/>
            </a:pPr>
            <a:r>
              <a:rPr lang="en-US" altLang="en-US" sz="1400" dirty="0">
                <a:solidFill>
                  <a:srgbClr val="000000"/>
                </a:solidFill>
                <a:latin typeface="Trebuchet MS" panose="020B0703020202090204" pitchFamily="34" charset="0"/>
                <a:cs typeface="Arial" panose="020B0604020202020204" pitchFamily="34" charset="0"/>
              </a:rPr>
              <a:t>You will also receive an email confirming your submission</a:t>
            </a:r>
            <a:r>
              <a:rPr lang="en-US" altLang="en-US" sz="1400" dirty="0" smtClean="0">
                <a:solidFill>
                  <a:srgbClr val="000000"/>
                </a:solidFill>
                <a:latin typeface="Trebuchet MS" panose="020B0703020202090204" pitchFamily="34" charset="0"/>
                <a:cs typeface="Arial" panose="020B0604020202020204" pitchFamily="34" charset="0"/>
              </a:rPr>
              <a:t>.</a:t>
            </a:r>
          </a:p>
          <a:p>
            <a:pPr>
              <a:spcBef>
                <a:spcPct val="30000"/>
              </a:spcBef>
              <a:buFontTx/>
              <a:buNone/>
            </a:pPr>
            <a:endParaRPr lang="en-US" altLang="en-US" sz="1400" dirty="0">
              <a:solidFill>
                <a:srgbClr val="000000"/>
              </a:solidFill>
              <a:latin typeface="Trebuchet MS" panose="020B0703020202090204" pitchFamily="34" charset="0"/>
              <a:cs typeface="Arial" panose="020B0604020202020204" pitchFamily="34" charset="0"/>
            </a:endParaRPr>
          </a:p>
          <a:p>
            <a:pPr>
              <a:spcBef>
                <a:spcPct val="30000"/>
              </a:spcBef>
              <a:buFontTx/>
              <a:buNone/>
            </a:pPr>
            <a:r>
              <a:rPr lang="en-US" altLang="en-US" sz="1400" dirty="0" smtClean="0">
                <a:solidFill>
                  <a:srgbClr val="000000"/>
                </a:solidFill>
                <a:latin typeface="Trebuchet MS" panose="020B0703020202090204" pitchFamily="34" charset="0"/>
                <a:cs typeface="Arial" panose="020B0604020202020204" pitchFamily="34" charset="0"/>
              </a:rPr>
              <a:t>To “</a:t>
            </a:r>
            <a:r>
              <a:rPr lang="en-US" altLang="en-US" sz="1400" dirty="0" err="1" smtClean="0">
                <a:solidFill>
                  <a:srgbClr val="000000"/>
                </a:solidFill>
                <a:latin typeface="Trebuchet MS" panose="020B0703020202090204" pitchFamily="34" charset="0"/>
                <a:cs typeface="Arial" panose="020B0604020202020204" pitchFamily="34" charset="0"/>
              </a:rPr>
              <a:t>U</a:t>
            </a:r>
            <a:r>
              <a:rPr lang="en-US" altLang="en-US" sz="1400" dirty="0" err="1" smtClean="0">
                <a:solidFill>
                  <a:srgbClr val="000000"/>
                </a:solidFill>
                <a:latin typeface="Trebuchet MS" panose="020B0703020202090204" pitchFamily="34" charset="0"/>
                <a:cs typeface="Arial" panose="020B0604020202020204" pitchFamily="34" charset="0"/>
              </a:rPr>
              <a:t>nsubmit</a:t>
            </a:r>
            <a:r>
              <a:rPr lang="en-US" altLang="en-US" sz="1400" dirty="0" smtClean="0">
                <a:solidFill>
                  <a:srgbClr val="000000"/>
                </a:solidFill>
                <a:latin typeface="Trebuchet MS" panose="020B0703020202090204" pitchFamily="34" charset="0"/>
                <a:cs typeface="Arial" panose="020B0604020202020204" pitchFamily="34" charset="0"/>
              </a:rPr>
              <a:t>,” click on PROPOSAL OVERVIEW. To review your proposal, click on VIEW PROPOSAL.</a:t>
            </a:r>
            <a:endParaRPr lang="en-US" altLang="en-US" sz="1400" dirty="0">
              <a:solidFill>
                <a:srgbClr val="000000"/>
              </a:solidFill>
              <a:latin typeface="Trebuchet MS" panose="020B0703020202090204" pitchFamily="34" charset="0"/>
              <a:cs typeface="Arial" panose="020B0604020202020204" pitchFamily="34" charset="0"/>
            </a:endParaRPr>
          </a:p>
        </p:txBody>
      </p:sp>
      <p:pic>
        <p:nvPicPr>
          <p:cNvPr id="7" name="Picture 6"/>
          <p:cNvPicPr/>
          <p:nvPr/>
        </p:nvPicPr>
        <p:blipFill rotWithShape="1">
          <a:blip r:embed="rId7"/>
          <a:srcRect l="5928" t="7179" r="35097" b="41026"/>
          <a:stretch/>
        </p:blipFill>
        <p:spPr bwMode="auto">
          <a:xfrm>
            <a:off x="2438400" y="152400"/>
            <a:ext cx="6477000" cy="4595813"/>
          </a:xfrm>
          <a:prstGeom prst="rect">
            <a:avLst/>
          </a:prstGeom>
          <a:ln w="38100">
            <a:solidFill>
              <a:schemeClr val="tx1"/>
            </a:solidFill>
          </a:ln>
          <a:extLst>
            <a:ext uri="{53640926-AAD7-44D8-BBD7-CCE9431645EC}">
              <a14:shadowObscured xmlns:a14="http://schemas.microsoft.com/office/drawing/2010/main"/>
            </a:ext>
          </a:extLst>
        </p:spPr>
      </p:pic>
      <p:sp>
        <p:nvSpPr>
          <p:cNvPr id="113667" name="Right Arrow 7">
            <a:extLst>
              <a:ext uri="{FF2B5EF4-FFF2-40B4-BE49-F238E27FC236}">
                <a16:creationId xmlns:a16="http://schemas.microsoft.com/office/drawing/2014/main" id="{C22046D2-4E05-EF4F-84ED-B04B2D13C3A3}"/>
              </a:ext>
            </a:extLst>
          </p:cNvPr>
          <p:cNvSpPr>
            <a:spLocks noChangeArrowheads="1"/>
          </p:cNvSpPr>
          <p:nvPr>
            <p:custDataLst>
              <p:tags r:id="rId3"/>
            </p:custDataLst>
          </p:nvPr>
        </p:nvSpPr>
        <p:spPr bwMode="auto">
          <a:xfrm rot="11861524">
            <a:off x="5359399" y="1937881"/>
            <a:ext cx="635000" cy="357722"/>
          </a:xfrm>
          <a:prstGeom prst="rightArrow">
            <a:avLst>
              <a:gd name="adj1" fmla="val 65657"/>
              <a:gd name="adj2" fmla="val 49970"/>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
        <p:nvSpPr>
          <p:cNvPr id="8" name="Right Arrow 7">
            <a:extLst>
              <a:ext uri="{FF2B5EF4-FFF2-40B4-BE49-F238E27FC236}">
                <a16:creationId xmlns:a16="http://schemas.microsoft.com/office/drawing/2014/main" id="{C22046D2-4E05-EF4F-84ED-B04B2D13C3A3}"/>
              </a:ext>
            </a:extLst>
          </p:cNvPr>
          <p:cNvSpPr>
            <a:spLocks noChangeArrowheads="1"/>
          </p:cNvSpPr>
          <p:nvPr>
            <p:custDataLst>
              <p:tags r:id="rId4"/>
            </p:custDataLst>
          </p:nvPr>
        </p:nvSpPr>
        <p:spPr bwMode="auto">
          <a:xfrm rot="11861524">
            <a:off x="4458940" y="4126629"/>
            <a:ext cx="635000" cy="357722"/>
          </a:xfrm>
          <a:prstGeom prst="rightArrow">
            <a:avLst>
              <a:gd name="adj1" fmla="val 65657"/>
              <a:gd name="adj2" fmla="val 49970"/>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4"/>
          <a:srcRect l="7116" t="23589" r="35257" b="5641"/>
          <a:stretch/>
        </p:blipFill>
        <p:spPr bwMode="auto">
          <a:xfrm>
            <a:off x="2514600" y="0"/>
            <a:ext cx="6600825" cy="5257800"/>
          </a:xfrm>
          <a:prstGeom prst="rect">
            <a:avLst/>
          </a:prstGeom>
          <a:ln w="38100">
            <a:solidFill>
              <a:schemeClr val="tx1"/>
            </a:solidFill>
          </a:ln>
          <a:extLst>
            <a:ext uri="{53640926-AAD7-44D8-BBD7-CCE9431645EC}">
              <a14:shadowObscured xmlns:a14="http://schemas.microsoft.com/office/drawing/2010/main"/>
            </a:ext>
          </a:extLst>
        </p:spPr>
      </p:pic>
      <p:sp>
        <p:nvSpPr>
          <p:cNvPr id="3" name="TextBox 2"/>
          <p:cNvSpPr txBox="1"/>
          <p:nvPr/>
        </p:nvSpPr>
        <p:spPr>
          <a:xfrm>
            <a:off x="381000" y="762000"/>
            <a:ext cx="1828800" cy="3693319"/>
          </a:xfrm>
          <a:prstGeom prst="rect">
            <a:avLst/>
          </a:prstGeom>
          <a:noFill/>
          <a:ln w="12700">
            <a:solidFill>
              <a:schemeClr val="tx1"/>
            </a:solidFill>
          </a:ln>
        </p:spPr>
        <p:txBody>
          <a:bodyPr wrap="square" rtlCol="0">
            <a:spAutoFit/>
          </a:bodyPr>
          <a:lstStyle/>
          <a:p>
            <a:r>
              <a:rPr lang="en-US" dirty="0" smtClean="0"/>
              <a:t>If you need to make changes to your proposal after you submit it, click on “</a:t>
            </a:r>
            <a:r>
              <a:rPr lang="en-US" dirty="0" err="1" smtClean="0"/>
              <a:t>Unsubmit</a:t>
            </a:r>
            <a:r>
              <a:rPr lang="en-US" dirty="0" smtClean="0"/>
              <a:t> Proposal.” After </a:t>
            </a:r>
            <a:r>
              <a:rPr lang="en-US" dirty="0"/>
              <a:t>you make </a:t>
            </a:r>
            <a:r>
              <a:rPr lang="en-US" dirty="0" smtClean="0"/>
              <a:t>changes, be sure to “Submit” your proposal again before the grant deadline.</a:t>
            </a:r>
            <a:endParaRPr lang="en-US" dirty="0"/>
          </a:p>
        </p:txBody>
      </p:sp>
      <p:sp>
        <p:nvSpPr>
          <p:cNvPr id="4" name="Right Arrow 3">
            <a:extLst>
              <a:ext uri="{FF2B5EF4-FFF2-40B4-BE49-F238E27FC236}">
                <a16:creationId xmlns:a16="http://schemas.microsoft.com/office/drawing/2014/main" id="{C22046D2-4E05-EF4F-84ED-B04B2D13C3A3}"/>
              </a:ext>
            </a:extLst>
          </p:cNvPr>
          <p:cNvSpPr>
            <a:spLocks noChangeArrowheads="1"/>
          </p:cNvSpPr>
          <p:nvPr>
            <p:custDataLst>
              <p:tags r:id="rId1"/>
            </p:custDataLst>
          </p:nvPr>
        </p:nvSpPr>
        <p:spPr bwMode="auto">
          <a:xfrm rot="20709128">
            <a:off x="1768169" y="4824689"/>
            <a:ext cx="635000" cy="357722"/>
          </a:xfrm>
          <a:prstGeom prst="rightArrow">
            <a:avLst>
              <a:gd name="adj1" fmla="val 65657"/>
              <a:gd name="adj2" fmla="val 49970"/>
            </a:avLst>
          </a:prstGeom>
          <a:solidFill>
            <a:srgbClr val="FF0000"/>
          </a:solidFill>
          <a:ln w="0" algn="ctr">
            <a:solidFill>
              <a:srgbClr val="000000"/>
            </a:solidFill>
            <a:round/>
            <a:headEnd/>
            <a:tailEnd/>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4000">
              <a:solidFill>
                <a:srgbClr val="000000"/>
              </a:solidFill>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29675846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I:\SARE\Photos\Metadata Added\Added to flickr\Photos by Joan Benjamin\FNC05-551, FNC07-650, Pov Huns, KS\Image0214.jpg">
            <a:extLst>
              <a:ext uri="{FF2B5EF4-FFF2-40B4-BE49-F238E27FC236}">
                <a16:creationId xmlns:a16="http://schemas.microsoft.com/office/drawing/2014/main" id="{BE10D5B1-4F73-9244-8C72-38DF88FE834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EC6BB07-E89B-E543-9F5C-02E028CC4933}"/>
              </a:ext>
            </a:extLst>
          </p:cNvPr>
          <p:cNvSpPr>
            <a:spLocks noGrp="1"/>
          </p:cNvSpPr>
          <p:nvPr>
            <p:ph type="title"/>
            <p:custDataLst>
              <p:tags r:id="rId3"/>
            </p:custDataLst>
          </p:nvPr>
        </p:nvSpPr>
        <p:spPr>
          <a:xfrm>
            <a:off x="0" y="0"/>
            <a:ext cx="4572000" cy="2209800"/>
          </a:xfrm>
          <a:solidFill>
            <a:schemeClr val="accent3">
              <a:lumMod val="50000"/>
            </a:schemeClr>
          </a:solidFill>
          <a:ln>
            <a:solidFill>
              <a:schemeClr val="accent3">
                <a:lumMod val="75000"/>
              </a:schemeClr>
            </a:solidFill>
          </a:ln>
        </p:spPr>
        <p:txBody>
          <a:bodyPr rtlCol="0">
            <a:normAutofit/>
          </a:bodyPr>
          <a:lstStyle/>
          <a:p>
            <a:pPr eaLnBrk="1" fontAlgn="auto" hangingPunct="1">
              <a:spcAft>
                <a:spcPts val="0"/>
              </a:spcAft>
              <a:defRPr/>
            </a:pPr>
            <a:r>
              <a:rPr lang="en-US" dirty="0">
                <a:solidFill>
                  <a:schemeClr val="accent2">
                    <a:lumMod val="20000"/>
                    <a:lumOff val="80000"/>
                  </a:schemeClr>
                </a:solidFill>
                <a:latin typeface="Georgia" panose="02040502050405020303" pitchFamily="18" charset="0"/>
              </a:rPr>
              <a:t>Good luck with your proposal!</a:t>
            </a:r>
          </a:p>
        </p:txBody>
      </p:sp>
      <p:sp>
        <p:nvSpPr>
          <p:cNvPr id="115715" name="TextBox 10">
            <a:extLst>
              <a:ext uri="{FF2B5EF4-FFF2-40B4-BE49-F238E27FC236}">
                <a16:creationId xmlns:a16="http://schemas.microsoft.com/office/drawing/2014/main" id="{14B248C6-452B-E54A-8063-187D5391B87C}"/>
              </a:ext>
            </a:extLst>
          </p:cNvPr>
          <p:cNvSpPr txBox="1">
            <a:spLocks noChangeArrowheads="1"/>
          </p:cNvSpPr>
          <p:nvPr>
            <p:custDataLst>
              <p:tags r:id="rId4"/>
            </p:custDataLst>
          </p:nvPr>
        </p:nvSpPr>
        <p:spPr bwMode="auto">
          <a:xfrm>
            <a:off x="0" y="2216150"/>
            <a:ext cx="4572000" cy="7386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dirty="0"/>
          </a:p>
          <a:p>
            <a:pPr algn="ctr" eaLnBrk="1" hangingPunct="1">
              <a:spcBef>
                <a:spcPct val="0"/>
              </a:spcBef>
              <a:buFontTx/>
              <a:buNone/>
            </a:pPr>
            <a:r>
              <a:rPr lang="en-US" altLang="en-US" sz="2400" b="1" dirty="0">
                <a:latin typeface="Trebuchet MS" panose="020B0703020202090204" pitchFamily="34" charset="0"/>
              </a:rPr>
              <a:t>If you have questions contact Joan Benjamin at:</a:t>
            </a:r>
          </a:p>
          <a:p>
            <a:pPr algn="ctr" eaLnBrk="1" hangingPunct="1">
              <a:spcBef>
                <a:spcPct val="0"/>
              </a:spcBef>
              <a:buFontTx/>
              <a:buNone/>
            </a:pPr>
            <a:endParaRPr lang="en-US" altLang="en-US" sz="1200" b="1" dirty="0">
              <a:latin typeface="Trebuchet MS" panose="020B0703020202090204" pitchFamily="34" charset="0"/>
            </a:endParaRPr>
          </a:p>
          <a:p>
            <a:pPr algn="ctr" eaLnBrk="1" hangingPunct="1">
              <a:spcBef>
                <a:spcPct val="0"/>
              </a:spcBef>
              <a:buFontTx/>
              <a:buNone/>
            </a:pPr>
            <a:r>
              <a:rPr lang="en-US" altLang="en-US" sz="2400" b="1" dirty="0">
                <a:latin typeface="Trebuchet MS" panose="020B0703020202090204" pitchFamily="34" charset="0"/>
              </a:rPr>
              <a:t>573-681-5545</a:t>
            </a:r>
          </a:p>
          <a:p>
            <a:pPr algn="ctr" eaLnBrk="1" hangingPunct="1">
              <a:spcBef>
                <a:spcPct val="0"/>
              </a:spcBef>
              <a:buFontTx/>
              <a:buNone/>
            </a:pPr>
            <a:r>
              <a:rPr lang="en-US" altLang="en-US" sz="2400" b="1" dirty="0">
                <a:latin typeface="Trebuchet MS" panose="020B0703020202090204" pitchFamily="34" charset="0"/>
              </a:rPr>
              <a:t>or </a:t>
            </a:r>
          </a:p>
          <a:p>
            <a:pPr algn="ctr" eaLnBrk="1" hangingPunct="1">
              <a:spcBef>
                <a:spcPct val="0"/>
              </a:spcBef>
              <a:buFontTx/>
              <a:buNone/>
            </a:pPr>
            <a:r>
              <a:rPr lang="en-US" altLang="en-US" sz="2400" b="1" dirty="0">
                <a:latin typeface="Trebuchet MS" panose="020B0703020202090204" pitchFamily="34" charset="0"/>
                <a:hlinkClick r:id="rId10"/>
              </a:rPr>
              <a:t>benjaminj@lincolnu.edu</a:t>
            </a:r>
            <a:r>
              <a:rPr lang="en-US" altLang="en-US" sz="2400" b="1" dirty="0">
                <a:latin typeface="Trebuchet MS" panose="020B0703020202090204" pitchFamily="34" charset="0"/>
              </a:rPr>
              <a:t> </a:t>
            </a:r>
          </a:p>
          <a:p>
            <a:pPr algn="ctr" eaLnBrk="1" hangingPunct="1">
              <a:spcBef>
                <a:spcPct val="0"/>
              </a:spcBef>
              <a:buFontTx/>
              <a:buNone/>
            </a:pPr>
            <a:endParaRPr lang="en-US" altLang="en-US" sz="1200" b="1" dirty="0">
              <a:latin typeface="Trebuchet MS" panose="020B0703020202090204" pitchFamily="34" charset="0"/>
            </a:endParaRPr>
          </a:p>
          <a:p>
            <a:pPr algn="ctr" eaLnBrk="1" hangingPunct="1">
              <a:spcBef>
                <a:spcPct val="0"/>
              </a:spcBef>
              <a:buFontTx/>
              <a:buNone/>
            </a:pPr>
            <a:r>
              <a:rPr lang="en-US" altLang="en-US" sz="2400" b="1" dirty="0">
                <a:latin typeface="Trebuchet MS" panose="020B0703020202090204" pitchFamily="34" charset="0"/>
                <a:hlinkClick r:id="rId11"/>
              </a:rPr>
              <a:t>https://northcentral.sare.org</a:t>
            </a:r>
            <a:r>
              <a:rPr lang="en-US" altLang="en-US" sz="2400" b="1" dirty="0" smtClean="0">
                <a:latin typeface="Trebuchet MS" panose="020B0703020202090204" pitchFamily="34" charset="0"/>
                <a:hlinkClick r:id="rId11"/>
              </a:rPr>
              <a:t>/</a:t>
            </a:r>
            <a:r>
              <a:rPr lang="en-US" altLang="en-US" sz="2400" b="1" dirty="0" smtClean="0">
                <a:latin typeface="Trebuchet MS" panose="020B0703020202090204" pitchFamily="34" charset="0"/>
              </a:rPr>
              <a:t> </a:t>
            </a:r>
            <a:endParaRPr lang="en-US" altLang="en-US" sz="1200" b="1" dirty="0">
              <a:latin typeface="Trebuchet MS" panose="020B0703020202090204" pitchFamily="34" charset="0"/>
            </a:endParaRPr>
          </a:p>
          <a:p>
            <a:pPr algn="ctr" eaLnBrk="1" hangingPunct="1">
              <a:spcBef>
                <a:spcPct val="0"/>
              </a:spcBef>
              <a:buFontTx/>
              <a:buNone/>
            </a:pPr>
            <a:r>
              <a:rPr lang="en-US" altLang="en-US" sz="2400" b="1" dirty="0">
                <a:latin typeface="Trebuchet MS" panose="020B0703020202090204" pitchFamily="34" charset="0"/>
              </a:rPr>
              <a:t>Follow us on:</a:t>
            </a:r>
          </a:p>
          <a:p>
            <a:pPr algn="ctr" eaLnBrk="1" hangingPunct="1">
              <a:spcBef>
                <a:spcPct val="0"/>
              </a:spcBef>
              <a:buFontTx/>
              <a:buNone/>
            </a:pPr>
            <a:r>
              <a:rPr lang="en-US" altLang="en-US" sz="2400" dirty="0">
                <a:solidFill>
                  <a:srgbClr val="3C5B97"/>
                </a:solidFill>
                <a:hlinkClick r:id="rId12"/>
              </a:rPr>
              <a:t>Our Facebook Page</a:t>
            </a:r>
            <a:r>
              <a:rPr lang="en-US" altLang="en-US" sz="2400" dirty="0">
                <a:solidFill>
                  <a:srgbClr val="212121"/>
                </a:solidFill>
                <a:latin typeface="Roboto"/>
              </a:rPr>
              <a:t> </a:t>
            </a:r>
          </a:p>
          <a:p>
            <a:pPr algn="ctr" eaLnBrk="1" hangingPunct="1">
              <a:spcBef>
                <a:spcPct val="0"/>
              </a:spcBef>
              <a:buFontTx/>
              <a:buNone/>
            </a:pPr>
            <a:r>
              <a:rPr lang="en-US" altLang="en-US" sz="2400" dirty="0">
                <a:solidFill>
                  <a:srgbClr val="38ADF2"/>
                </a:solidFill>
                <a:hlinkClick r:id="rId13"/>
              </a:rPr>
              <a:t>Our Twitter Page</a:t>
            </a:r>
            <a:r>
              <a:rPr lang="en-US" altLang="en-US" sz="2400" dirty="0">
                <a:solidFill>
                  <a:srgbClr val="212121"/>
                </a:solidFill>
                <a:latin typeface="Roboto"/>
              </a:rPr>
              <a:t> </a:t>
            </a:r>
          </a:p>
          <a:p>
            <a:pPr algn="ctr" eaLnBrk="1" hangingPunct="1">
              <a:spcBef>
                <a:spcPct val="0"/>
              </a:spcBef>
              <a:buFontTx/>
              <a:buNone/>
            </a:pPr>
            <a:r>
              <a:rPr lang="en-US" altLang="en-US" sz="2400" dirty="0">
                <a:solidFill>
                  <a:srgbClr val="D01428"/>
                </a:solidFill>
                <a:hlinkClick r:id="rId14"/>
              </a:rPr>
              <a:t>Our YouTube Channel</a:t>
            </a:r>
            <a:endParaRPr lang="en-US" altLang="en-US" sz="2400" b="1" dirty="0">
              <a:latin typeface="Trebuchet MS" panose="020B0703020202090204" pitchFamily="34" charset="0"/>
            </a:endParaRPr>
          </a:p>
          <a:p>
            <a:pPr algn="ctr" eaLnBrk="1" hangingPunct="1">
              <a:spcBef>
                <a:spcPct val="0"/>
              </a:spcBef>
              <a:buFontTx/>
              <a:buNone/>
            </a:pPr>
            <a:endParaRPr lang="en-US" altLang="en-US" sz="2400" b="1" dirty="0">
              <a:latin typeface="Trebuchet MS" panose="020B0703020202090204" pitchFamily="34" charset="0"/>
            </a:endParaRPr>
          </a:p>
          <a:p>
            <a:pPr algn="ctr" eaLnBrk="1" hangingPunct="1">
              <a:spcBef>
                <a:spcPct val="0"/>
              </a:spcBef>
              <a:buFontTx/>
              <a:buNone/>
            </a:pPr>
            <a:endParaRPr lang="en-US" altLang="en-US" sz="2400" b="1" dirty="0">
              <a:latin typeface="Trebuchet MS" panose="020B0703020202090204" pitchFamily="34" charset="0"/>
            </a:endParaRPr>
          </a:p>
          <a:p>
            <a:pPr algn="ctr" eaLnBrk="1" hangingPunct="1">
              <a:spcBef>
                <a:spcPct val="0"/>
              </a:spcBef>
              <a:buFontTx/>
              <a:buNone/>
            </a:pPr>
            <a:endParaRPr lang="en-US" altLang="en-US" sz="2400" b="1" dirty="0"/>
          </a:p>
          <a:p>
            <a:pPr algn="ctr" eaLnBrk="1" hangingPunct="1">
              <a:spcBef>
                <a:spcPct val="0"/>
              </a:spcBef>
              <a:buFontTx/>
              <a:buNone/>
            </a:pPr>
            <a:endParaRPr lang="en-US" altLang="en-US" sz="2400" b="1" dirty="0"/>
          </a:p>
          <a:p>
            <a:pPr algn="ctr" eaLnBrk="1" hangingPunct="1">
              <a:spcBef>
                <a:spcPct val="0"/>
              </a:spcBef>
              <a:buFontTx/>
              <a:buNone/>
            </a:pPr>
            <a:endParaRPr lang="en-US" altLang="en-US" sz="2400" b="1" dirty="0"/>
          </a:p>
          <a:p>
            <a:pPr algn="ctr" eaLnBrk="1" hangingPunct="1">
              <a:spcBef>
                <a:spcPct val="0"/>
              </a:spcBef>
              <a:buFontTx/>
              <a:buNone/>
            </a:pPr>
            <a:endParaRPr lang="en-US" altLang="en-US" sz="2400" b="1" dirty="0"/>
          </a:p>
          <a:p>
            <a:pPr algn="ctr" eaLnBrk="1" hangingPunct="1">
              <a:spcBef>
                <a:spcPct val="0"/>
              </a:spcBef>
              <a:buFontTx/>
              <a:buNone/>
            </a:pPr>
            <a:endParaRPr lang="en-US" altLang="en-US" sz="1800" dirty="0"/>
          </a:p>
          <a:p>
            <a:pPr eaLnBrk="1" hangingPunct="1">
              <a:spcBef>
                <a:spcPct val="0"/>
              </a:spcBef>
              <a:buFontTx/>
              <a:buNone/>
            </a:pPr>
            <a:endParaRPr lang="en-US" altLang="en-US" sz="1800" dirty="0"/>
          </a:p>
        </p:txBody>
      </p:sp>
      <p:graphicFrame>
        <p:nvGraphicFramePr>
          <p:cNvPr id="115716" name="Object 2">
            <a:extLst>
              <a:ext uri="{FF2B5EF4-FFF2-40B4-BE49-F238E27FC236}">
                <a16:creationId xmlns:a16="http://schemas.microsoft.com/office/drawing/2014/main" id="{0ABAD904-F344-D04C-82F4-FB4BD030E895}"/>
              </a:ext>
            </a:extLst>
          </p:cNvPr>
          <p:cNvGraphicFramePr>
            <a:graphicFrameLocks noChangeAspect="1"/>
          </p:cNvGraphicFramePr>
          <p:nvPr>
            <p:custDataLst>
              <p:tags r:id="rId5"/>
            </p:custDataLst>
          </p:nvPr>
        </p:nvGraphicFramePr>
        <p:xfrm>
          <a:off x="322263" y="5710238"/>
          <a:ext cx="446087" cy="446087"/>
        </p:xfrm>
        <a:graphic>
          <a:graphicData uri="http://schemas.openxmlformats.org/presentationml/2006/ole">
            <mc:AlternateContent xmlns:mc="http://schemas.openxmlformats.org/markup-compatibility/2006">
              <mc:Choice xmlns:v="urn:schemas-microsoft-com:vml" Requires="v">
                <p:oleObj spid="_x0000_s115765" name="Acrobat Document" r:id="rId15" imgW="1485900" imgH="1485900" progId="AcroExch.Document.7">
                  <p:embed/>
                </p:oleObj>
              </mc:Choice>
              <mc:Fallback>
                <p:oleObj name="Acrobat Document" r:id="rId15" imgW="1485900" imgH="1485900" progId="AcroExch.Document.7">
                  <p:embed/>
                  <p:pic>
                    <p:nvPicPr>
                      <p:cNvPr id="0" name="Object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2263" y="5710238"/>
                        <a:ext cx="446087"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5717" name="Picture 4" descr="Twitter_newbird_boxed_whiteonblue">
            <a:extLst>
              <a:ext uri="{FF2B5EF4-FFF2-40B4-BE49-F238E27FC236}">
                <a16:creationId xmlns:a16="http://schemas.microsoft.com/office/drawing/2014/main" id="{F4D4F51B-D441-4540-A6CA-8133E00233C6}"/>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28613" y="6199188"/>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2580A0B-F8D5-784A-ABD6-5A133127174F}"/>
              </a:ext>
            </a:extLst>
          </p:cNvPr>
          <p:cNvSpPr txBox="1"/>
          <p:nvPr>
            <p:custDataLst>
              <p:tags r:id="rId6"/>
            </p:custDataLst>
          </p:nvPr>
        </p:nvSpPr>
        <p:spPr>
          <a:xfrm>
            <a:off x="4724400" y="6477000"/>
            <a:ext cx="1676400" cy="230188"/>
          </a:xfrm>
          <a:prstGeom prst="rect">
            <a:avLst/>
          </a:prstGeom>
          <a:noFill/>
        </p:spPr>
        <p:txBody>
          <a:bodyPr>
            <a:spAutoFit/>
          </a:bodyPr>
          <a:lstStyle/>
          <a:p>
            <a:pPr eaLnBrk="1" fontAlgn="auto" hangingPunct="1">
              <a:spcBef>
                <a:spcPts val="0"/>
              </a:spcBef>
              <a:spcAft>
                <a:spcPts val="0"/>
              </a:spcAft>
              <a:defRPr/>
            </a:pPr>
            <a:r>
              <a:rPr lang="en-US" sz="900" dirty="0">
                <a:solidFill>
                  <a:schemeClr val="tx1">
                    <a:lumMod val="95000"/>
                    <a:lumOff val="5000"/>
                  </a:schemeClr>
                </a:solidFill>
                <a:latin typeface="+mn-lt"/>
              </a:rPr>
              <a:t>photo credit: Joan Benjamin</a:t>
            </a:r>
          </a:p>
        </p:txBody>
      </p:sp>
      <p:pic>
        <p:nvPicPr>
          <p:cNvPr id="115719" name="Picture 14" descr="SARE_NorthCentral_CMYK">
            <a:extLst>
              <a:ext uri="{FF2B5EF4-FFF2-40B4-BE49-F238E27FC236}">
                <a16:creationId xmlns:a16="http://schemas.microsoft.com/office/drawing/2014/main" id="{5CD74452-4A4F-C24C-ABE4-869E55F13266}"/>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653338" y="5483225"/>
            <a:ext cx="1150937" cy="103822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CC9C2AB6-6DA3-564D-9FBD-F0BF4864BC5E}"/>
              </a:ext>
            </a:extLst>
          </p:cNvPr>
          <p:cNvSpPr>
            <a:spLocks noGrp="1" noChangeArrowheads="1"/>
          </p:cNvSpPr>
          <p:nvPr>
            <p:ph type="title"/>
            <p:custDataLst>
              <p:tags r:id="rId2"/>
            </p:custDataLst>
          </p:nvPr>
        </p:nvSpPr>
        <p:spPr/>
        <p:txBody>
          <a:bodyPr/>
          <a:lstStyle/>
          <a:p>
            <a:pPr eaLnBrk="1" hangingPunct="1"/>
            <a:r>
              <a:rPr lang="en-US" altLang="en-US">
                <a:solidFill>
                  <a:schemeClr val="bg1"/>
                </a:solidFill>
              </a:rPr>
              <a:t>The Three Principles</a:t>
            </a:r>
          </a:p>
        </p:txBody>
      </p:sp>
      <p:pic>
        <p:nvPicPr>
          <p:cNvPr id="23554" name="Picture 2">
            <a:extLst>
              <a:ext uri="{FF2B5EF4-FFF2-40B4-BE49-F238E27FC236}">
                <a16:creationId xmlns:a16="http://schemas.microsoft.com/office/drawing/2014/main" id="{EE86DC8A-97CB-3247-805B-37C93BFA046F}"/>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270000" y="-76200"/>
            <a:ext cx="8942388" cy="717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5" descr="SARE_NorthCentral_CMYK">
            <a:extLst>
              <a:ext uri="{FF2B5EF4-FFF2-40B4-BE49-F238E27FC236}">
                <a16:creationId xmlns:a16="http://schemas.microsoft.com/office/drawing/2014/main" id="{C8D42FC4-378C-E24B-AB60-581829EE936B}"/>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7696200" y="5638800"/>
            <a:ext cx="1149350" cy="103822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3556" name="TextBox 5">
            <a:extLst>
              <a:ext uri="{FF2B5EF4-FFF2-40B4-BE49-F238E27FC236}">
                <a16:creationId xmlns:a16="http://schemas.microsoft.com/office/drawing/2014/main" id="{0728819B-8BB0-1148-A66E-CA762B5F47CC}"/>
              </a:ext>
            </a:extLst>
          </p:cNvPr>
          <p:cNvSpPr txBox="1">
            <a:spLocks noChangeArrowheads="1"/>
          </p:cNvSpPr>
          <p:nvPr>
            <p:custDataLst>
              <p:tags r:id="rId3"/>
            </p:custDataLst>
          </p:nvPr>
        </p:nvSpPr>
        <p:spPr bwMode="auto">
          <a:xfrm>
            <a:off x="4495800" y="6477000"/>
            <a:ext cx="1676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900">
                <a:solidFill>
                  <a:schemeClr val="bg1"/>
                </a:solidFill>
              </a:rPr>
              <a:t>photo credit: Ken Schneider</a:t>
            </a:r>
          </a:p>
        </p:txBody>
      </p:sp>
      <p:sp>
        <p:nvSpPr>
          <p:cNvPr id="23557" name="Rectangle 39">
            <a:extLst>
              <a:ext uri="{FF2B5EF4-FFF2-40B4-BE49-F238E27FC236}">
                <a16:creationId xmlns:a16="http://schemas.microsoft.com/office/drawing/2014/main" id="{59767A00-7B71-E443-A408-E0B3B71A877E}"/>
              </a:ext>
            </a:extLst>
          </p:cNvPr>
          <p:cNvSpPr>
            <a:spLocks noChangeArrowheads="1"/>
          </p:cNvSpPr>
          <p:nvPr>
            <p:custDataLst>
              <p:tags r:id="rId4"/>
            </p:custDataLst>
          </p:nvPr>
        </p:nvSpPr>
        <p:spPr bwMode="auto">
          <a:xfrm>
            <a:off x="0" y="0"/>
            <a:ext cx="4343400" cy="1828800"/>
          </a:xfrm>
          <a:prstGeom prst="rect">
            <a:avLst/>
          </a:prstGeom>
          <a:solidFill>
            <a:srgbClr val="B7232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endParaRPr lang="en-US" altLang="en-US" sz="1800"/>
          </a:p>
        </p:txBody>
      </p:sp>
      <p:sp>
        <p:nvSpPr>
          <p:cNvPr id="23558" name="Text Box 4">
            <a:extLst>
              <a:ext uri="{FF2B5EF4-FFF2-40B4-BE49-F238E27FC236}">
                <a16:creationId xmlns:a16="http://schemas.microsoft.com/office/drawing/2014/main" id="{B11983C8-5F5B-EA44-AAB7-E832BED342B6}"/>
              </a:ext>
            </a:extLst>
          </p:cNvPr>
          <p:cNvSpPr txBox="1">
            <a:spLocks noChangeArrowheads="1"/>
          </p:cNvSpPr>
          <p:nvPr>
            <p:custDataLst>
              <p:tags r:id="rId5"/>
            </p:custDataLst>
          </p:nvPr>
        </p:nvSpPr>
        <p:spPr bwMode="auto">
          <a:xfrm>
            <a:off x="228600" y="225425"/>
            <a:ext cx="38862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200" b="1">
                <a:solidFill>
                  <a:schemeClr val="bg1"/>
                </a:solidFill>
                <a:latin typeface="Georgia" panose="02040502050405020303" pitchFamily="18" charset="0"/>
                <a:ea typeface="MS PGothic" panose="020B0600070205080204" pitchFamily="34" charset="-128"/>
              </a:rPr>
              <a:t>The SARE Model</a:t>
            </a:r>
            <a:endParaRPr lang="en-US" altLang="en-US" sz="4200" b="1">
              <a:latin typeface="Georgia" panose="02040502050405020303" pitchFamily="18" charset="0"/>
              <a:ea typeface="MS PGothic" panose="020B0600070205080204" pitchFamily="34" charset="-128"/>
            </a:endParaRPr>
          </a:p>
        </p:txBody>
      </p:sp>
      <p:sp>
        <p:nvSpPr>
          <p:cNvPr id="23559" name="Text Box 31">
            <a:extLst>
              <a:ext uri="{FF2B5EF4-FFF2-40B4-BE49-F238E27FC236}">
                <a16:creationId xmlns:a16="http://schemas.microsoft.com/office/drawing/2014/main" id="{B5E5A25A-F000-9D41-AF2F-26374EB6FC4C}"/>
              </a:ext>
            </a:extLst>
          </p:cNvPr>
          <p:cNvSpPr txBox="1">
            <a:spLocks noChangeArrowheads="1"/>
          </p:cNvSpPr>
          <p:nvPr>
            <p:custDataLst>
              <p:tags r:id="rId6"/>
            </p:custDataLst>
          </p:nvPr>
        </p:nvSpPr>
        <p:spPr bwMode="auto">
          <a:xfrm>
            <a:off x="0" y="1828800"/>
            <a:ext cx="4343400" cy="5267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Ins="73152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ctr" eaLnBrk="1" hangingPunct="1">
              <a:lnSpc>
                <a:spcPct val="130000"/>
              </a:lnSpc>
              <a:spcBef>
                <a:spcPct val="0"/>
              </a:spcBef>
              <a:buFontTx/>
              <a:buNone/>
            </a:pPr>
            <a:r>
              <a:rPr lang="en-US" altLang="en-US" sz="2600" b="1" baseline="-25000">
                <a:solidFill>
                  <a:srgbClr val="C00000"/>
                </a:solidFill>
                <a:latin typeface="Trebuchet MS" panose="020B0703020202090204" pitchFamily="34" charset="0"/>
                <a:ea typeface="MS PGothic" panose="020B0600070205080204" pitchFamily="34" charset="-128"/>
              </a:rPr>
              <a:t>Successful SARE grantees are engaged in projects that are guided by the 3 principals of</a:t>
            </a:r>
          </a:p>
          <a:p>
            <a:pPr lvl="1" algn="ctr" eaLnBrk="1" hangingPunct="1">
              <a:lnSpc>
                <a:spcPct val="130000"/>
              </a:lnSpc>
              <a:spcBef>
                <a:spcPct val="0"/>
              </a:spcBef>
              <a:buFontTx/>
              <a:buNone/>
            </a:pPr>
            <a:r>
              <a:rPr lang="en-US" altLang="en-US" sz="2600" b="1" baseline="-25000">
                <a:solidFill>
                  <a:srgbClr val="C00000"/>
                </a:solidFill>
                <a:latin typeface="Trebuchet MS" panose="020B0703020202090204" pitchFamily="34" charset="0"/>
                <a:ea typeface="MS PGothic" panose="020B0600070205080204" pitchFamily="34" charset="-128"/>
              </a:rPr>
              <a:t>sustainability…</a:t>
            </a:r>
          </a:p>
          <a:p>
            <a:pPr lvl="1" eaLnBrk="1" hangingPunct="1">
              <a:lnSpc>
                <a:spcPct val="130000"/>
              </a:lnSpc>
              <a:spcBef>
                <a:spcPct val="0"/>
              </a:spcBef>
              <a:buFontTx/>
              <a:buNone/>
            </a:pPr>
            <a:endParaRPr lang="en-US" altLang="en-US" sz="2600" b="1" baseline="-25000">
              <a:solidFill>
                <a:srgbClr val="EC4220"/>
              </a:solidFill>
              <a:latin typeface="Trebuchet MS" panose="020B0703020202090204" pitchFamily="34" charset="0"/>
              <a:ea typeface="MS PGothic" panose="020B0600070205080204" pitchFamily="34" charset="-128"/>
            </a:endParaRPr>
          </a:p>
          <a:p>
            <a:pPr lvl="1" eaLnBrk="1" hangingPunct="1">
              <a:lnSpc>
                <a:spcPct val="130000"/>
              </a:lnSpc>
              <a:spcBef>
                <a:spcPct val="0"/>
              </a:spcBef>
              <a:buFontTx/>
              <a:buNone/>
            </a:pPr>
            <a:endParaRPr lang="en-US" altLang="en-US" sz="2600" b="1" baseline="-25000">
              <a:solidFill>
                <a:srgbClr val="EC4220"/>
              </a:solidFill>
              <a:latin typeface="Trebuchet MS" panose="020B0703020202090204" pitchFamily="34" charset="0"/>
              <a:ea typeface="MS PGothic" panose="020B0600070205080204" pitchFamily="34" charset="-128"/>
            </a:endParaRPr>
          </a:p>
          <a:p>
            <a:pPr lvl="1" eaLnBrk="1" hangingPunct="1">
              <a:lnSpc>
                <a:spcPct val="130000"/>
              </a:lnSpc>
              <a:spcBef>
                <a:spcPct val="0"/>
              </a:spcBef>
              <a:buFontTx/>
              <a:buNone/>
            </a:pPr>
            <a:endParaRPr lang="en-US" altLang="en-US" sz="2600" b="1" baseline="-25000">
              <a:solidFill>
                <a:srgbClr val="EC4220"/>
              </a:solidFill>
              <a:latin typeface="Trebuchet MS" panose="020B0703020202090204" pitchFamily="34" charset="0"/>
              <a:ea typeface="MS PGothic" panose="020B0600070205080204" pitchFamily="34" charset="-128"/>
            </a:endParaRPr>
          </a:p>
          <a:p>
            <a:pPr lvl="1" eaLnBrk="1" hangingPunct="1">
              <a:lnSpc>
                <a:spcPct val="130000"/>
              </a:lnSpc>
              <a:spcBef>
                <a:spcPct val="0"/>
              </a:spcBef>
              <a:buFontTx/>
              <a:buNone/>
            </a:pPr>
            <a:endParaRPr lang="en-US" altLang="en-US" sz="2600" b="1" baseline="-25000">
              <a:solidFill>
                <a:srgbClr val="EC4220"/>
              </a:solidFill>
              <a:latin typeface="Trebuchet MS" panose="020B0703020202090204" pitchFamily="34" charset="0"/>
              <a:ea typeface="MS PGothic" panose="020B0600070205080204" pitchFamily="34" charset="-128"/>
            </a:endParaRPr>
          </a:p>
          <a:p>
            <a:pPr lvl="1" eaLnBrk="1" hangingPunct="1">
              <a:lnSpc>
                <a:spcPct val="130000"/>
              </a:lnSpc>
              <a:spcBef>
                <a:spcPct val="0"/>
              </a:spcBef>
              <a:buFontTx/>
              <a:buNone/>
            </a:pPr>
            <a:endParaRPr lang="en-US" altLang="en-US" sz="2600" b="1" baseline="-25000">
              <a:solidFill>
                <a:srgbClr val="EC4220"/>
              </a:solidFill>
              <a:latin typeface="Trebuchet MS" panose="020B0703020202090204" pitchFamily="34" charset="0"/>
              <a:ea typeface="MS PGothic" panose="020B0600070205080204" pitchFamily="34" charset="-128"/>
            </a:endParaRPr>
          </a:p>
          <a:p>
            <a:pPr lvl="1" eaLnBrk="1" hangingPunct="1">
              <a:lnSpc>
                <a:spcPct val="130000"/>
              </a:lnSpc>
              <a:spcBef>
                <a:spcPct val="0"/>
              </a:spcBef>
              <a:buFontTx/>
              <a:buNone/>
            </a:pPr>
            <a:endParaRPr lang="en-US" altLang="en-US" sz="2600" b="1" baseline="-25000">
              <a:solidFill>
                <a:srgbClr val="EC4220"/>
              </a:solidFill>
              <a:latin typeface="Trebuchet MS" panose="020B0703020202090204" pitchFamily="34" charset="0"/>
              <a:ea typeface="MS PGothic" panose="020B0600070205080204" pitchFamily="34" charset="-128"/>
            </a:endParaRPr>
          </a:p>
          <a:p>
            <a:pPr lvl="1" eaLnBrk="1" hangingPunct="1">
              <a:lnSpc>
                <a:spcPct val="130000"/>
              </a:lnSpc>
              <a:spcBef>
                <a:spcPct val="0"/>
              </a:spcBef>
              <a:buFontTx/>
              <a:buNone/>
            </a:pPr>
            <a:endParaRPr lang="en-US" altLang="en-US" sz="2600" b="1" baseline="-25000">
              <a:solidFill>
                <a:srgbClr val="EC4220"/>
              </a:solidFill>
              <a:latin typeface="Trebuchet MS" panose="020B0703020202090204" pitchFamily="34" charset="0"/>
              <a:ea typeface="MS PGothic" panose="020B0600070205080204" pitchFamily="34" charset="-128"/>
            </a:endParaRPr>
          </a:p>
          <a:p>
            <a:pPr lvl="1" eaLnBrk="1" hangingPunct="1">
              <a:lnSpc>
                <a:spcPct val="130000"/>
              </a:lnSpc>
              <a:spcBef>
                <a:spcPct val="0"/>
              </a:spcBef>
              <a:buFontTx/>
              <a:buNone/>
            </a:pPr>
            <a:endParaRPr lang="en-US" altLang="en-US" sz="2600" b="1" baseline="-25000">
              <a:solidFill>
                <a:srgbClr val="EC4220"/>
              </a:solidFill>
              <a:latin typeface="Trebuchet MS" panose="020B0703020202090204" pitchFamily="34" charset="0"/>
              <a:ea typeface="MS PGothic" panose="020B0600070205080204" pitchFamily="34" charset="-128"/>
            </a:endParaRPr>
          </a:p>
          <a:p>
            <a:pPr lvl="1" eaLnBrk="1" hangingPunct="1">
              <a:lnSpc>
                <a:spcPct val="130000"/>
              </a:lnSpc>
              <a:spcBef>
                <a:spcPct val="0"/>
              </a:spcBef>
              <a:buFontTx/>
              <a:buNone/>
            </a:pPr>
            <a:endParaRPr lang="en-US" altLang="en-US" sz="2600" b="1" baseline="-25000">
              <a:solidFill>
                <a:srgbClr val="EC4220"/>
              </a:solidFill>
              <a:latin typeface="Trebuchet MS" panose="020B0703020202090204" pitchFamily="34" charset="0"/>
              <a:ea typeface="MS PGothic" panose="020B0600070205080204" pitchFamily="34" charset="-128"/>
            </a:endParaRPr>
          </a:p>
          <a:p>
            <a:pPr lvl="1" eaLnBrk="1" hangingPunct="1">
              <a:lnSpc>
                <a:spcPct val="130000"/>
              </a:lnSpc>
              <a:spcBef>
                <a:spcPct val="0"/>
              </a:spcBef>
              <a:buFontTx/>
              <a:buNone/>
            </a:pPr>
            <a:endParaRPr lang="en-US" altLang="en-US" sz="2600" b="1" baseline="-25000">
              <a:solidFill>
                <a:srgbClr val="EC4220"/>
              </a:solidFill>
              <a:latin typeface="Trebuchet MS" panose="020B0703020202090204" pitchFamily="34" charset="0"/>
              <a:ea typeface="MS PGothic" panose="020B0600070205080204" pitchFamily="34" charset="-128"/>
            </a:endParaRPr>
          </a:p>
          <a:p>
            <a:pPr lvl="1" algn="r" eaLnBrk="1" hangingPunct="1">
              <a:lnSpc>
                <a:spcPct val="130000"/>
              </a:lnSpc>
              <a:spcBef>
                <a:spcPct val="0"/>
              </a:spcBef>
              <a:buFontTx/>
              <a:buNone/>
            </a:pPr>
            <a:endParaRPr lang="en-US" altLang="en-US" sz="2400" b="1" baseline="-25000">
              <a:solidFill>
                <a:srgbClr val="EC4220"/>
              </a:solidFill>
              <a:latin typeface="Georgia" panose="02040502050405020303" pitchFamily="18" charset="0"/>
              <a:ea typeface="MS PGothic" panose="020B0600070205080204" pitchFamily="34" charset="-128"/>
            </a:endParaRPr>
          </a:p>
        </p:txBody>
      </p:sp>
      <p:grpSp>
        <p:nvGrpSpPr>
          <p:cNvPr id="23560" name="Group 6">
            <a:extLst>
              <a:ext uri="{FF2B5EF4-FFF2-40B4-BE49-F238E27FC236}">
                <a16:creationId xmlns:a16="http://schemas.microsoft.com/office/drawing/2014/main" id="{29FA5187-6AA3-2444-903C-8FDB2EB021D0}"/>
              </a:ext>
            </a:extLst>
          </p:cNvPr>
          <p:cNvGrpSpPr>
            <a:grpSpLocks/>
          </p:cNvGrpSpPr>
          <p:nvPr>
            <p:custDataLst>
              <p:tags r:id="rId7"/>
            </p:custDataLst>
          </p:nvPr>
        </p:nvGrpSpPr>
        <p:grpSpPr bwMode="auto">
          <a:xfrm>
            <a:off x="152400" y="3549650"/>
            <a:ext cx="3886200" cy="2841625"/>
            <a:chOff x="762032" y="2655597"/>
            <a:chExt cx="7339597" cy="5135311"/>
          </a:xfrm>
        </p:grpSpPr>
        <p:sp>
          <p:nvSpPr>
            <p:cNvPr id="23562" name="Text Box 8">
              <a:extLst>
                <a:ext uri="{FF2B5EF4-FFF2-40B4-BE49-F238E27FC236}">
                  <a16:creationId xmlns:a16="http://schemas.microsoft.com/office/drawing/2014/main" id="{4519F4C3-9DE4-754F-AB34-46C698C69C26}"/>
                </a:ext>
              </a:extLst>
            </p:cNvPr>
            <p:cNvSpPr txBox="1">
              <a:spLocks noChangeArrowheads="1"/>
            </p:cNvSpPr>
            <p:nvPr>
              <p:custDataLst>
                <p:tags r:id="rId8"/>
              </p:custDataLst>
            </p:nvPr>
          </p:nvSpPr>
          <p:spPr bwMode="auto">
            <a:xfrm>
              <a:off x="2879310" y="6066195"/>
              <a:ext cx="3639270" cy="172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b="1">
                  <a:solidFill>
                    <a:srgbClr val="C00000"/>
                  </a:solidFill>
                  <a:latin typeface="Trebuchet MS" panose="020B0703020202090204" pitchFamily="34" charset="0"/>
                  <a:ea typeface="MS PGothic" panose="020B0600070205080204" pitchFamily="34" charset="-128"/>
                </a:rPr>
                <a:t>Quality of Life</a:t>
              </a:r>
              <a:r>
                <a:rPr lang="en-US" altLang="en-US" sz="1400">
                  <a:solidFill>
                    <a:srgbClr val="C00000"/>
                  </a:solidFill>
                  <a:latin typeface="Trebuchet MS" panose="020B0703020202090204" pitchFamily="34" charset="0"/>
                  <a:ea typeface="MS PGothic" panose="020B0600070205080204" pitchFamily="34" charset="-128"/>
                </a:rPr>
                <a:t> </a:t>
              </a:r>
              <a:r>
                <a:rPr lang="en-US" altLang="en-US" sz="1400">
                  <a:latin typeface="Trebuchet MS" panose="020B0703020202090204" pitchFamily="34" charset="0"/>
                  <a:ea typeface="MS PGothic" panose="020B0600070205080204" pitchFamily="34" charset="-128"/>
                </a:rPr>
                <a:t>for farmers, ranchers, and their communities</a:t>
              </a:r>
            </a:p>
          </p:txBody>
        </p:sp>
        <p:sp>
          <p:nvSpPr>
            <p:cNvPr id="23563" name="Oval 10">
              <a:extLst>
                <a:ext uri="{FF2B5EF4-FFF2-40B4-BE49-F238E27FC236}">
                  <a16:creationId xmlns:a16="http://schemas.microsoft.com/office/drawing/2014/main" id="{7574C80A-CEF5-3647-862F-0811319B4E77}"/>
                </a:ext>
              </a:extLst>
            </p:cNvPr>
            <p:cNvSpPr>
              <a:spLocks noChangeArrowheads="1"/>
            </p:cNvSpPr>
            <p:nvPr>
              <p:custDataLst>
                <p:tags r:id="rId9"/>
              </p:custDataLst>
            </p:nvPr>
          </p:nvSpPr>
          <p:spPr bwMode="auto">
            <a:xfrm>
              <a:off x="2601989" y="4122195"/>
              <a:ext cx="2133600" cy="1828799"/>
            </a:xfrm>
            <a:prstGeom prst="ellipse">
              <a:avLst/>
            </a:prstGeom>
            <a:solidFill>
              <a:srgbClr val="CC6600">
                <a:alpha val="50195"/>
              </a:srgb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3564" name="Oval 11">
              <a:extLst>
                <a:ext uri="{FF2B5EF4-FFF2-40B4-BE49-F238E27FC236}">
                  <a16:creationId xmlns:a16="http://schemas.microsoft.com/office/drawing/2014/main" id="{4FEFACA2-C441-0144-A1FF-4FDC21342DCE}"/>
                </a:ext>
              </a:extLst>
            </p:cNvPr>
            <p:cNvSpPr>
              <a:spLocks noChangeArrowheads="1"/>
            </p:cNvSpPr>
            <p:nvPr>
              <p:custDataLst>
                <p:tags r:id="rId10"/>
              </p:custDataLst>
            </p:nvPr>
          </p:nvSpPr>
          <p:spPr bwMode="auto">
            <a:xfrm>
              <a:off x="3478023" y="3076459"/>
              <a:ext cx="2133600" cy="1828799"/>
            </a:xfrm>
            <a:prstGeom prst="ellipse">
              <a:avLst/>
            </a:prstGeom>
            <a:solidFill>
              <a:srgbClr val="008000">
                <a:alpha val="50195"/>
              </a:srgb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3565" name="Text Box 7">
              <a:extLst>
                <a:ext uri="{FF2B5EF4-FFF2-40B4-BE49-F238E27FC236}">
                  <a16:creationId xmlns:a16="http://schemas.microsoft.com/office/drawing/2014/main" id="{1BC52340-B367-314F-A8F1-7298FAFDABBA}"/>
                </a:ext>
              </a:extLst>
            </p:cNvPr>
            <p:cNvSpPr txBox="1">
              <a:spLocks noChangeArrowheads="1"/>
            </p:cNvSpPr>
            <p:nvPr>
              <p:custDataLst>
                <p:tags r:id="rId11"/>
              </p:custDataLst>
            </p:nvPr>
          </p:nvSpPr>
          <p:spPr bwMode="auto">
            <a:xfrm>
              <a:off x="762032" y="2655597"/>
              <a:ext cx="3236330" cy="13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b="1">
                  <a:solidFill>
                    <a:srgbClr val="C00000"/>
                  </a:solidFill>
                  <a:latin typeface="Trebuchet MS" panose="020B0703020202090204" pitchFamily="34" charset="0"/>
                  <a:ea typeface="MS PGothic" panose="020B0600070205080204" pitchFamily="34" charset="-128"/>
                </a:rPr>
                <a:t>Stewardship</a:t>
              </a:r>
              <a:r>
                <a:rPr lang="en-US" altLang="en-US" sz="1400">
                  <a:solidFill>
                    <a:srgbClr val="C00000"/>
                  </a:solidFill>
                  <a:latin typeface="Trebuchet MS" panose="020B0703020202090204" pitchFamily="34" charset="0"/>
                  <a:ea typeface="MS PGothic" panose="020B0600070205080204" pitchFamily="34" charset="-128"/>
                </a:rPr>
                <a:t> </a:t>
              </a:r>
              <a:r>
                <a:rPr lang="en-US" altLang="en-US" sz="1400">
                  <a:latin typeface="Trebuchet MS" panose="020B0703020202090204" pitchFamily="34" charset="0"/>
                  <a:ea typeface="MS PGothic" panose="020B0600070205080204" pitchFamily="34" charset="-128"/>
                </a:rPr>
                <a:t>of our nation’</a:t>
              </a:r>
              <a:r>
                <a:rPr lang="en-US" altLang="ja-JP" sz="1400">
                  <a:latin typeface="Trebuchet MS" panose="020B0703020202090204" pitchFamily="34" charset="0"/>
                </a:rPr>
                <a:t>s land and water</a:t>
              </a:r>
            </a:p>
          </p:txBody>
        </p:sp>
        <p:sp>
          <p:nvSpPr>
            <p:cNvPr id="23566" name="Text Box 6">
              <a:extLst>
                <a:ext uri="{FF2B5EF4-FFF2-40B4-BE49-F238E27FC236}">
                  <a16:creationId xmlns:a16="http://schemas.microsoft.com/office/drawing/2014/main" id="{2F939463-0CA2-5249-B767-E74E1BABFD2A}"/>
                </a:ext>
              </a:extLst>
            </p:cNvPr>
            <p:cNvSpPr txBox="1">
              <a:spLocks noChangeArrowheads="1"/>
            </p:cNvSpPr>
            <p:nvPr>
              <p:custDataLst>
                <p:tags r:id="rId12"/>
              </p:custDataLst>
            </p:nvPr>
          </p:nvSpPr>
          <p:spPr bwMode="auto">
            <a:xfrm>
              <a:off x="5677036" y="2655597"/>
              <a:ext cx="2424593" cy="94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b="1">
                  <a:solidFill>
                    <a:srgbClr val="C00000"/>
                  </a:solidFill>
                  <a:latin typeface="Trebuchet MS" panose="020B0703020202090204" pitchFamily="34" charset="0"/>
                  <a:ea typeface="MS PGothic" panose="020B0600070205080204" pitchFamily="34" charset="-128"/>
                </a:rPr>
                <a:t>Profit</a:t>
              </a:r>
              <a:r>
                <a:rPr lang="en-US" altLang="en-US" sz="1400">
                  <a:solidFill>
                    <a:srgbClr val="C00000"/>
                  </a:solidFill>
                  <a:latin typeface="Trebuchet MS" panose="020B0703020202090204" pitchFamily="34" charset="0"/>
                  <a:ea typeface="MS PGothic" panose="020B0600070205080204" pitchFamily="34" charset="-128"/>
                </a:rPr>
                <a:t> </a:t>
              </a:r>
              <a:r>
                <a:rPr lang="en-US" altLang="en-US" sz="1400">
                  <a:latin typeface="Trebuchet MS" panose="020B0703020202090204" pitchFamily="34" charset="0"/>
                  <a:ea typeface="MS PGothic" panose="020B0600070205080204" pitchFamily="34" charset="-128"/>
                </a:rPr>
                <a:t>over the long term</a:t>
              </a:r>
            </a:p>
          </p:txBody>
        </p:sp>
        <p:sp>
          <p:nvSpPr>
            <p:cNvPr id="23567" name="Oval 9">
              <a:extLst>
                <a:ext uri="{FF2B5EF4-FFF2-40B4-BE49-F238E27FC236}">
                  <a16:creationId xmlns:a16="http://schemas.microsoft.com/office/drawing/2014/main" id="{D689715F-3D0D-9245-9858-747D192FEE73}"/>
                </a:ext>
              </a:extLst>
            </p:cNvPr>
            <p:cNvSpPr>
              <a:spLocks noChangeArrowheads="1"/>
            </p:cNvSpPr>
            <p:nvPr>
              <p:custDataLst>
                <p:tags r:id="rId13"/>
              </p:custDataLst>
            </p:nvPr>
          </p:nvSpPr>
          <p:spPr bwMode="auto">
            <a:xfrm>
              <a:off x="4185038" y="4089270"/>
              <a:ext cx="2133600" cy="1861724"/>
            </a:xfrm>
            <a:prstGeom prst="ellipse">
              <a:avLst/>
            </a:prstGeom>
            <a:solidFill>
              <a:srgbClr val="0066FF">
                <a:alpha val="50195"/>
              </a:srgbClr>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grpSp>
      <p:pic>
        <p:nvPicPr>
          <p:cNvPr id="23561" name="Picture 5" descr="SARE_NorthCentral_CMYK">
            <a:extLst>
              <a:ext uri="{FF2B5EF4-FFF2-40B4-BE49-F238E27FC236}">
                <a16:creationId xmlns:a16="http://schemas.microsoft.com/office/drawing/2014/main" id="{01898E6D-8A85-384A-8750-3BB39C29B4D9}"/>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696200" y="5562600"/>
            <a:ext cx="1143000" cy="103187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9946F3A-C9DC-F643-98C2-9D805A37C81C}"/>
              </a:ext>
            </a:extLst>
          </p:cNvPr>
          <p:cNvSpPr>
            <a:spLocks noGrp="1" noChangeArrowheads="1"/>
          </p:cNvSpPr>
          <p:nvPr>
            <p:ph type="title" idx="4294967295"/>
            <p:custDataLst>
              <p:tags r:id="rId2"/>
            </p:custDataLst>
          </p:nvPr>
        </p:nvSpPr>
        <p:spPr/>
        <p:txBody>
          <a:bodyPr/>
          <a:lstStyle/>
          <a:p>
            <a:pPr eaLnBrk="1" hangingPunct="1"/>
            <a:r>
              <a:rPr lang="en-US" altLang="en-US"/>
              <a:t>Stakeholder Involvement</a:t>
            </a:r>
          </a:p>
        </p:txBody>
      </p:sp>
      <p:sp>
        <p:nvSpPr>
          <p:cNvPr id="25602" name="Text Box 4">
            <a:extLst>
              <a:ext uri="{FF2B5EF4-FFF2-40B4-BE49-F238E27FC236}">
                <a16:creationId xmlns:a16="http://schemas.microsoft.com/office/drawing/2014/main" id="{49945853-4AE8-C34E-BCD0-ACBDFD1832E2}"/>
              </a:ext>
            </a:extLst>
          </p:cNvPr>
          <p:cNvSpPr txBox="1">
            <a:spLocks noChangeArrowheads="1"/>
          </p:cNvSpPr>
          <p:nvPr>
            <p:custDataLst>
              <p:tags r:id="rId3"/>
            </p:custDataLst>
          </p:nvPr>
        </p:nvSpPr>
        <p:spPr bwMode="auto">
          <a:xfrm>
            <a:off x="1295400" y="2041525"/>
            <a:ext cx="3200400" cy="290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300">
              <a:solidFill>
                <a:srgbClr val="990000"/>
              </a:solidFill>
              <a:latin typeface="Georgia" panose="02040502050405020303" pitchFamily="18" charset="0"/>
              <a:ea typeface="MS PGothic" panose="020B0600070205080204" pitchFamily="34" charset="-128"/>
            </a:endParaRPr>
          </a:p>
        </p:txBody>
      </p:sp>
      <p:sp>
        <p:nvSpPr>
          <p:cNvPr id="25603" name="Line 5">
            <a:extLst>
              <a:ext uri="{FF2B5EF4-FFF2-40B4-BE49-F238E27FC236}">
                <a16:creationId xmlns:a16="http://schemas.microsoft.com/office/drawing/2014/main" id="{A874C5F8-4D1D-C54F-964C-90D0CA63DD9C}"/>
              </a:ext>
            </a:extLst>
          </p:cNvPr>
          <p:cNvSpPr>
            <a:spLocks noChangeShapeType="1"/>
          </p:cNvSpPr>
          <p:nvPr>
            <p:custDataLst>
              <p:tags r:id="rId4"/>
            </p:custDataLst>
          </p:nvPr>
        </p:nvSpPr>
        <p:spPr bwMode="auto">
          <a:xfrm>
            <a:off x="0" y="0"/>
            <a:ext cx="0" cy="6858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0">
                <a:solidFill>
                  <a:srgbClr val="000000"/>
                </a:solidFill>
                <a:round/>
                <a:headEnd/>
                <a:tailEnd/>
              </a14:hiddenLine>
            </a:ext>
          </a:extLst>
        </p:spPr>
        <p:txBody>
          <a:bodyPr/>
          <a:lstStyle/>
          <a:p>
            <a:endParaRPr lang="en-US"/>
          </a:p>
        </p:txBody>
      </p:sp>
      <p:pic>
        <p:nvPicPr>
          <p:cNvPr id="25604" name="Picture 9" descr="danfieldday.jpg">
            <a:extLst>
              <a:ext uri="{FF2B5EF4-FFF2-40B4-BE49-F238E27FC236}">
                <a16:creationId xmlns:a16="http://schemas.microsoft.com/office/drawing/2014/main" id="{165E68CF-5B4A-3843-8DC0-46AAF93DC00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667000" y="-11113"/>
            <a:ext cx="6858000"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 Box 8">
            <a:extLst>
              <a:ext uri="{FF2B5EF4-FFF2-40B4-BE49-F238E27FC236}">
                <a16:creationId xmlns:a16="http://schemas.microsoft.com/office/drawing/2014/main" id="{D6F65ADB-08D4-694C-87B9-1FEBDF2606C8}"/>
              </a:ext>
            </a:extLst>
          </p:cNvPr>
          <p:cNvSpPr txBox="1">
            <a:spLocks noChangeArrowheads="1"/>
          </p:cNvSpPr>
          <p:nvPr>
            <p:custDataLst>
              <p:tags r:id="rId5"/>
            </p:custDataLst>
          </p:nvPr>
        </p:nvSpPr>
        <p:spPr bwMode="auto">
          <a:xfrm>
            <a:off x="381000" y="1878013"/>
            <a:ext cx="4114800" cy="5200650"/>
          </a:xfrm>
          <a:prstGeom prst="rect">
            <a:avLst/>
          </a:prstGeom>
          <a:solidFill>
            <a:schemeClr val="bg1"/>
          </a:solidFill>
          <a:ln>
            <a:noFill/>
          </a:ln>
          <a:extLst/>
        </p:spPr>
        <p:txBody>
          <a:bodyPr>
            <a:spAutoFit/>
          </a:bodyPr>
          <a:lstStyle>
            <a:lvl1pPr marL="342900" indent="-342900" eaLnBrk="0" hangingPunct="0">
              <a:defRPr sz="2000">
                <a:solidFill>
                  <a:schemeClr val="tx1"/>
                </a:solidFill>
                <a:latin typeface="Georgia" pitchFamily="18" charset="0"/>
                <a:ea typeface="MS PGothic" pitchFamily="34" charset="-128"/>
              </a:defRPr>
            </a:lvl1pPr>
            <a:lvl2pPr marL="742950" indent="-285750" eaLnBrk="0" hangingPunct="0">
              <a:defRPr sz="2000">
                <a:solidFill>
                  <a:schemeClr val="tx1"/>
                </a:solidFill>
                <a:latin typeface="Georgia" pitchFamily="18" charset="0"/>
                <a:ea typeface="MS PGothic" pitchFamily="34" charset="-128"/>
              </a:defRPr>
            </a:lvl2pPr>
            <a:lvl3pPr marL="1143000" indent="-228600" eaLnBrk="0" hangingPunct="0">
              <a:defRPr sz="2000">
                <a:solidFill>
                  <a:schemeClr val="tx1"/>
                </a:solidFill>
                <a:latin typeface="Georgia" pitchFamily="18" charset="0"/>
                <a:ea typeface="MS PGothic" pitchFamily="34" charset="-128"/>
              </a:defRPr>
            </a:lvl3pPr>
            <a:lvl4pPr marL="1600200" indent="-228600" eaLnBrk="0" hangingPunct="0">
              <a:defRPr sz="2000">
                <a:solidFill>
                  <a:schemeClr val="tx1"/>
                </a:solidFill>
                <a:latin typeface="Georgia" pitchFamily="18" charset="0"/>
                <a:ea typeface="MS PGothic" pitchFamily="34" charset="-128"/>
              </a:defRPr>
            </a:lvl4pPr>
            <a:lvl5pPr marL="2057400" indent="-228600" eaLnBrk="0" hangingPunct="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eaLnBrk="1" fontAlgn="auto" hangingPunct="1">
              <a:spcBef>
                <a:spcPts val="0"/>
              </a:spcBef>
              <a:spcAft>
                <a:spcPts val="0"/>
              </a:spcAft>
              <a:defRPr/>
            </a:pPr>
            <a:endParaRPr lang="en-US" sz="3200" b="1" dirty="0">
              <a:solidFill>
                <a:srgbClr val="008000"/>
              </a:solidFill>
            </a:endParaRPr>
          </a:p>
          <a:p>
            <a:pPr marL="0" indent="0" eaLnBrk="1" fontAlgn="auto" hangingPunct="1">
              <a:spcBef>
                <a:spcPts val="0"/>
              </a:spcBef>
              <a:spcAft>
                <a:spcPts val="0"/>
              </a:spcAft>
              <a:defRPr/>
            </a:pPr>
            <a:r>
              <a:rPr lang="en-US" sz="2800" dirty="0">
                <a:solidFill>
                  <a:srgbClr val="007400"/>
                </a:solidFill>
                <a:latin typeface="Trebuchet MS" panose="020B0603020202020204" pitchFamily="34" charset="0"/>
              </a:rPr>
              <a:t>Problem identified by farmer/rancher and researcher </a:t>
            </a:r>
          </a:p>
          <a:p>
            <a:pPr marL="0" indent="0" eaLnBrk="1" fontAlgn="auto" hangingPunct="1">
              <a:spcBef>
                <a:spcPts val="0"/>
              </a:spcBef>
              <a:spcAft>
                <a:spcPts val="0"/>
              </a:spcAft>
              <a:defRPr/>
            </a:pPr>
            <a:endParaRPr lang="en-US" sz="2800" dirty="0">
              <a:solidFill>
                <a:srgbClr val="007400"/>
              </a:solidFill>
              <a:latin typeface="Trebuchet MS" panose="020B0603020202020204" pitchFamily="34" charset="0"/>
            </a:endParaRPr>
          </a:p>
          <a:p>
            <a:pPr marL="0" indent="0" eaLnBrk="1" fontAlgn="auto" hangingPunct="1">
              <a:spcBef>
                <a:spcPts val="0"/>
              </a:spcBef>
              <a:spcAft>
                <a:spcPts val="0"/>
              </a:spcAft>
              <a:defRPr/>
            </a:pPr>
            <a:r>
              <a:rPr lang="en-US" sz="2800" dirty="0">
                <a:solidFill>
                  <a:srgbClr val="007400"/>
                </a:solidFill>
                <a:latin typeface="Trebuchet MS" panose="020B0603020202020204" pitchFamily="34" charset="0"/>
              </a:rPr>
              <a:t>Farmers/ranchers involved in research </a:t>
            </a:r>
          </a:p>
          <a:p>
            <a:pPr marL="0" indent="0" eaLnBrk="1" fontAlgn="auto" hangingPunct="1">
              <a:spcBef>
                <a:spcPts val="0"/>
              </a:spcBef>
              <a:spcAft>
                <a:spcPts val="0"/>
              </a:spcAft>
              <a:defRPr/>
            </a:pPr>
            <a:r>
              <a:rPr lang="en-US" sz="2800" dirty="0">
                <a:solidFill>
                  <a:srgbClr val="007400"/>
                </a:solidFill>
                <a:latin typeface="Trebuchet MS" panose="020B0603020202020204" pitchFamily="34" charset="0"/>
              </a:rPr>
              <a:t>and outreach </a:t>
            </a:r>
          </a:p>
          <a:p>
            <a:pPr eaLnBrk="1" fontAlgn="auto" hangingPunct="1">
              <a:spcBef>
                <a:spcPts val="0"/>
              </a:spcBef>
              <a:spcAft>
                <a:spcPts val="0"/>
              </a:spcAft>
              <a:defRPr/>
            </a:pPr>
            <a:endParaRPr lang="en-US" sz="2800" b="1" dirty="0">
              <a:solidFill>
                <a:srgbClr val="008000"/>
              </a:solidFill>
            </a:endParaRPr>
          </a:p>
          <a:p>
            <a:pPr eaLnBrk="1" fontAlgn="auto" hangingPunct="1">
              <a:spcBef>
                <a:spcPts val="0"/>
              </a:spcBef>
              <a:spcAft>
                <a:spcPts val="0"/>
              </a:spcAft>
              <a:defRPr/>
            </a:pPr>
            <a:endParaRPr lang="en-US" sz="2800" b="1" dirty="0">
              <a:solidFill>
                <a:srgbClr val="008000"/>
              </a:solidFill>
            </a:endParaRPr>
          </a:p>
          <a:p>
            <a:pPr eaLnBrk="1" fontAlgn="auto" hangingPunct="1">
              <a:spcBef>
                <a:spcPts val="0"/>
              </a:spcBef>
              <a:spcAft>
                <a:spcPts val="0"/>
              </a:spcAft>
              <a:defRPr/>
            </a:pPr>
            <a:endParaRPr lang="en-US" sz="2800" b="1" dirty="0">
              <a:solidFill>
                <a:srgbClr val="008000"/>
              </a:solidFill>
            </a:endParaRPr>
          </a:p>
          <a:p>
            <a:pPr eaLnBrk="1" fontAlgn="auto" hangingPunct="1">
              <a:spcBef>
                <a:spcPts val="0"/>
              </a:spcBef>
              <a:spcAft>
                <a:spcPts val="0"/>
              </a:spcAft>
              <a:defRPr/>
            </a:pPr>
            <a:endParaRPr lang="en-US" b="1" dirty="0">
              <a:solidFill>
                <a:srgbClr val="008000"/>
              </a:solidFill>
            </a:endParaRPr>
          </a:p>
        </p:txBody>
      </p:sp>
      <p:sp>
        <p:nvSpPr>
          <p:cNvPr id="25606" name="Text Box 3">
            <a:extLst>
              <a:ext uri="{FF2B5EF4-FFF2-40B4-BE49-F238E27FC236}">
                <a16:creationId xmlns:a16="http://schemas.microsoft.com/office/drawing/2014/main" id="{BF3926C3-9D5E-4C44-A1F5-32FF03FE4F99}"/>
              </a:ext>
            </a:extLst>
          </p:cNvPr>
          <p:cNvSpPr txBox="1">
            <a:spLocks noChangeArrowheads="1"/>
          </p:cNvSpPr>
          <p:nvPr>
            <p:custDataLst>
              <p:tags r:id="rId6"/>
            </p:custDataLst>
          </p:nvPr>
        </p:nvSpPr>
        <p:spPr bwMode="auto">
          <a:xfrm>
            <a:off x="-47625" y="0"/>
            <a:ext cx="4543425" cy="1878013"/>
          </a:xfrm>
          <a:prstGeom prst="rect">
            <a:avLst/>
          </a:prstGeom>
          <a:solidFill>
            <a:srgbClr val="0074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800" b="1">
              <a:solidFill>
                <a:schemeClr val="bg1"/>
              </a:solidFill>
              <a:latin typeface="Georgia" panose="02040502050405020303" pitchFamily="18" charset="0"/>
              <a:ea typeface="MS PGothic" panose="020B0600070205080204" pitchFamily="34" charset="-128"/>
            </a:endParaRPr>
          </a:p>
          <a:p>
            <a:pPr algn="ctr" eaLnBrk="1" hangingPunct="1">
              <a:spcBef>
                <a:spcPct val="0"/>
              </a:spcBef>
              <a:buFontTx/>
              <a:buNone/>
            </a:pPr>
            <a:r>
              <a:rPr lang="en-US" altLang="en-US" sz="3400" b="1">
                <a:solidFill>
                  <a:schemeClr val="bg1"/>
                </a:solidFill>
                <a:latin typeface="Georgia" panose="02040502050405020303" pitchFamily="18" charset="0"/>
                <a:ea typeface="MS PGothic" panose="020B0600070205080204" pitchFamily="34" charset="-128"/>
              </a:rPr>
              <a:t>Stakeholder Involvement</a:t>
            </a:r>
          </a:p>
          <a:p>
            <a:pPr eaLnBrk="1" hangingPunct="1">
              <a:spcBef>
                <a:spcPct val="0"/>
              </a:spcBef>
              <a:buFontTx/>
              <a:buNone/>
            </a:pPr>
            <a:endParaRPr lang="en-US" altLang="en-US" sz="2000" b="1">
              <a:solidFill>
                <a:schemeClr val="bg1"/>
              </a:solidFill>
              <a:latin typeface="Georgia" panose="02040502050405020303" pitchFamily="18" charset="0"/>
              <a:ea typeface="MS PGothic" panose="020B0600070205080204" pitchFamily="34" charset="-128"/>
            </a:endParaRPr>
          </a:p>
        </p:txBody>
      </p:sp>
      <p:pic>
        <p:nvPicPr>
          <p:cNvPr id="25607" name="Picture 5" descr="SARE_NorthCentral_CMYK">
            <a:extLst>
              <a:ext uri="{FF2B5EF4-FFF2-40B4-BE49-F238E27FC236}">
                <a16:creationId xmlns:a16="http://schemas.microsoft.com/office/drawing/2014/main" id="{B0F6D9F0-3DC5-434A-BC2C-1FF22FDC364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696200" y="5638800"/>
            <a:ext cx="1149350" cy="103822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5608" name="Text Box 15">
            <a:extLst>
              <a:ext uri="{FF2B5EF4-FFF2-40B4-BE49-F238E27FC236}">
                <a16:creationId xmlns:a16="http://schemas.microsoft.com/office/drawing/2014/main" id="{F27882BA-1539-DA47-9AE4-3F7BC0A7D4EE}"/>
              </a:ext>
            </a:extLst>
          </p:cNvPr>
          <p:cNvSpPr txBox="1">
            <a:spLocks noChangeArrowheads="1"/>
          </p:cNvSpPr>
          <p:nvPr>
            <p:custDataLst>
              <p:tags r:id="rId7"/>
            </p:custDataLst>
          </p:nvPr>
        </p:nvSpPr>
        <p:spPr bwMode="auto">
          <a:xfrm>
            <a:off x="4457700" y="6299200"/>
            <a:ext cx="18288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20000"/>
              </a:lnSpc>
              <a:spcBef>
                <a:spcPct val="50000"/>
              </a:spcBef>
              <a:buFontTx/>
              <a:buNone/>
            </a:pPr>
            <a:r>
              <a:rPr lang="en-US" altLang="en-US" sz="900">
                <a:solidFill>
                  <a:schemeClr val="bg1"/>
                </a:solidFill>
                <a:latin typeface="Trebuchet MS" panose="020B0703020202090204" pitchFamily="34" charset="0"/>
                <a:ea typeface="MS PGothic" panose="020B0600070205080204" pitchFamily="34" charset="-128"/>
              </a:rPr>
              <a:t>Photo by Beth Nelson</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31EFAEC5-A483-BD41-97DE-9E5AB14A820E}"/>
              </a:ext>
            </a:extLst>
          </p:cNvPr>
          <p:cNvSpPr>
            <a:spLocks noGrp="1" noChangeArrowheads="1"/>
          </p:cNvSpPr>
          <p:nvPr>
            <p:ph type="title"/>
            <p:custDataLst>
              <p:tags r:id="rId2"/>
            </p:custDataLst>
          </p:nvPr>
        </p:nvSpPr>
        <p:spPr/>
        <p:txBody>
          <a:bodyPr/>
          <a:lstStyle/>
          <a:p>
            <a:pPr eaLnBrk="1" hangingPunct="1"/>
            <a:r>
              <a:rPr lang="en-US" altLang="en-US"/>
              <a:t>The SARE Portfolio</a:t>
            </a:r>
          </a:p>
        </p:txBody>
      </p:sp>
      <p:pic>
        <p:nvPicPr>
          <p:cNvPr id="27650" name="Picture 8" descr="Troy-Bishopp2-(NE-EC)">
            <a:extLst>
              <a:ext uri="{FF2B5EF4-FFF2-40B4-BE49-F238E27FC236}">
                <a16:creationId xmlns:a16="http://schemas.microsoft.com/office/drawing/2014/main" id="{C84565AA-25B3-6E49-AC2A-4846260D196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72000" y="0"/>
            <a:ext cx="4572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13">
            <a:extLst>
              <a:ext uri="{FF2B5EF4-FFF2-40B4-BE49-F238E27FC236}">
                <a16:creationId xmlns:a16="http://schemas.microsoft.com/office/drawing/2014/main" id="{E059C701-2944-004D-B6A0-9B29D6BC025E}"/>
              </a:ext>
            </a:extLst>
          </p:cNvPr>
          <p:cNvSpPr txBox="1">
            <a:spLocks noChangeArrowheads="1"/>
          </p:cNvSpPr>
          <p:nvPr>
            <p:custDataLst>
              <p:tags r:id="rId3"/>
            </p:custDataLst>
          </p:nvPr>
        </p:nvSpPr>
        <p:spPr bwMode="auto">
          <a:xfrm>
            <a:off x="114300" y="2362200"/>
            <a:ext cx="43434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1963" indent="-287338" eaLnBrk="0" hangingPunct="0">
              <a:defRPr sz="2000">
                <a:solidFill>
                  <a:schemeClr val="tx1"/>
                </a:solidFill>
                <a:latin typeface="Georgia" pitchFamily="18" charset="0"/>
                <a:ea typeface="MS PGothic" pitchFamily="34" charset="-128"/>
              </a:defRPr>
            </a:lvl1pPr>
            <a:lvl2pPr marL="742950" indent="-285750" eaLnBrk="0" hangingPunct="0">
              <a:defRPr sz="2000">
                <a:solidFill>
                  <a:schemeClr val="tx1"/>
                </a:solidFill>
                <a:latin typeface="Georgia" pitchFamily="18" charset="0"/>
                <a:ea typeface="MS PGothic" pitchFamily="34" charset="-128"/>
              </a:defRPr>
            </a:lvl2pPr>
            <a:lvl3pPr marL="1143000" indent="-228600" eaLnBrk="0" hangingPunct="0">
              <a:defRPr sz="2000">
                <a:solidFill>
                  <a:schemeClr val="tx1"/>
                </a:solidFill>
                <a:latin typeface="Georgia" pitchFamily="18" charset="0"/>
                <a:ea typeface="MS PGothic" pitchFamily="34" charset="-128"/>
              </a:defRPr>
            </a:lvl3pPr>
            <a:lvl4pPr marL="1600200" indent="-228600" eaLnBrk="0" hangingPunct="0">
              <a:defRPr sz="2000">
                <a:solidFill>
                  <a:schemeClr val="tx1"/>
                </a:solidFill>
                <a:latin typeface="Georgia" pitchFamily="18" charset="0"/>
                <a:ea typeface="MS PGothic" pitchFamily="34" charset="-128"/>
              </a:defRPr>
            </a:lvl4pPr>
            <a:lvl5pPr marL="2057400" indent="-228600" eaLnBrk="0" hangingPunct="0">
              <a:defRPr sz="20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0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0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0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000">
                <a:solidFill>
                  <a:schemeClr val="tx1"/>
                </a:solidFill>
                <a:latin typeface="Georgia" pitchFamily="18" charset="0"/>
                <a:ea typeface="MS PGothic" pitchFamily="34" charset="-128"/>
              </a:defRPr>
            </a:lvl9pPr>
          </a:lstStyle>
          <a:p>
            <a:pPr eaLnBrk="1" fontAlgn="auto" hangingPunct="1">
              <a:lnSpc>
                <a:spcPct val="150000"/>
              </a:lnSpc>
              <a:spcBef>
                <a:spcPts val="0"/>
              </a:spcBef>
              <a:spcAft>
                <a:spcPts val="0"/>
              </a:spcAft>
              <a:buFontTx/>
              <a:buChar char="•"/>
              <a:defRPr/>
            </a:pPr>
            <a:endParaRPr lang="en-US" sz="1000" b="1" dirty="0">
              <a:solidFill>
                <a:schemeClr val="accent6">
                  <a:lumMod val="50000"/>
                </a:schemeClr>
              </a:solidFill>
              <a:latin typeface="Trebuchet MS" panose="020B0603020202020204" pitchFamily="34" charset="0"/>
            </a:endParaRPr>
          </a:p>
          <a:p>
            <a:pPr eaLnBrk="1" fontAlgn="auto" hangingPunct="1">
              <a:lnSpc>
                <a:spcPct val="150000"/>
              </a:lnSpc>
              <a:spcBef>
                <a:spcPts val="0"/>
              </a:spcBef>
              <a:spcAft>
                <a:spcPts val="0"/>
              </a:spcAft>
              <a:buFontTx/>
              <a:buChar char="•"/>
              <a:defRPr/>
            </a:pPr>
            <a:r>
              <a:rPr lang="en-US" sz="1500" b="1" dirty="0">
                <a:solidFill>
                  <a:schemeClr val="accent6">
                    <a:lumMod val="50000"/>
                  </a:schemeClr>
                </a:solidFill>
                <a:latin typeface="Trebuchet MS" panose="020B0603020202020204" pitchFamily="34" charset="0"/>
              </a:rPr>
              <a:t>Sustainable pest/weed management</a:t>
            </a:r>
          </a:p>
          <a:p>
            <a:pPr eaLnBrk="1" fontAlgn="auto" hangingPunct="1">
              <a:lnSpc>
                <a:spcPct val="150000"/>
              </a:lnSpc>
              <a:spcBef>
                <a:spcPts val="0"/>
              </a:spcBef>
              <a:spcAft>
                <a:spcPts val="0"/>
              </a:spcAft>
              <a:buFontTx/>
              <a:buChar char="•"/>
              <a:defRPr/>
            </a:pPr>
            <a:r>
              <a:rPr lang="en-US" sz="1500" b="1" dirty="0">
                <a:solidFill>
                  <a:schemeClr val="accent6">
                    <a:lumMod val="50000"/>
                  </a:schemeClr>
                </a:solidFill>
                <a:latin typeface="Trebuchet MS" panose="020B0603020202020204" pitchFamily="34" charset="0"/>
              </a:rPr>
              <a:t>Clean energy</a:t>
            </a:r>
          </a:p>
          <a:p>
            <a:pPr eaLnBrk="1" fontAlgn="auto" hangingPunct="1">
              <a:lnSpc>
                <a:spcPct val="150000"/>
              </a:lnSpc>
              <a:spcBef>
                <a:spcPts val="0"/>
              </a:spcBef>
              <a:spcAft>
                <a:spcPts val="0"/>
              </a:spcAft>
              <a:buFontTx/>
              <a:buChar char="•"/>
              <a:defRPr/>
            </a:pPr>
            <a:r>
              <a:rPr lang="en-US" sz="1500" b="1" dirty="0">
                <a:solidFill>
                  <a:schemeClr val="accent6">
                    <a:lumMod val="50000"/>
                  </a:schemeClr>
                </a:solidFill>
                <a:latin typeface="Trebuchet MS" panose="020B0603020202020204" pitchFamily="34" charset="0"/>
              </a:rPr>
              <a:t>Marketing</a:t>
            </a:r>
          </a:p>
          <a:p>
            <a:pPr eaLnBrk="1" fontAlgn="auto" hangingPunct="1">
              <a:lnSpc>
                <a:spcPct val="150000"/>
              </a:lnSpc>
              <a:spcBef>
                <a:spcPts val="0"/>
              </a:spcBef>
              <a:spcAft>
                <a:spcPts val="0"/>
              </a:spcAft>
              <a:buFontTx/>
              <a:buChar char="•"/>
              <a:defRPr/>
            </a:pPr>
            <a:r>
              <a:rPr lang="en-US" sz="1500" b="1" dirty="0">
                <a:solidFill>
                  <a:schemeClr val="accent6">
                    <a:lumMod val="50000"/>
                  </a:schemeClr>
                </a:solidFill>
                <a:latin typeface="Trebuchet MS" panose="020B0603020202020204" pitchFamily="34" charset="0"/>
              </a:rPr>
              <a:t>Stewardship of land and water	</a:t>
            </a:r>
          </a:p>
          <a:p>
            <a:pPr eaLnBrk="1" fontAlgn="auto" hangingPunct="1">
              <a:lnSpc>
                <a:spcPct val="150000"/>
              </a:lnSpc>
              <a:spcBef>
                <a:spcPts val="0"/>
              </a:spcBef>
              <a:spcAft>
                <a:spcPts val="0"/>
              </a:spcAft>
              <a:buFontTx/>
              <a:buChar char="•"/>
              <a:defRPr/>
            </a:pPr>
            <a:r>
              <a:rPr lang="en-US" sz="1500" b="1" dirty="0">
                <a:solidFill>
                  <a:schemeClr val="accent6">
                    <a:lumMod val="50000"/>
                  </a:schemeClr>
                </a:solidFill>
                <a:latin typeface="Trebuchet MS" panose="020B0603020202020204" pitchFamily="34" charset="0"/>
              </a:rPr>
              <a:t>Systems research</a:t>
            </a:r>
          </a:p>
          <a:p>
            <a:pPr eaLnBrk="1" fontAlgn="auto" hangingPunct="1">
              <a:lnSpc>
                <a:spcPct val="150000"/>
              </a:lnSpc>
              <a:spcBef>
                <a:spcPts val="0"/>
              </a:spcBef>
              <a:spcAft>
                <a:spcPts val="0"/>
              </a:spcAft>
              <a:buFontTx/>
              <a:buChar char="•"/>
              <a:defRPr/>
            </a:pPr>
            <a:r>
              <a:rPr lang="en-US" sz="1500" b="1" dirty="0">
                <a:solidFill>
                  <a:schemeClr val="accent6">
                    <a:lumMod val="50000"/>
                  </a:schemeClr>
                </a:solidFill>
                <a:latin typeface="Trebuchet MS" panose="020B0603020202020204" pitchFamily="34" charset="0"/>
              </a:rPr>
              <a:t>Community development</a:t>
            </a:r>
          </a:p>
          <a:p>
            <a:pPr eaLnBrk="1" fontAlgn="auto" hangingPunct="1">
              <a:lnSpc>
                <a:spcPct val="150000"/>
              </a:lnSpc>
              <a:spcBef>
                <a:spcPts val="0"/>
              </a:spcBef>
              <a:spcAft>
                <a:spcPts val="0"/>
              </a:spcAft>
              <a:buFontTx/>
              <a:buChar char="•"/>
              <a:defRPr/>
            </a:pPr>
            <a:r>
              <a:rPr lang="en-US" sz="1500" b="1" dirty="0">
                <a:solidFill>
                  <a:schemeClr val="accent6">
                    <a:lumMod val="50000"/>
                  </a:schemeClr>
                </a:solidFill>
                <a:latin typeface="Trebuchet MS" panose="020B0603020202020204" pitchFamily="34" charset="0"/>
              </a:rPr>
              <a:t>Crop diversification</a:t>
            </a:r>
          </a:p>
          <a:p>
            <a:pPr eaLnBrk="1" fontAlgn="auto" hangingPunct="1">
              <a:lnSpc>
                <a:spcPct val="150000"/>
              </a:lnSpc>
              <a:spcBef>
                <a:spcPts val="0"/>
              </a:spcBef>
              <a:spcAft>
                <a:spcPts val="0"/>
              </a:spcAft>
              <a:buFontTx/>
              <a:buChar char="•"/>
              <a:defRPr/>
            </a:pPr>
            <a:r>
              <a:rPr lang="en-US" sz="1500" b="1" dirty="0">
                <a:solidFill>
                  <a:schemeClr val="accent6">
                    <a:lumMod val="50000"/>
                  </a:schemeClr>
                </a:solidFill>
                <a:latin typeface="Trebuchet MS" panose="020B0603020202020204" pitchFamily="34" charset="0"/>
              </a:rPr>
              <a:t>Soil quality</a:t>
            </a:r>
          </a:p>
          <a:p>
            <a:pPr eaLnBrk="1" fontAlgn="auto" hangingPunct="1">
              <a:lnSpc>
                <a:spcPct val="150000"/>
              </a:lnSpc>
              <a:spcBef>
                <a:spcPts val="0"/>
              </a:spcBef>
              <a:spcAft>
                <a:spcPts val="0"/>
              </a:spcAft>
              <a:buFontTx/>
              <a:buChar char="•"/>
              <a:defRPr/>
            </a:pPr>
            <a:r>
              <a:rPr lang="en-US" sz="1500" b="1" dirty="0">
                <a:solidFill>
                  <a:schemeClr val="accent6">
                    <a:lumMod val="50000"/>
                  </a:schemeClr>
                </a:solidFill>
                <a:latin typeface="Trebuchet MS" panose="020B0603020202020204" pitchFamily="34" charset="0"/>
              </a:rPr>
              <a:t>Nutrient management</a:t>
            </a:r>
          </a:p>
          <a:p>
            <a:pPr eaLnBrk="1" fontAlgn="auto" hangingPunct="1">
              <a:lnSpc>
                <a:spcPct val="150000"/>
              </a:lnSpc>
              <a:spcBef>
                <a:spcPts val="0"/>
              </a:spcBef>
              <a:spcAft>
                <a:spcPts val="0"/>
              </a:spcAft>
              <a:buFontTx/>
              <a:buChar char="•"/>
              <a:defRPr/>
            </a:pPr>
            <a:r>
              <a:rPr lang="en-US" sz="1500" b="1" dirty="0">
                <a:solidFill>
                  <a:schemeClr val="accent6">
                    <a:lumMod val="50000"/>
                  </a:schemeClr>
                </a:solidFill>
                <a:latin typeface="Trebuchet MS" panose="020B0603020202020204" pitchFamily="34" charset="0"/>
              </a:rPr>
              <a:t>Rotational grazing</a:t>
            </a:r>
          </a:p>
          <a:p>
            <a:pPr eaLnBrk="1" fontAlgn="auto" hangingPunct="1">
              <a:lnSpc>
                <a:spcPct val="200000"/>
              </a:lnSpc>
              <a:spcBef>
                <a:spcPts val="0"/>
              </a:spcBef>
              <a:spcAft>
                <a:spcPts val="0"/>
              </a:spcAft>
              <a:defRPr/>
            </a:pPr>
            <a:r>
              <a:rPr lang="en-US" sz="1500" b="1" dirty="0">
                <a:solidFill>
                  <a:schemeClr val="accent6">
                    <a:lumMod val="50000"/>
                  </a:schemeClr>
                </a:solidFill>
                <a:latin typeface="Trebuchet MS" panose="020B0603020202020204" pitchFamily="34" charset="0"/>
              </a:rPr>
              <a:t>…and much more</a:t>
            </a:r>
          </a:p>
        </p:txBody>
      </p:sp>
      <p:sp>
        <p:nvSpPr>
          <p:cNvPr id="27652" name="Text Box 15">
            <a:extLst>
              <a:ext uri="{FF2B5EF4-FFF2-40B4-BE49-F238E27FC236}">
                <a16:creationId xmlns:a16="http://schemas.microsoft.com/office/drawing/2014/main" id="{D6308720-1896-914E-B680-20F1CB0CFF77}"/>
              </a:ext>
            </a:extLst>
          </p:cNvPr>
          <p:cNvSpPr txBox="1">
            <a:spLocks noChangeArrowheads="1"/>
          </p:cNvSpPr>
          <p:nvPr>
            <p:custDataLst>
              <p:tags r:id="rId4"/>
            </p:custDataLst>
          </p:nvPr>
        </p:nvSpPr>
        <p:spPr bwMode="auto">
          <a:xfrm>
            <a:off x="4457700" y="6299200"/>
            <a:ext cx="18288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20000"/>
              </a:lnSpc>
              <a:spcBef>
                <a:spcPct val="50000"/>
              </a:spcBef>
              <a:buFontTx/>
              <a:buNone/>
            </a:pPr>
            <a:r>
              <a:rPr lang="en-US" altLang="en-US" sz="900">
                <a:solidFill>
                  <a:schemeClr val="bg1"/>
                </a:solidFill>
                <a:latin typeface="Trebuchet MS" panose="020B0703020202090204" pitchFamily="34" charset="0"/>
                <a:ea typeface="MS PGothic" panose="020B0600070205080204" pitchFamily="34" charset="-128"/>
              </a:rPr>
              <a:t>Photo by Troy Bishopp</a:t>
            </a:r>
          </a:p>
        </p:txBody>
      </p:sp>
      <p:sp>
        <p:nvSpPr>
          <p:cNvPr id="27653" name="Text Box 17">
            <a:extLst>
              <a:ext uri="{FF2B5EF4-FFF2-40B4-BE49-F238E27FC236}">
                <a16:creationId xmlns:a16="http://schemas.microsoft.com/office/drawing/2014/main" id="{AFB72B8B-488C-A241-8C67-43B5841FCF9F}"/>
              </a:ext>
            </a:extLst>
          </p:cNvPr>
          <p:cNvSpPr txBox="1">
            <a:spLocks noChangeArrowheads="1"/>
          </p:cNvSpPr>
          <p:nvPr>
            <p:custDataLst>
              <p:tags r:id="rId5"/>
            </p:custDataLst>
          </p:nvPr>
        </p:nvSpPr>
        <p:spPr bwMode="auto">
          <a:xfrm>
            <a:off x="0" y="-284163"/>
            <a:ext cx="4572000" cy="2646363"/>
          </a:xfrm>
          <a:prstGeom prst="rect">
            <a:avLst/>
          </a:prstGeom>
          <a:solidFill>
            <a:srgbClr val="B8580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000" b="1">
              <a:solidFill>
                <a:schemeClr val="bg1"/>
              </a:solidFill>
              <a:latin typeface="Georgia" panose="02040502050405020303" pitchFamily="18" charset="0"/>
              <a:ea typeface="MS PGothic" panose="020B0600070205080204" pitchFamily="34" charset="-128"/>
            </a:endParaRPr>
          </a:p>
          <a:p>
            <a:pPr algn="ctr" eaLnBrk="1" hangingPunct="1">
              <a:spcBef>
                <a:spcPct val="0"/>
              </a:spcBef>
              <a:buFontTx/>
              <a:buNone/>
            </a:pPr>
            <a:r>
              <a:rPr lang="en-US" altLang="en-US" sz="4200" b="1">
                <a:solidFill>
                  <a:schemeClr val="bg1"/>
                </a:solidFill>
                <a:latin typeface="Georgia" panose="02040502050405020303" pitchFamily="18" charset="0"/>
                <a:ea typeface="MS PGothic" panose="020B0600070205080204" pitchFamily="34" charset="-128"/>
              </a:rPr>
              <a:t>The SARE Portfolio</a:t>
            </a:r>
          </a:p>
          <a:p>
            <a:pPr algn="r" eaLnBrk="1" hangingPunct="1">
              <a:spcBef>
                <a:spcPct val="0"/>
              </a:spcBef>
              <a:buFontTx/>
              <a:buNone/>
            </a:pPr>
            <a:endParaRPr lang="en-US" altLang="en-US" sz="4200" b="1">
              <a:solidFill>
                <a:schemeClr val="bg1"/>
              </a:solidFill>
              <a:latin typeface="Trebuchet MS" panose="020B0703020202090204" pitchFamily="34" charset="0"/>
              <a:ea typeface="MS PGothic" panose="020B0600070205080204" pitchFamily="34" charset="-128"/>
            </a:endParaRPr>
          </a:p>
        </p:txBody>
      </p:sp>
      <p:pic>
        <p:nvPicPr>
          <p:cNvPr id="27654" name="Picture 5" descr="SARE_NorthCentral_CMYK">
            <a:extLst>
              <a:ext uri="{FF2B5EF4-FFF2-40B4-BE49-F238E27FC236}">
                <a16:creationId xmlns:a16="http://schemas.microsoft.com/office/drawing/2014/main" id="{4AE3396D-318B-A749-A278-9B2B8F1A692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696200" y="5638800"/>
            <a:ext cx="1149350" cy="103822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I:\SARE\Photos\Metadata Added\Added to flickr\Photos by Joan Benjamin\FNC06-641, Stu Jacobson, IL, 7-18-08\DSCN2686.JPG">
            <a:extLst>
              <a:ext uri="{FF2B5EF4-FFF2-40B4-BE49-F238E27FC236}">
                <a16:creationId xmlns:a16="http://schemas.microsoft.com/office/drawing/2014/main" id="{445DFF51-D922-9847-8587-D16B2787F09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4260000">
            <a:off x="2867025" y="165100"/>
            <a:ext cx="8031163" cy="654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5" descr="SARE_NorthCentral_CMYK">
            <a:extLst>
              <a:ext uri="{FF2B5EF4-FFF2-40B4-BE49-F238E27FC236}">
                <a16:creationId xmlns:a16="http://schemas.microsoft.com/office/drawing/2014/main" id="{CE2BE7A8-1CBB-3640-8A4D-06EA6B4B8AD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543800" y="5562600"/>
            <a:ext cx="1149350" cy="103822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E8263B1-1866-684F-B946-2C63C11DEBE5}"/>
              </a:ext>
            </a:extLst>
          </p:cNvPr>
          <p:cNvSpPr txBox="1"/>
          <p:nvPr>
            <p:custDataLst>
              <p:tags r:id="rId2"/>
            </p:custDataLst>
          </p:nvPr>
        </p:nvSpPr>
        <p:spPr>
          <a:xfrm>
            <a:off x="0" y="1733550"/>
            <a:ext cx="4648200" cy="5616922"/>
          </a:xfrm>
          <a:prstGeom prst="rect">
            <a:avLst/>
          </a:prstGeom>
          <a:solidFill>
            <a:schemeClr val="bg1"/>
          </a:solidFill>
        </p:spPr>
        <p:txBody>
          <a:bodyPr tIns="182880">
            <a:spAutoFit/>
          </a:bodyPr>
          <a:lstStyle/>
          <a:p>
            <a:pPr marL="285750" indent="-285750" eaLnBrk="1" fontAlgn="auto" hangingPunct="1">
              <a:spcBef>
                <a:spcPts val="1200"/>
              </a:spcBef>
              <a:spcAft>
                <a:spcPts val="0"/>
              </a:spcAft>
              <a:buFont typeface="Arial" panose="020B0604020202020204" pitchFamily="34" charset="0"/>
              <a:buChar char="•"/>
              <a:defRPr/>
            </a:pPr>
            <a:endParaRPr lang="en-US" sz="400" dirty="0">
              <a:latin typeface="Trebuchet MS" panose="020B0603020202020204" pitchFamily="34" charset="0"/>
            </a:endParaRPr>
          </a:p>
          <a:p>
            <a:pPr marL="285750" indent="-285750" eaLnBrk="1" fontAlgn="auto" hangingPunct="1">
              <a:spcBef>
                <a:spcPts val="1200"/>
              </a:spcBef>
              <a:spcAft>
                <a:spcPts val="0"/>
              </a:spcAft>
              <a:buFont typeface="Arial" panose="020B0604020202020204" pitchFamily="34" charset="0"/>
              <a:buChar char="•"/>
              <a:defRPr/>
            </a:pPr>
            <a:r>
              <a:rPr lang="en-US" sz="2000" dirty="0">
                <a:solidFill>
                  <a:schemeClr val="accent5">
                    <a:lumMod val="50000"/>
                  </a:schemeClr>
                </a:solidFill>
                <a:latin typeface="Trebuchet MS" panose="020B0603020202020204" pitchFamily="34" charset="0"/>
              </a:rPr>
              <a:t>Grants directly fund farmers and ranchers to explore new production methods or marketing approaches for their </a:t>
            </a:r>
            <a:r>
              <a:rPr lang="en-US" sz="2000" dirty="0" smtClean="0">
                <a:solidFill>
                  <a:schemeClr val="accent5">
                    <a:lumMod val="50000"/>
                  </a:schemeClr>
                </a:solidFill>
                <a:latin typeface="Trebuchet MS" panose="020B0603020202020204" pitchFamily="34" charset="0"/>
              </a:rPr>
              <a:t>farms or ranches</a:t>
            </a:r>
            <a:endParaRPr lang="en-US" sz="2000" dirty="0">
              <a:solidFill>
                <a:schemeClr val="accent5">
                  <a:lumMod val="50000"/>
                </a:schemeClr>
              </a:solidFill>
              <a:latin typeface="Trebuchet MS" panose="020B0603020202020204" pitchFamily="34" charset="0"/>
            </a:endParaRPr>
          </a:p>
          <a:p>
            <a:pPr marL="285750" indent="-285750" eaLnBrk="1" fontAlgn="auto" hangingPunct="1">
              <a:spcBef>
                <a:spcPts val="1200"/>
              </a:spcBef>
              <a:spcAft>
                <a:spcPts val="0"/>
              </a:spcAft>
              <a:buFont typeface="Arial" panose="020B0604020202020204" pitchFamily="34" charset="0"/>
              <a:buChar char="•"/>
              <a:defRPr/>
            </a:pPr>
            <a:r>
              <a:rPr lang="en-US" sz="2000" dirty="0">
                <a:solidFill>
                  <a:schemeClr val="accent5">
                    <a:lumMod val="50000"/>
                  </a:schemeClr>
                </a:solidFill>
                <a:latin typeface="Trebuchet MS" panose="020B0603020202020204" pitchFamily="34" charset="0"/>
              </a:rPr>
              <a:t>Up to </a:t>
            </a:r>
            <a:r>
              <a:rPr lang="en-US" sz="2000" dirty="0" smtClean="0">
                <a:solidFill>
                  <a:schemeClr val="accent5">
                    <a:lumMod val="50000"/>
                  </a:schemeClr>
                </a:solidFill>
                <a:latin typeface="Trebuchet MS" panose="020B0603020202020204" pitchFamily="34" charset="0"/>
              </a:rPr>
              <a:t>$15,000 </a:t>
            </a:r>
            <a:r>
              <a:rPr lang="en-US" sz="2000" dirty="0">
                <a:solidFill>
                  <a:schemeClr val="accent5">
                    <a:lumMod val="50000"/>
                  </a:schemeClr>
                </a:solidFill>
                <a:latin typeface="Trebuchet MS" panose="020B0603020202020204" pitchFamily="34" charset="0"/>
              </a:rPr>
              <a:t>for an Individual </a:t>
            </a:r>
            <a:r>
              <a:rPr lang="en-US" sz="2000" dirty="0" smtClean="0">
                <a:solidFill>
                  <a:schemeClr val="accent5">
                    <a:lumMod val="50000"/>
                  </a:schemeClr>
                </a:solidFill>
                <a:latin typeface="Trebuchet MS" panose="020B0603020202020204" pitchFamily="34" charset="0"/>
              </a:rPr>
              <a:t>farmer or rancher and up to $30,000 for </a:t>
            </a:r>
            <a:r>
              <a:rPr lang="en-US" sz="2000" dirty="0">
                <a:solidFill>
                  <a:schemeClr val="accent5">
                    <a:lumMod val="50000"/>
                  </a:schemeClr>
                </a:solidFill>
                <a:latin typeface="Trebuchet MS" panose="020B0603020202020204" pitchFamily="34" charset="0"/>
              </a:rPr>
              <a:t>Teams </a:t>
            </a:r>
            <a:r>
              <a:rPr lang="en-US" sz="2000" dirty="0" smtClean="0">
                <a:solidFill>
                  <a:schemeClr val="accent5">
                    <a:lumMod val="50000"/>
                  </a:schemeClr>
                </a:solidFill>
                <a:latin typeface="Trebuchet MS" panose="020B0603020202020204" pitchFamily="34" charset="0"/>
              </a:rPr>
              <a:t>(two or more farmers or ranchers)</a:t>
            </a:r>
            <a:endParaRPr lang="en-US" sz="2000" dirty="0">
              <a:solidFill>
                <a:schemeClr val="accent5">
                  <a:lumMod val="50000"/>
                </a:schemeClr>
              </a:solidFill>
              <a:latin typeface="Trebuchet MS" panose="020B0603020202020204" pitchFamily="34" charset="0"/>
            </a:endParaRPr>
          </a:p>
          <a:p>
            <a:pPr marL="285750" indent="-285750" eaLnBrk="1" fontAlgn="auto" hangingPunct="1">
              <a:spcBef>
                <a:spcPts val="1200"/>
              </a:spcBef>
              <a:spcAft>
                <a:spcPts val="0"/>
              </a:spcAft>
              <a:buFont typeface="Arial" panose="020B0604020202020204" pitchFamily="34" charset="0"/>
              <a:buChar char="•"/>
              <a:defRPr/>
            </a:pPr>
            <a:r>
              <a:rPr lang="en-US" sz="2000" dirty="0">
                <a:solidFill>
                  <a:schemeClr val="accent5">
                    <a:lumMod val="50000"/>
                  </a:schemeClr>
                </a:solidFill>
                <a:latin typeface="Trebuchet MS" panose="020B0603020202020204" pitchFamily="34" charset="0"/>
              </a:rPr>
              <a:t>Encouraged to link with university or non-profit partners</a:t>
            </a:r>
          </a:p>
          <a:p>
            <a:pPr marL="285750" indent="-285750" eaLnBrk="1" fontAlgn="auto" hangingPunct="1">
              <a:spcBef>
                <a:spcPts val="1200"/>
              </a:spcBef>
              <a:spcAft>
                <a:spcPts val="0"/>
              </a:spcAft>
              <a:buFont typeface="Arial" panose="020B0604020202020204" pitchFamily="34" charset="0"/>
              <a:buChar char="•"/>
              <a:defRPr/>
            </a:pPr>
            <a:r>
              <a:rPr lang="en-US" sz="2000" dirty="0" smtClean="0">
                <a:solidFill>
                  <a:schemeClr val="accent5">
                    <a:lumMod val="50000"/>
                  </a:schemeClr>
                </a:solidFill>
                <a:latin typeface="Trebuchet MS" panose="020B0603020202020204" pitchFamily="34" charset="0"/>
              </a:rPr>
              <a:t>40 </a:t>
            </a:r>
            <a:r>
              <a:rPr lang="en-US" sz="2000" dirty="0">
                <a:solidFill>
                  <a:schemeClr val="accent5">
                    <a:lumMod val="50000"/>
                  </a:schemeClr>
                </a:solidFill>
                <a:latin typeface="Trebuchet MS" panose="020B0603020202020204" pitchFamily="34" charset="0"/>
              </a:rPr>
              <a:t>projects funded per year</a:t>
            </a:r>
          </a:p>
          <a:p>
            <a:pPr marL="285750" indent="-285750" eaLnBrk="1" fontAlgn="auto" hangingPunct="1">
              <a:spcBef>
                <a:spcPts val="1200"/>
              </a:spcBef>
              <a:spcAft>
                <a:spcPts val="0"/>
              </a:spcAft>
              <a:buFont typeface="Arial" panose="020B0604020202020204" pitchFamily="34" charset="0"/>
              <a:buChar char="•"/>
              <a:defRPr/>
            </a:pPr>
            <a:r>
              <a:rPr lang="en-US" sz="2000" dirty="0">
                <a:solidFill>
                  <a:schemeClr val="accent5">
                    <a:lumMod val="50000"/>
                  </a:schemeClr>
                </a:solidFill>
                <a:latin typeface="Trebuchet MS" panose="020B0603020202020204" pitchFamily="34" charset="0"/>
              </a:rPr>
              <a:t>Coordinated by Joan Benjamin</a:t>
            </a:r>
            <a:endParaRPr lang="en-US" dirty="0">
              <a:latin typeface="Trebuchet MS" panose="020B0603020202020204" pitchFamily="34" charset="0"/>
            </a:endParaRPr>
          </a:p>
          <a:p>
            <a:pPr eaLnBrk="1" fontAlgn="auto" hangingPunct="1">
              <a:spcBef>
                <a:spcPts val="1200"/>
              </a:spcBef>
              <a:spcAft>
                <a:spcPts val="0"/>
              </a:spcAft>
              <a:defRPr/>
            </a:pPr>
            <a:endParaRPr lang="en-US" dirty="0">
              <a:latin typeface="Trebuchet MS" panose="020B0603020202020204" pitchFamily="34" charset="0"/>
            </a:endParaRPr>
          </a:p>
          <a:p>
            <a:pPr eaLnBrk="1" fontAlgn="auto" hangingPunct="1">
              <a:spcBef>
                <a:spcPts val="1200"/>
              </a:spcBef>
              <a:spcAft>
                <a:spcPts val="0"/>
              </a:spcAft>
              <a:defRPr/>
            </a:pPr>
            <a:endParaRPr lang="en-US" dirty="0">
              <a:latin typeface="Trebuchet MS" panose="020B0603020202020204" pitchFamily="34" charset="0"/>
            </a:endParaRPr>
          </a:p>
        </p:txBody>
      </p:sp>
      <p:sp>
        <p:nvSpPr>
          <p:cNvPr id="29700" name="TextBox 6">
            <a:extLst>
              <a:ext uri="{FF2B5EF4-FFF2-40B4-BE49-F238E27FC236}">
                <a16:creationId xmlns:a16="http://schemas.microsoft.com/office/drawing/2014/main" id="{57DAF2FA-6BC5-3A4B-B68B-CF75BDF9099B}"/>
              </a:ext>
            </a:extLst>
          </p:cNvPr>
          <p:cNvSpPr txBox="1">
            <a:spLocks noChangeArrowheads="1"/>
          </p:cNvSpPr>
          <p:nvPr>
            <p:custDataLst>
              <p:tags r:id="rId3"/>
            </p:custDataLst>
          </p:nvPr>
        </p:nvSpPr>
        <p:spPr bwMode="auto">
          <a:xfrm>
            <a:off x="4800600" y="6400800"/>
            <a:ext cx="1676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900">
                <a:solidFill>
                  <a:schemeClr val="bg1"/>
                </a:solidFill>
              </a:rPr>
              <a:t>photo credit: Joan Benjamin</a:t>
            </a:r>
          </a:p>
        </p:txBody>
      </p:sp>
      <p:sp>
        <p:nvSpPr>
          <p:cNvPr id="13314" name="Rectangle 2">
            <a:extLst>
              <a:ext uri="{FF2B5EF4-FFF2-40B4-BE49-F238E27FC236}">
                <a16:creationId xmlns:a16="http://schemas.microsoft.com/office/drawing/2014/main" id="{D32F0602-F24A-8047-B428-B62F6AA3CBEE}"/>
              </a:ext>
            </a:extLst>
          </p:cNvPr>
          <p:cNvSpPr>
            <a:spLocks noGrp="1" noChangeArrowheads="1"/>
          </p:cNvSpPr>
          <p:nvPr>
            <p:ph type="title"/>
            <p:custDataLst>
              <p:tags r:id="rId4"/>
            </p:custDataLst>
          </p:nvPr>
        </p:nvSpPr>
        <p:spPr>
          <a:xfrm>
            <a:off x="0" y="0"/>
            <a:ext cx="4648200" cy="1905000"/>
          </a:xfrm>
          <a:solidFill>
            <a:schemeClr val="accent5">
              <a:lumMod val="50000"/>
            </a:schemeClr>
          </a:solidFill>
        </p:spPr>
        <p:txBody>
          <a:bodyPr rtlCol="0">
            <a:normAutofit/>
          </a:bodyPr>
          <a:lstStyle/>
          <a:p>
            <a:pPr eaLnBrk="1" fontAlgn="auto" hangingPunct="1">
              <a:spcAft>
                <a:spcPts val="0"/>
              </a:spcAft>
              <a:defRPr/>
            </a:pPr>
            <a:r>
              <a:rPr lang="en-US" sz="3400" dirty="0">
                <a:solidFill>
                  <a:schemeClr val="bg1"/>
                </a:solidFill>
                <a:latin typeface="Georgia" panose="02040502050405020303" pitchFamily="18" charset="0"/>
              </a:rPr>
              <a:t>Farmer Rancher </a:t>
            </a:r>
            <a:br>
              <a:rPr lang="en-US" sz="3400" dirty="0">
                <a:solidFill>
                  <a:schemeClr val="bg1"/>
                </a:solidFill>
                <a:latin typeface="Georgia" panose="02040502050405020303" pitchFamily="18" charset="0"/>
              </a:rPr>
            </a:br>
            <a:r>
              <a:rPr lang="en-US" sz="3400" dirty="0">
                <a:solidFill>
                  <a:schemeClr val="bg1"/>
                </a:solidFill>
                <a:latin typeface="Georgia" panose="02040502050405020303" pitchFamily="18" charset="0"/>
              </a:rPr>
              <a:t>Grant Program</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A5A50-9687-1949-85AC-A858B3A88B9E}"/>
              </a:ext>
            </a:extLst>
          </p:cNvPr>
          <p:cNvSpPr>
            <a:spLocks noGrp="1"/>
          </p:cNvSpPr>
          <p:nvPr>
            <p:ph type="title"/>
          </p:nvPr>
        </p:nvSpPr>
        <p:spPr>
          <a:solidFill>
            <a:srgbClr val="92D050"/>
          </a:solidFill>
        </p:spPr>
        <p:txBody>
          <a:bodyPr>
            <a:normAutofit fontScale="90000"/>
          </a:bodyPr>
          <a:lstStyle/>
          <a:p>
            <a:pPr>
              <a:defRPr/>
            </a:pPr>
            <a:r>
              <a:rPr lang="en-US" altLang="en-US" kern="0" dirty="0">
                <a:solidFill>
                  <a:srgbClr val="000000"/>
                </a:solidFill>
                <a:latin typeface="Georgia" panose="02040502050405020303" pitchFamily="18" charset="0"/>
              </a:rPr>
              <a:t>Grant Writing Basics: top ten tips</a:t>
            </a:r>
            <a:endParaRPr lang="en-US" dirty="0">
              <a:latin typeface="Georgia" panose="02040502050405020303" pitchFamily="18" charset="0"/>
            </a:endParaRPr>
          </a:p>
        </p:txBody>
      </p:sp>
      <p:sp>
        <p:nvSpPr>
          <p:cNvPr id="3" name="Content Placeholder 2">
            <a:extLst>
              <a:ext uri="{FF2B5EF4-FFF2-40B4-BE49-F238E27FC236}">
                <a16:creationId xmlns:a16="http://schemas.microsoft.com/office/drawing/2014/main" id="{D3214E1A-65A7-F243-9898-4FB3A3E92295}"/>
              </a:ext>
            </a:extLst>
          </p:cNvPr>
          <p:cNvSpPr>
            <a:spLocks noGrp="1"/>
          </p:cNvSpPr>
          <p:nvPr>
            <p:ph sz="half" idx="1"/>
          </p:nvPr>
        </p:nvSpPr>
        <p:spPr>
          <a:xfrm>
            <a:off x="457200" y="1600200"/>
            <a:ext cx="8229600" cy="4525963"/>
          </a:xfrm>
        </p:spPr>
        <p:txBody>
          <a:bodyPr>
            <a:normAutofit fontScale="92500" lnSpcReduction="20000"/>
          </a:bodyPr>
          <a:lstStyle/>
          <a:p>
            <a:pPr>
              <a:defRPr/>
            </a:pPr>
            <a:r>
              <a:rPr lang="en-US" sz="3200" b="1" kern="0" dirty="0">
                <a:solidFill>
                  <a:srgbClr val="000000"/>
                </a:solidFill>
                <a:latin typeface="Trebuchet MS" panose="020B0603020202020204" pitchFamily="34" charset="0"/>
              </a:rPr>
              <a:t>Determine if this is the right grant for you. </a:t>
            </a:r>
            <a:r>
              <a:rPr lang="en-US" sz="3200" kern="0" dirty="0">
                <a:solidFill>
                  <a:srgbClr val="000000"/>
                </a:solidFill>
                <a:latin typeface="Trebuchet MS" panose="020B0603020202020204" pitchFamily="34" charset="0"/>
              </a:rPr>
              <a:t>Make sure your idea fits program priorities. </a:t>
            </a:r>
          </a:p>
          <a:p>
            <a:pPr>
              <a:defRPr/>
            </a:pPr>
            <a:r>
              <a:rPr lang="en-US" sz="3200" b="1" kern="0" dirty="0">
                <a:solidFill>
                  <a:srgbClr val="000000"/>
                </a:solidFill>
                <a:latin typeface="Trebuchet MS" panose="020B0603020202020204" pitchFamily="34" charset="0"/>
              </a:rPr>
              <a:t>Read the Call for Proposals carefully.</a:t>
            </a:r>
            <a:r>
              <a:rPr lang="en-US" sz="3200" kern="0" dirty="0">
                <a:solidFill>
                  <a:srgbClr val="000000"/>
                </a:solidFill>
                <a:latin typeface="Trebuchet MS" panose="020B0603020202020204" pitchFamily="34" charset="0"/>
              </a:rPr>
              <a:t> Highlight important points &amp; deadlines.</a:t>
            </a:r>
          </a:p>
          <a:p>
            <a:pPr>
              <a:defRPr/>
            </a:pPr>
            <a:r>
              <a:rPr lang="en-US" sz="3200" b="1" kern="0" dirty="0">
                <a:solidFill>
                  <a:srgbClr val="000000"/>
                </a:solidFill>
                <a:latin typeface="Trebuchet MS" panose="020B0603020202020204" pitchFamily="34" charset="0"/>
              </a:rPr>
              <a:t>Plan ahead on how to accomplish your project. </a:t>
            </a:r>
            <a:r>
              <a:rPr lang="en-US" sz="3200" dirty="0">
                <a:solidFill>
                  <a:srgbClr val="000000"/>
                </a:solidFill>
                <a:latin typeface="Trebuchet MS" panose="020B0603020202020204" pitchFamily="34" charset="0"/>
              </a:rPr>
              <a:t> Think about the details before you fill out the proposal. </a:t>
            </a:r>
          </a:p>
          <a:p>
            <a:pPr>
              <a:defRPr/>
            </a:pPr>
            <a:r>
              <a:rPr lang="en-US" sz="3200" b="1" kern="0" dirty="0">
                <a:solidFill>
                  <a:srgbClr val="000000"/>
                </a:solidFill>
                <a:latin typeface="Trebuchet MS" panose="020B0603020202020204" pitchFamily="34" charset="0"/>
              </a:rPr>
              <a:t>Keep the writing simple and explain terms. </a:t>
            </a:r>
            <a:r>
              <a:rPr lang="en-US" sz="3200" kern="0" dirty="0">
                <a:solidFill>
                  <a:srgbClr val="000000"/>
                </a:solidFill>
                <a:latin typeface="Trebuchet MS" panose="020B0603020202020204" pitchFamily="34" charset="0"/>
              </a:rPr>
              <a:t>A grant proposal is not a mystery novel - get to the point quickly, concisely, logically. </a:t>
            </a:r>
          </a:p>
          <a:p>
            <a:pPr marL="0" indent="0">
              <a:buFont typeface="Arial" panose="020B0604020202020204" pitchFamily="34" charset="0"/>
              <a:buNone/>
              <a:defRPr/>
            </a:pPr>
            <a:endParaRPr lang="en-US"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PERSISTENCEDATA" val="MMPROD_UIPERSISTENCEDATA"/>
  <p:tag name="MMPROD_UIDATA" val="&lt;database version=&quot;11.0&quot;&gt;&lt;object type=&quot;1&quot; unique_id=&quot;10001&quot;&gt;&lt;property id=&quot;20141&quot; value=&quot;FR application presentation 2020&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3&quot; value=&quot;1&quot;/&gt;&lt;property id=&quot;20184&quot; value=&quot;7&quot;/&gt;&lt;property id=&quot;20191&quot; value=&quot;UMConnect Server&quot;/&gt;&lt;property id=&quot;20192&quot; value=&quot;http://umconnect.umn.edu&quot;/&gt;&lt;property id=&quot;20193&quot; value=&quot;0&quot;/&gt;&lt;property id=&quot;20224&quot; value=&quot;C:\Users\jandreas\Desktop&quot;/&gt;&lt;property id=&quot;20250&quot; value=&quot;6&quot;/&gt;&lt;property id=&quot;20251&quot; value=&quot;1&quot;/&gt;&lt;property id=&quot;20259&quot; value=&quot;0&quot;/&gt;&lt;property id=&quot;20262&quot; value=&quot;19691875&quot;/&gt;&lt;property id=&quot;20263&quot; value=&quot;2&quot;/&gt;&lt;property id=&quot;20264&quot; value=&quot;1&quot;/&gt;&lt;property id=&quot;20519&quot; value=&quot;0&quot;/&gt;&lt;property id=&quot;20700&quot; value=&quot;0&quot;/&gt;&lt;object type=&quot;2&quot; unique_id=&quot;10500&quot;&gt;&lt;object type=&quot;3&quot; unique_id=&quot;10501&quot;&gt;&lt;property id=&quot;20148&quot; value=&quot;5&quot;/&gt;&lt;property id=&quot;20300&quot; value=&quot;Slide 1 - &amp;quot;Introduction&amp;quot;&quot;/&gt;&lt;property id=&quot;20303&quot; value=&quot;-1&quot;/&gt;&lt;property id=&quot;20307&quot; value=&quot;257&quot;/&gt;&lt;property id=&quot;20309&quot; value=&quot;-1&quot;/&gt;&lt;/object&gt;&lt;object type=&quot;3&quot; unique_id=&quot;11193&quot;&gt;&lt;property id=&quot;20148&quot; value=&quot;5&quot;/&gt;&lt;property id=&quot;20300&quot; value=&quot;Slide 45 - &amp;quot;Good luck with your proposal!&amp;quot;&quot;/&gt;&lt;property id=&quot;20303&quot; value=&quot;-1&quot;/&gt;&lt;property id=&quot;20307&quot; value=&quot;293&quot;/&gt;&lt;property id=&quot;20309&quot; value=&quot;-1&quot;/&gt;&lt;/object&gt;&lt;object type=&quot;3&quot; unique_id=&quot;11581&quot;&gt;&lt;property id=&quot;20148&quot; value=&quot;5&quot;/&gt;&lt;property id=&quot;20300&quot; value=&quot;Slide 11 - &amp;quot;Download the Call for Proposals&amp;quot;&quot;/&gt;&lt;property id=&quot;20303&quot; value=&quot;-1&quot;/&gt;&lt;property id=&quot;20307&quot; value=&quot;295&quot;/&gt;&lt;property id=&quot;20309&quot; value=&quot;-1&quot;/&gt;&lt;/object&gt;&lt;object type=&quot;3&quot; unique_id=&quot;11773&quot;&gt;&lt;property id=&quot;20148&quot; value=&quot;5&quot;/&gt;&lt;property id=&quot;20300&quot; value=&quot;Slide 2 - &amp;quot; What is SARE? &amp;quot;&quot;/&gt;&lt;property id=&quot;20303&quot; value=&quot;-1&quot;/&gt;&lt;property id=&quot;20307&quot; value=&quot;298&quot;/&gt;&lt;property id=&quot;20309&quot; value=&quot;-1&quot;/&gt;&lt;/object&gt;&lt;object type=&quot;3&quot; unique_id=&quot;11774&quot;&gt;&lt;property id=&quot;20148&quot; value=&quot;5&quot;/&gt;&lt;property id=&quot;20300&quot; value=&quot;Slide 3 - &amp;quot;Something New  and Different&amp;quot;&quot;/&gt;&lt;property id=&quot;20303&quot; value=&quot;-1&quot;/&gt;&lt;property id=&quot;20307&quot; value=&quot;299&quot;/&gt;&lt;property id=&quot;20309&quot; value=&quot;-1&quot;/&gt;&lt;/object&gt;&lt;object type=&quot;3&quot; unique_id=&quot;11775&quot;&gt;&lt;property id=&quot;20148&quot; value=&quot;5&quot;/&gt;&lt;property id=&quot;20300&quot; value=&quot;Slide 4 - &amp;quot;The SARE Model&amp;#x0D;&amp;quot;&quot;/&gt;&lt;property id=&quot;20303&quot; value=&quot;-1&quot;/&gt;&lt;property id=&quot;20307&quot; value=&quot;300&quot;/&gt;&lt;property id=&quot;20309&quot; value=&quot;-1&quot;/&gt;&lt;/object&gt;&lt;object type=&quot;3&quot; unique_id=&quot;11778&quot;&gt;&lt;property id=&quot;20148&quot; value=&quot;5&quot;/&gt;&lt;property id=&quot;20300&quot; value=&quot;Slide 7 - &amp;quot;Stakeholder Involvement&amp;quot;&quot;/&gt;&lt;property id=&quot;20303&quot; value=&quot;-1&quot;/&gt;&lt;property id=&quot;20307&quot; value=&quot;305&quot;/&gt;&lt;property id=&quot;20309&quot; value=&quot;-1&quot;/&gt;&lt;/object&gt;&lt;object type=&quot;3&quot; unique_id=&quot;11779&quot;&gt;&lt;property id=&quot;20148&quot; value=&quot;5&quot;/&gt;&lt;property id=&quot;20300&quot; value=&quot;Slide 8 - &amp;quot;The SARE Portfolio&amp;quot;&quot;/&gt;&lt;property id=&quot;20303&quot; value=&quot;-1&quot;/&gt;&lt;property id=&quot;20307&quot; value=&quot;303&quot;/&gt;&lt;property id=&quot;20309&quot; value=&quot;-1&quot;/&gt;&lt;/object&gt;&lt;object type=&quot;3&quot; unique_id=&quot;11780&quot;&gt;&lt;property id=&quot;20148&quot; value=&quot;5&quot;/&gt;&lt;property id=&quot;20300&quot; value=&quot;Slide 10 - &amp;quot;Farmer Rancher  Grant Program&amp;quot;&quot;/&gt;&lt;property id=&quot;20303&quot; value=&quot;-1&quot;/&gt;&lt;property id=&quot;20307&quot; value=&quot;296&quot;/&gt;&lt;property id=&quot;20309&quot; value=&quot;-1&quot;/&gt;&lt;/object&gt;&lt;object type=&quot;3&quot; unique_id=&quot;11787&quot;&gt;&lt;property id=&quot;20148&quot; value=&quot;5&quot;/&gt;&lt;property id=&quot;20300&quot; value=&quot;Slide 5 - &amp;quot;The Three Principles&amp;quot;&quot;/&gt;&lt;property id=&quot;20303&quot; value=&quot;-1&quot;/&gt;&lt;property id=&quot;20307&quot; value=&quot;319&quot;/&gt;&lt;property id=&quot;20309&quot; value=&quot;-1&quot;/&gt;&lt;/object&gt;&lt;object type=&quot;3&quot; unique_id=&quot;25532&quot;&gt;&lt;property id=&quot;20148&quot; value=&quot;5&quot;/&gt;&lt;property id=&quot;20300&quot; value=&quot;Slide 9 - &amp;quot;Farmer Rancher Grants Funded 1988-2019&amp;quot;&quot;/&gt;&lt;property id=&quot;20303&quot; value=&quot;-1&quot;/&gt;&lt;property id=&quot;20307&quot; value=&quot;320&quot;/&gt;&lt;property id=&quot;20309&quot; value=&quot;-1&quot;/&gt;&lt;/object&gt;&lt;object type=&quot;3&quot; unique_id=&quot;25733&quot;&gt;&lt;property id=&quot;20148&quot; value=&quot;5&quot;/&gt;&lt;property id=&quot;20300&quot; value=&quot;Slide 6 - &amp;quot;NCR-SARE Grants Funded 1988-2019&amp;quot;&quot;/&gt;&lt;property id=&quot;20303&quot; value=&quot;-1&quot;/&gt;&lt;property id=&quot;20307&quot; value=&quot;321&quot;/&gt;&lt;property id=&quot;20309&quot; value=&quot;-1&quot;/&gt;&lt;/object&gt;&lt;object type=&quot;3&quot; unique_id=&quot;28125&quot;&gt;&lt;property id=&quot;20148&quot; value=&quot;5&quot;/&gt;&lt;property id=&quot;20300&quot; value=&quot;Slide 12&quot;/&gt;&lt;property id=&quot;20307&quot; value=&quot;336&quot;/&gt;&lt;property id=&quot;20309&quot; value=&quot;-1&quot;/&gt;&lt;/object&gt;&lt;object type=&quot;3&quot; unique_id=&quot;28126&quot;&gt;&lt;property id=&quot;20148&quot; value=&quot;5&quot;/&gt;&lt;property id=&quot;20300&quot; value=&quot;Slide 13&quot;/&gt;&lt;property id=&quot;20307&quot; value=&quot;337&quot;/&gt;&lt;property id=&quot;20309&quot; value=&quot;-1&quot;/&gt;&lt;/object&gt;&lt;object type=&quot;3&quot; unique_id=&quot;28127&quot;&gt;&lt;property id=&quot;20148&quot; value=&quot;5&quot;/&gt;&lt;property id=&quot;20300&quot; value=&quot;Slide 14&quot;/&gt;&lt;property id=&quot;20307&quot; value=&quot;338&quot;/&gt;&lt;property id=&quot;20309&quot; value=&quot;-1&quot;/&gt;&lt;/object&gt;&lt;object type=&quot;3&quot; unique_id=&quot;28128&quot;&gt;&lt;property id=&quot;20148&quot; value=&quot;5&quot;/&gt;&lt;property id=&quot;20300&quot; value=&quot;Slide 15&quot;/&gt;&lt;property id=&quot;20307&quot; value=&quot;339&quot;/&gt;&lt;property id=&quot;20309&quot; value=&quot;-1&quot;/&gt;&lt;/object&gt;&lt;object type=&quot;3&quot; unique_id=&quot;28129&quot;&gt;&lt;property id=&quot;20148&quot; value=&quot;5&quot;/&gt;&lt;property id=&quot;20300&quot; value=&quot;Slide 16&quot;/&gt;&lt;property id=&quot;20307&quot; value=&quot;340&quot;/&gt;&lt;property id=&quot;20309&quot; value=&quot;-1&quot;/&gt;&lt;/object&gt;&lt;object type=&quot;3&quot; unique_id=&quot;28130&quot;&gt;&lt;property id=&quot;20148&quot; value=&quot;5&quot;/&gt;&lt;property id=&quot;20300&quot; value=&quot;Slide 17&quot;/&gt;&lt;property id=&quot;20307&quot; value=&quot;341&quot;/&gt;&lt;property id=&quot;20309&quot; value=&quot;-1&quot;/&gt;&lt;/object&gt;&lt;object type=&quot;3&quot; unique_id=&quot;28131&quot;&gt;&lt;property id=&quot;20148&quot; value=&quot;5&quot;/&gt;&lt;property id=&quot;20300&quot; value=&quot;Slide 18&quot;/&gt;&lt;property id=&quot;20307&quot; value=&quot;342&quot;/&gt;&lt;property id=&quot;20309&quot; value=&quot;-1&quot;/&gt;&lt;/object&gt;&lt;object type=&quot;3&quot; unique_id=&quot;28132&quot;&gt;&lt;property id=&quot;20148&quot; value=&quot;5&quot;/&gt;&lt;property id=&quot;20300&quot; value=&quot;Slide 19&quot;/&gt;&lt;property id=&quot;20307&quot; value=&quot;343&quot;/&gt;&lt;property id=&quot;20309&quot; value=&quot;-1&quot;/&gt;&lt;/object&gt;&lt;object type=&quot;3&quot; unique_id=&quot;28133&quot;&gt;&lt;property id=&quot;20148&quot; value=&quot;5&quot;/&gt;&lt;property id=&quot;20300&quot; value=&quot;Slide 20&quot;/&gt;&lt;property id=&quot;20307&quot; value=&quot;344&quot;/&gt;&lt;property id=&quot;20309&quot; value=&quot;-1&quot;/&gt;&lt;/object&gt;&lt;object type=&quot;3&quot; unique_id=&quot;28134&quot;&gt;&lt;property id=&quot;20148&quot; value=&quot;5&quot;/&gt;&lt;property id=&quot;20300&quot; value=&quot;Slide 21&quot;/&gt;&lt;property id=&quot;20307&quot; value=&quot;345&quot;/&gt;&lt;property id=&quot;20309&quot; value=&quot;-1&quot;/&gt;&lt;/object&gt;&lt;object type=&quot;3&quot; unique_id=&quot;29828&quot;&gt;&lt;property id=&quot;20148&quot; value=&quot;5&quot;/&gt;&lt;property id=&quot;20300&quot; value=&quot;Slide 22&quot;/&gt;&lt;property id=&quot;20307&quot; value=&quot;346&quot;/&gt;&lt;property id=&quot;20309&quot; value=&quot;-1&quot;/&gt;&lt;/object&gt;&lt;object type=&quot;3&quot; unique_id=&quot;29829&quot;&gt;&lt;property id=&quot;20148&quot; value=&quot;5&quot;/&gt;&lt;property id=&quot;20300&quot; value=&quot;Slide 23&quot;/&gt;&lt;property id=&quot;20307&quot; value=&quot;347&quot;/&gt;&lt;property id=&quot;20309&quot; value=&quot;-1&quot;/&gt;&lt;/object&gt;&lt;object type=&quot;3&quot; unique_id=&quot;29830&quot;&gt;&lt;property id=&quot;20148&quot; value=&quot;5&quot;/&gt;&lt;property id=&quot;20300&quot; value=&quot;Slide 24&quot;/&gt;&lt;property id=&quot;20307&quot; value=&quot;348&quot;/&gt;&lt;property id=&quot;20309&quot; value=&quot;-1&quot;/&gt;&lt;/object&gt;&lt;object type=&quot;3&quot; unique_id=&quot;29831&quot;&gt;&lt;property id=&quot;20148&quot; value=&quot;5&quot;/&gt;&lt;property id=&quot;20300&quot; value=&quot;Slide 25&quot;/&gt;&lt;property id=&quot;20307&quot; value=&quot;350&quot;/&gt;&lt;property id=&quot;20309&quot; value=&quot;-1&quot;/&gt;&lt;/object&gt;&lt;object type=&quot;3&quot; unique_id=&quot;29832&quot;&gt;&lt;property id=&quot;20148&quot; value=&quot;5&quot;/&gt;&lt;property id=&quot;20300&quot; value=&quot;Slide 26&quot;/&gt;&lt;property id=&quot;20307&quot; value=&quot;351&quot;/&gt;&lt;property id=&quot;20309&quot; value=&quot;-1&quot;/&gt;&lt;/object&gt;&lt;object type=&quot;3&quot; unique_id=&quot;29833&quot;&gt;&lt;property id=&quot;20148&quot; value=&quot;5&quot;/&gt;&lt;property id=&quot;20300&quot; value=&quot;Slide 27&quot;/&gt;&lt;property id=&quot;20307&quot; value=&quot;352&quot;/&gt;&lt;property id=&quot;20309&quot; value=&quot;-1&quot;/&gt;&lt;/object&gt;&lt;object type=&quot;3&quot; unique_id=&quot;29834&quot;&gt;&lt;property id=&quot;20148&quot; value=&quot;5&quot;/&gt;&lt;property id=&quot;20300&quot; value=&quot;Slide 28&quot;/&gt;&lt;property id=&quot;20307&quot; value=&quot;353&quot;/&gt;&lt;property id=&quot;20309&quot; value=&quot;-1&quot;/&gt;&lt;/object&gt;&lt;object type=&quot;3&quot; unique_id=&quot;29835&quot;&gt;&lt;property id=&quot;20148&quot; value=&quot;5&quot;/&gt;&lt;property id=&quot;20300&quot; value=&quot;Slide 29&quot;/&gt;&lt;property id=&quot;20307&quot; value=&quot;354&quot;/&gt;&lt;property id=&quot;20309&quot; value=&quot;-1&quot;/&gt;&lt;/object&gt;&lt;object type=&quot;3&quot; unique_id=&quot;29836&quot;&gt;&lt;property id=&quot;20148&quot; value=&quot;5&quot;/&gt;&lt;property id=&quot;20300&quot; value=&quot;Slide 30&quot;/&gt;&lt;property id=&quot;20307&quot; value=&quot;355&quot;/&gt;&lt;property id=&quot;20309&quot; value=&quot;-1&quot;/&gt;&lt;/object&gt;&lt;object type=&quot;3&quot; unique_id=&quot;29837&quot;&gt;&lt;property id=&quot;20148&quot; value=&quot;5&quot;/&gt;&lt;property id=&quot;20300&quot; value=&quot;Slide 31&quot;/&gt;&lt;property id=&quot;20307&quot; value=&quot;357&quot;/&gt;&lt;property id=&quot;20309&quot; value=&quot;-1&quot;/&gt;&lt;/object&gt;&lt;object type=&quot;3&quot; unique_id=&quot;29838&quot;&gt;&lt;property id=&quot;20148&quot; value=&quot;5&quot;/&gt;&lt;property id=&quot;20300&quot; value=&quot;Slide 32&quot;/&gt;&lt;property id=&quot;20307&quot; value=&quot;358&quot;/&gt;&lt;property id=&quot;20309&quot; value=&quot;-1&quot;/&gt;&lt;/object&gt;&lt;object type=&quot;3&quot; unique_id=&quot;29839&quot;&gt;&lt;property id=&quot;20148&quot; value=&quot;5&quot;/&gt;&lt;property id=&quot;20300&quot; value=&quot;Slide 33&quot;/&gt;&lt;property id=&quot;20307&quot; value=&quot;359&quot;/&gt;&lt;property id=&quot;20309&quot; value=&quot;-1&quot;/&gt;&lt;/object&gt;&lt;object type=&quot;3&quot; unique_id=&quot;29840&quot;&gt;&lt;property id=&quot;20148&quot; value=&quot;5&quot;/&gt;&lt;property id=&quot;20300&quot; value=&quot;Slide 34&quot;/&gt;&lt;property id=&quot;20307&quot; value=&quot;360&quot;/&gt;&lt;property id=&quot;20309&quot; value=&quot;-1&quot;/&gt;&lt;/object&gt;&lt;object type=&quot;3&quot; unique_id=&quot;29841&quot;&gt;&lt;property id=&quot;20148&quot; value=&quot;5&quot;/&gt;&lt;property id=&quot;20300&quot; value=&quot;Slide 35&quot;/&gt;&lt;property id=&quot;20307&quot; value=&quot;372&quot;/&gt;&lt;property id=&quot;20309&quot; value=&quot;-1&quot;/&gt;&lt;/object&gt;&lt;object type=&quot;3&quot; unique_id=&quot;29842&quot;&gt;&lt;property id=&quot;20148&quot; value=&quot;5&quot;/&gt;&lt;property id=&quot;20300&quot; value=&quot;Slide 36&quot;/&gt;&lt;property id=&quot;20307&quot; value=&quot;371&quot;/&gt;&lt;property id=&quot;20309&quot; value=&quot;-1&quot;/&gt;&lt;/object&gt;&lt;object type=&quot;3&quot; unique_id=&quot;29843&quot;&gt;&lt;property id=&quot;20148&quot; value=&quot;5&quot;/&gt;&lt;property id=&quot;20300&quot; value=&quot;Slide 37&quot;/&gt;&lt;property id=&quot;20307&quot; value=&quot;362&quot;/&gt;&lt;property id=&quot;20309&quot; value=&quot;-1&quot;/&gt;&lt;/object&gt;&lt;object type=&quot;3&quot; unique_id=&quot;29844&quot;&gt;&lt;property id=&quot;20148&quot; value=&quot;5&quot;/&gt;&lt;property id=&quot;20300&quot; value=&quot;Slide 38&quot;/&gt;&lt;property id=&quot;20307&quot; value=&quot;363&quot;/&gt;&lt;property id=&quot;20309&quot; value=&quot;-1&quot;/&gt;&lt;/object&gt;&lt;object type=&quot;3&quot; unique_id=&quot;29845&quot;&gt;&lt;property id=&quot;20148&quot; value=&quot;5&quot;/&gt;&lt;property id=&quot;20300&quot; value=&quot;Slide 39&quot;/&gt;&lt;property id=&quot;20307&quot; value=&quot;364&quot;/&gt;&lt;property id=&quot;20309&quot; value=&quot;-1&quot;/&gt;&lt;/object&gt;&lt;object type=&quot;3&quot; unique_id=&quot;29846&quot;&gt;&lt;property id=&quot;20148&quot; value=&quot;5&quot;/&gt;&lt;property id=&quot;20300&quot; value=&quot;Slide 40&quot;/&gt;&lt;property id=&quot;20307&quot; value=&quot;365&quot;/&gt;&lt;property id=&quot;20309&quot; value=&quot;-1&quot;/&gt;&lt;/object&gt;&lt;object type=&quot;3&quot; unique_id=&quot;29847&quot;&gt;&lt;property id=&quot;20148&quot; value=&quot;5&quot;/&gt;&lt;property id=&quot;20300&quot; value=&quot;Slide 41&quot;/&gt;&lt;property id=&quot;20307&quot; value=&quot;366&quot;/&gt;&lt;property id=&quot;20309&quot; value=&quot;-1&quot;/&gt;&lt;/object&gt;&lt;object type=&quot;3&quot; unique_id=&quot;29848&quot;&gt;&lt;property id=&quot;20148&quot; value=&quot;5&quot;/&gt;&lt;property id=&quot;20300&quot; value=&quot;Slide 42&quot;/&gt;&lt;property id=&quot;20307&quot; value=&quot;367&quot;/&gt;&lt;property id=&quot;20309&quot; value=&quot;-1&quot;/&gt;&lt;/object&gt;&lt;object type=&quot;3&quot; unique_id=&quot;29849&quot;&gt;&lt;property id=&quot;20148&quot; value=&quot;5&quot;/&gt;&lt;property id=&quot;20300&quot; value=&quot;Slide 43&quot;/&gt;&lt;property id=&quot;20307&quot; value=&quot;368&quot;/&gt;&lt;property id=&quot;20309&quot; value=&quot;-1&quot;/&gt;&lt;/object&gt;&lt;object type=&quot;3&quot; unique_id=&quot;29850&quot;&gt;&lt;property id=&quot;20148&quot; value=&quot;5&quot;/&gt;&lt;property id=&quot;20300&quot; value=&quot;Slide 44&quot;/&gt;&lt;property id=&quot;20307&quot; value=&quot;370&quot;/&gt;&lt;property id=&quot;20309&quot; value=&quot;-1&quot;/&gt;&lt;/object&gt;&lt;/object&gt;&lt;object type=&quot;8&quot; unique_id=&quot;10514&quot;&gt;&lt;/object&gt;&lt;object type=&quot;10&quot; unique_id=&quot;11327&quot;&gt;&lt;object type=&quot;11&quot; unique_id=&quot;11328&quot;&gt;&lt;property id=&quot;20180&quot; value=&quot;1&quot;/&gt;&lt;property id=&quot;20181&quot; value=&quot;1&quot;/&gt;&lt;property id=&quot;20183&quot; value=&quot;1&quot;/&gt;&lt;/object&gt;&lt;object type=&quot;12&quot; unique_id=&quot;11771&quot;&gt;&lt;/object&gt;&lt;/object&gt;&lt;object type=&quot;4&quot; unique_id=&quot;11770&quot;&gt;&lt;/object&gt;&lt;/object&gt;&lt;/database&gt;"/>
  <p:tag name="MMPROD_THEME_BG_IMAGE" val=""/>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DQoJCTx1aXRleHQgbmFtZT0iQ09MTEFCX0xPQ0FMX1BMQVlCQUNLQlROIiB2YWx1ZT0i2YXZiNin2YHZgiIvPg0KCQk8IS0tIHN1YnN0aXR1dGlvbjogJW4gPT0gc2xpZGUgbnVtYmVyIC0tPg0KCQk8IS0tIHN1YnN0aXR1dGlvbjogJXQgPT0gdG90YWwgc2xpZGUgY291bnQgLS0+DQoJCTx1aXRleHQgbmFtZT0iU0NSVUJCQVJTVEFUVVNfU0xJREVJTkZPIiB2YWx1ZT0i2LTYsdmK2K3YqSAlbiAvICV0IHwgIi8+DQoJCTx1aXRleHQgbmFtZT0iU0NSVUJCQVJTVEFUVVNfU1RPUFBFRCIgdmFsdWU9ItmF2KrZiNmC2YEiLz4NCgkJPHVpdGV4dCBuYW1lPSJTQ1JVQkJBUlNUQVRVU19QTEFZSU5HIiB2YWx1ZT0i2YLZitivINin2YTYqti02LrZitmEIi8+DQoJCTx1aXRleHQgbmFtZT0iU0NSVUJCQVJTVEFUVVNfTk9BVURJTyIgdmFsdWU9ItmE2Kcg2YrZiNis2K8g2LXZiNiqIi8+DQoJCTx1aXRleHQgbmFtZT0iU0NSVUJCQVJTVEFUVVNfVklEUExBWUlORyIgdmFsdWU9Itin2YTZgdmK2K/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DQoJCTwhLS0gc3Vic3RpdHV0aW9uOiAlcyA9PSBzZWNvbmRzIHJlbWFpbmluZyAtLT4NCgkJPHVpdGV4dCBuYW1lPSJFTEFQU0VEIiB2YWx1ZT0iJW0g2K/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DQoJCTx1aXRleHQgbmFtZT0iVEFCX1FVSVoiIHZhbHVlPSLZhdiz2KfYqNmC2KkiLz4NCgkJPHVpdGV4dCBuYW1lPSJUQUJfT1VUTElORSIgdmFsdWU9ItmF2K7Yt9i3Ii8+DQoJCTx1aXRleHQgbmFtZT0iVEFCX1RIVU1CIiB2YWx1ZT0i2YXYtdi62ZHYsdipIi8+DQoJCTx1aXRleHQgbmFtZT0iVEFCX05PVEVTIiB2YWx1ZT0i2YXZhNin2K3YuNin2KoiLz4NCgkJPHVpdGV4dCBuYW1lPSJUQUJfU0VBUkNIIiB2YWx1ZT0i2KjYrdirIi8+DQoJCTx1aXRleHQgbmFtZT0iU0xJREVfSEVBRElORyIgdmFsdWU9Iti52YbZiNin2YYg2KfZhNi02LHZitit2KkgIi8+DQoJCTx1aXRleHQgbmFtZT0iRFVSQVRJT05fSEVBRElORyIgdmFsdWU9ItmF2K/YqSIvPg0KCQk8dWl0ZXh0IG5hbWU9IlNFQVJDSF9IRUFESU5HIiB2YWx1ZT0iOtin2YTYqNit2Ksg2LnZhiDZhti1Ii8+DQoJCTx1aXRleHQgbmFtZT0iVEhVTUJfSEVBRElORyIgdmFsdWU9Iti02LHZitit2KkiLz4NCgkJPHVpdGV4dCBuYW1lPSJUSFVNQl9JTkZPIiB2YWx1ZT0i2LnZhtmI2KfZhi/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DQoJCTx1aXRleHQgbmFtZT0iQ09VUlNFX1NUQVRVUyIgdmFsdWU9Itit2KfZhNipINin2YTZiNit2K/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Ysdis2Kkg2KfZhNmF2LPYrNmE2KkiLz4NCgkJPHVpdGV4dCBuYW1lPSJRVUlaUE9EX1FVSVpfUEFTU1NDT1JFIiB2YWx1ZT0iOtiv2LHYrNipINin2YTZhtis2KfYrSIvPg0KCQk8dWl0ZXh0IG5hbWU9IlFVSVpQT0RfUVVJWl9NQVhTQ09SRSIgdmFsdWU9IjrYp9mE2K/Ysdis2Kkg2KfZhNmC2LXZiNmJIi8+DQoJCTx1aXRleHQgbmFtZT0iUVVJWlBPRF9RVUVTQVRNUFRfU1RSIiB2YWx1ZT0i2KfZhNmF2K3Yp9mI2YTYqSAlbiDZhdmGICV0Ii8+DQoJCTx1aXRleHQgbmFtZT0iUVVJWlBPRF9RVUVTVFlQRV9TVFIiIHZhbHVlPSLYp9mE2YbZiNi5OiAlcyIvPg0KCQk8dWl0ZXh0IG5hbWU9IlFVSVpQT0RfUVVFU1RZUEVfR1JEIiB2YWx1ZT0i2KrZhSDYqti12K3Zitit2YciLz4NCgkJPHVpdGV4dCBuYW1lPSJRVUlaUE9EX1FVRVNUWVBFX1NWWSIgdmFsdWU9Itin2LPYqti32YTYp9i5Ii8+DQoJCTx1aXRleHQgbmFtZT0iUVVJWlBPRF9RVUlaQVRNUFRfSU5GIiB2YWx1ZT0i2YTYpyDZhtmH2KfYptmKIi8+DQoJCTx1aXRleHQgbmFtZT0iUVVJWlBPRF9RVUVTQVRNUFRfSU5GIiB2YWx1ZT0i2YTYpyDZhtmH2KfYptmKIi8+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ZitmIINmE2KrZhtiy2YrZhCDYo9it2K/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DQoJCTx1aXRleHQgbmFtZT0iTVVURSIgdmFsdWU9Iti12KfZhdiqIi8+DQoJCTx1aXRleHQgbmFtZT0iRE9DV1JBUF9USVRMRSIgdmFsdWU9Itin2YTZhdmE2YHYp9iqINin2YTZhdix2YHZgtipINmB2YogUHJlc2VudGVyIi8+DQoJCTx1aXRleHQgbmFtZT0iRE9DV1JBUF9NU0ciIHZhbHVlPSLYp9mE2K3Zgdi4INmB2Yog2KzZh9in2LIg2KfZhNmD2YXYqNmK2YjYqtixIi8+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S7mOODleOCoeOCpOODq+itpuWRiiIvPg0KCQk8dWl0ZXh0IG5hbWU9IkFUVEFDSE1FTlRfUFJFVklFV19XQVJOSU5HTVNHIiB2YWx1ZT0i5re75LuY44OV44Kh44Kk44Or44Gv44OX44Os44OT44Ol44O844Oi44O844OJ44Gn44Gv6ZaL44GN44G+44Gb44KT44CC44OR44OW44Oq44OD44K344Ol44KS5L2/55So44GX44Gm57WQ5p6c44KS6KGo56S644GX44Gm44GP44Gg44GV44GE44CCIi8+DQoJCTx1aXRleHQgbmFtZT0iQ09MTEFCX0xPQ0FMX1BMQVlCQUNLX01TRyIgdmFsdWU9IuOCs+ODs+ODhuODs+ODhOOBr+ODreODvOOCq+ODq+OBp+WGjeeUn+OBleOCjOOBpuOBhOOBvuOBmeOAguOBk+OBruODouODvOODieOBp+OBr+WFseWQjOS9nOalreOBp+OBjeOBvuOBm+OCk+OAgiIvPg0KCQk8dWl0ZXh0IG5hbWU9IkNPTExBQl9MT0NBTF9QTEFZQkFDS19USVRMRSIgdmFsdWU9IuODreODvOOCq+ODq+WGjeeUnyIvPg0KCQk8dWl0ZXh0IG5hbWU9IkNPTExBQl9MT0NBTF9QTEFZQkFDS0JUTiIgdmFsdWU9Ik9LIi8+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ZIOyekeyXheydhCDsiJjtlontlaAg7IiYIOyXhuyKteuLiOuLpC4iLz4NCgkJPHVpdGV4dCBuYW1lPSJDT0xMQUJfTE9DQUxfUExBWUJBQ0tfVElUTEUiIHZhbHVlPSLroZzsu6wg7J6s7IOdIi8+DQoJCTx1aXRleHQgbmFtZT0iQ09MTEFCX0xPQ0FMX1BMQVlCQUNLQlROIiB2YWx1ZT0i7ZmV7J24Ii8+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DQoJCTx1aXRleHQgbmFtZT0iQ09MTEFCX0xPQ0FMX1BMQVlCQUNLQlROIiB2YWx1ZT0iT2siLz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0&quot;/&gt;&lt;lineCharCount val=&quot;11&quot;/&gt;&lt;lineCharCount val=&quot;12&quot;/&gt;&lt;lineCharCount val=&quot;6&quot;/&gt;&lt;lineCharCount val=&quot;8&quot;/&gt;&lt;lineCharCount val=&quot;8&quot;/&gt;&lt;lineCharCount val=&quot;6&quot;/&gt;&lt;lineCharCount val=&quot;8&quot;/&gt;&lt;lineCharCount val=&quot;6&quot;/&gt;&lt;/TableIndex&gt;&lt;/ShapeTextInfo&gt;"/>
  <p:tag name="HTML_SHAPEINFO" val="&lt;ThreeDShapeInfo&gt;&lt;uuid val=&quot;&quot;/&gt;&lt;isInvalidForFieldText val=&quot;0&quot;/&gt;&lt;Image&gt;&lt;filename val=&quot;C:\Users\schre002\AppData\Local\Temp\PR\data\asimages\{84F98A5D-3F58-488F-9DE7-A5A83ED67324}_15.png&quot;/&gt;&lt;left val=&quot;37&quot;/&gt;&lt;top val=&quot;129&quot;/&gt;&lt;width val=&quot;131&quot;/&gt;&lt;height val=&quot;235&quot;/&gt;&lt;hasText val=&quot;1&quot;/&gt;&lt;/Image&gt;&lt;/ThreeDShapeInfo&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PPSNARRATION" val="16,771992474,G:\BBE\SARE\Grant Programs\Farmer Rancher\FRG 2020\power point presentation\FR_sareprojects_presentation_2020_091019_compressed_photos 091619_pptx\Media.ppcx"/>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13&quot;/&gt;&lt;/TableIndex&gt;&lt;/ShapeTextInfo&gt;"/>
  <p:tag name="HTML_SHAPEINFO" val="&lt;ThreeDShapeInfo&gt;&lt;uuid val=&quot;&quot;/&gt;&lt;isInvalidForFieldText val=&quot;0&quot;/&gt;&lt;Image&gt;&lt;filename val=&quot;C:\Users\schre002\AppData\Local\Temp\PR\data\asimages\{DC6A2FF0-0B8C-4D5C-ABA5-E4EF4AA5E247}_16.png&quot;/&gt;&lt;left val=&quot;52&quot;/&gt;&lt;top val=&quot;75&quot;/&gt;&lt;width val=&quot;130&quot;/&gt;&lt;height val=&quot;60&quot;/&gt;&lt;hasText val=&quot;1&quot;/&gt;&lt;/Image&gt;&lt;/ThreeDShapeInfo&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1&quot;/&gt;&lt;lineCharCount val=&quot;14&quot;/&gt;&lt;lineCharCount val=&quot;10&quot;/&gt;&lt;lineCharCount val=&quot;9&quot;/&gt;&lt;/TableIndex&gt;&lt;/ShapeTextInfo&gt;"/>
  <p:tag name="HTML_SHAPEINFO" val="&lt;ThreeDShapeInfo&gt;&lt;uuid val=&quot;&quot;/&gt;&lt;isInvalidForFieldText val=&quot;0&quot;/&gt;&lt;Image&gt;&lt;filename val=&quot;C:\Users\schre002\AppData\Local\Temp\PR\data\asimages\{FBF9335C-DD1C-48B5-8C57-1D81B672E1D7}_16.png&quot;/&gt;&lt;left val=&quot;47&quot;/&gt;&lt;top val=&quot;300&quot;/&gt;&lt;width val=&quot;130&quot;/&gt;&lt;height val=&quot;103&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6&quot;/&gt;&lt;/TableIndex&gt;&lt;/ShapeTextInfo&gt;"/>
  <p:tag name="HTML_SHAPEINFO" val="&lt;ThreeDShapeInfo&gt;&lt;uuid val=&quot;&quot;/&gt;&lt;isInvalidForFieldText val=&quot;0&quot;/&gt;&lt;Image&gt;&lt;filename val=&quot;C:\Users\schre002\AppData\Local\Temp\PR\data\asimages\{6F7A777C-95E6-4F83-AC5F-FAC77C93EA8B}_16.png&quot;/&gt;&lt;left val=&quot;45&quot;/&gt;&lt;top val=&quot;418&quot;/&gt;&lt;width val=&quot;106&quot;/&gt;&lt;height val=&quot;60&quot;/&gt;&lt;hasText val=&quot;1&quot;/&gt;&lt;/Image&gt;&lt;/ThreeDShape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PSNARRATION" val="17,771992474,G:\BBE\SARE\Grant Programs\Farmer Rancher\FRG 2020\power point presentation\FR_sareprojects_presentation_2020_091019_compressed_photos 091619_pptx\Media.ppcx"/>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6&quot;/&gt;&lt;/TableIndex&gt;&lt;/ShapeTextInfo&gt;"/>
  <p:tag name="HTML_SHAPEINFO" val="&lt;ThreeDShapeInfo&gt;&lt;uuid val=&quot;&quot;/&gt;&lt;isInvalidForFieldText val=&quot;0&quot;/&gt;&lt;Image&gt;&lt;filename val=&quot;C:\Users\schre002\AppData\Local\Temp\PR\data\asimages\{32A637D6-6B67-47BF-8C33-AC72D8EF2529}_17.png&quot;/&gt;&lt;left val=&quot;193&quot;/&gt;&lt;top val=&quot;359&quot;/&gt;&lt;width val=&quot;106&quot;/&gt;&lt;height val=&quot;60&quot;/&gt;&lt;hasText val=&quot;1&quot;/&gt;&lt;/Image&gt;&lt;/ThreeDShape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7&quot;/&gt;&lt;lineCharCount val=&quot;9&quot;/&gt;&lt;lineCharCount val=&quot;7&quot;/&gt;&lt;lineCharCount val=&quot;13&quot;/&gt;&lt;lineCharCount val=&quot;12&quot;/&gt;&lt;lineCharCount val=&quot;6&quot;/&gt;&lt;lineCharCount val=&quot;13&quot;/&gt;&lt;lineCharCount val=&quot;1&quot;/&gt;&lt;lineCharCount val=&quot;1&quot;/&gt;&lt;lineCharCount val=&quot;1&quot;/&gt;&lt;lineCharCount val=&quot;14&quot;/&gt;&lt;lineCharCount val=&quot;13&quot;/&gt;&lt;lineCharCount val=&quot;13&quot;/&gt;&lt;lineCharCount val=&quot;17&quot;/&gt;&lt;lineCharCount val=&quot;14&quot;/&gt;&lt;lineCharCount val=&quot;5&quot;/&gt;&lt;lineCharCount val=&quot;15&quot;/&gt;&lt;lineCharCount val=&quot;7&quot;/&gt;&lt;/TableIndex&gt;&lt;/ShapeTextInfo&gt;"/>
  <p:tag name="HTML_SHAPEINFO" val="&lt;ThreeDShapeInfo&gt;&lt;uuid val=&quot;&quot;/&gt;&lt;isInvalidForFieldText val=&quot;0&quot;/&gt;&lt;Image&gt;&lt;filename val=&quot;C:\Users\schre002\AppData\Local\Temp\PR\data\asimages\{44121F8A-C4A5-4D12-90F6-15EECC2B10BA}_17.png&quot;/&gt;&lt;left val=&quot;28&quot;/&gt;&lt;top val=&quot;39&quot;/&gt;&lt;width val=&quot;140&quot;/&gt;&lt;height val=&quot;384&quot;/&gt;&lt;hasText val=&quot;1&quot;/&gt;&lt;/Image&gt;&lt;/ThreeDShape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PPSNARRATION" val="18,771992474,G:\BBE\SARE\Grant Programs\Farmer Rancher\FRG 2020\power point presentation\FR_sareprojects_presentation_2020_091019_compressed_photos 091619_pptx\Media.ppcx"/>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9&quot;/&gt;&lt;lineCharCount val=&quot;10&quot;/&gt;&lt;lineCharCount val=&quot;16&quot;/&gt;&lt;lineCharCount val=&quot;11&quot;/&gt;&lt;lineCharCount val=&quot;13&quot;/&gt;&lt;lineCharCount val=&quot;14&quot;/&gt;&lt;/TableIndex&gt;&lt;/ShapeTextInfo&gt;"/>
  <p:tag name="HTML_SHAPEINFO" val="&lt;ThreeDShapeInfo&gt;&lt;uuid val=&quot;&quot;/&gt;&lt;isInvalidForFieldText val=&quot;0&quot;/&gt;&lt;Image&gt;&lt;filename val=&quot;C:\Users\schre002\AppData\Local\Temp\PR\data\asimages\{A5D75BE1-CE8B-44ED-9DE3-B9105CD4656E}_18.png&quot;/&gt;&lt;left val=&quot;9&quot;/&gt;&lt;top val=&quot;315&quot;/&gt;&lt;width val=&quot;140&quot;/&gt;&lt;height val=&quot;147&quot;/&gt;&lt;hasText val=&quot;1&quot;/&gt;&lt;/Image&gt;&lt;/ThreeDShapeInfo&gt;"/>
</p:tagLst>
</file>

<file path=ppt/tags/tag118.xml><?xml version="1.0" encoding="utf-8"?>
<p:tagLst xmlns:a="http://schemas.openxmlformats.org/drawingml/2006/main" xmlns:r="http://schemas.openxmlformats.org/officeDocument/2006/relationships" xmlns:p="http://schemas.openxmlformats.org/presentationml/2006/main">
  <p:tag name="PPSNARRATION" val="19,771992474,G:\BBE\SARE\Grant Programs\Farmer Rancher\FRG 2020\power point presentation\FR_sareprojects_presentation_2020_091019_compressed_photos 091619_pptx\Media.ppcx"/>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1.xml><?xml version="1.0" encoding="utf-8"?>
<p:tagLst xmlns:a="http://schemas.openxmlformats.org/drawingml/2006/main" xmlns:r="http://schemas.openxmlformats.org/officeDocument/2006/relationships" xmlns:p="http://schemas.openxmlformats.org/presentationml/2006/main">
  <p:tag name="PPSNARRATION" val="20,771992474,G:\BBE\SARE\Grant Programs\Farmer Rancher\FRG 2020\power point presentation\FR_sareprojects_presentation_2020_091019_compressed_photos 091619_pptx\Media.ppcx"/>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5&quot;/&gt;&lt;lineCharCount val=&quot;7&quot;/&gt;&lt;lineCharCount val=&quot;12&quot;/&gt;&lt;lineCharCount val=&quot;10&quot;/&gt;&lt;lineCharCount val=&quot;13&quot;/&gt;&lt;lineCharCount val=&quot;12&quot;/&gt;&lt;lineCharCount val=&quot;5&quot;/&gt;&lt;lineCharCount val=&quot;9&quot;/&gt;&lt;lineCharCount val=&quot;1&quot;/&gt;&lt;lineCharCount val=&quot;8&quot;/&gt;&lt;lineCharCount val=&quot;12&quot;/&gt;&lt;lineCharCount val=&quot;10&quot;/&gt;&lt;lineCharCount val=&quot;12&quot;/&gt;&lt;lineCharCount val=&quot;6&quot;/&gt;&lt;lineCharCount val=&quot;12&quot;/&gt;&lt;lineCharCount val=&quot;9&quot;/&gt;&lt;/TableIndex&gt;&lt;/ShapeTextInfo&gt;"/>
  <p:tag name="HTML_SHAPEINFO" val="&lt;ThreeDShapeInfo&gt;&lt;uuid val=&quot;&quot;/&gt;&lt;isInvalidForFieldText val=&quot;0&quot;/&gt;&lt;Image&gt;&lt;filename val=&quot;C:\Users\schre002\AppData\Local\Temp\PR\data\asimages\{4BA8A578-3E6F-47C2-BFB3-0CEDE3092123}_20.png&quot;/&gt;&lt;left val=&quot;19&quot;/&gt;&lt;top val=&quot;57&quot;/&gt;&lt;width val=&quot;119&quot;/&gt;&lt;height val=&quot;341&quot;/&gt;&lt;hasText val=&quot;1&quot;/&gt;&lt;/Image&gt;&lt;/ThreeDShapeInfo&gt;"/>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5.xml><?xml version="1.0" encoding="utf-8"?>
<p:tagLst xmlns:a="http://schemas.openxmlformats.org/drawingml/2006/main" xmlns:r="http://schemas.openxmlformats.org/officeDocument/2006/relationships" xmlns:p="http://schemas.openxmlformats.org/presentationml/2006/main">
  <p:tag name="PPSNARRATION" val="21,771992474,G:\BBE\SARE\Grant Programs\Farmer Rancher\FRG 2020\power point presentation\FR_sareprojects_presentation_2020_091019_compressed_photos 091619_pptx\Media.ppcx"/>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1&quot;/&gt;&lt;lineCharCount val=&quot;12&quot;/&gt;&lt;lineCharCount val=&quot;9&quot;/&gt;&lt;lineCharCount val=&quot;9&quot;/&gt;&lt;lineCharCount val=&quot;17&quot;/&gt;&lt;lineCharCount val=&quot;16&quot;/&gt;&lt;lineCharCount val=&quot;16&quot;/&gt;&lt;lineCharCount val=&quot;10&quot;/&gt;&lt;lineCharCount val=&quot;18&quot;/&gt;&lt;lineCharCount val=&quot;15&quot;/&gt;&lt;lineCharCount val=&quot;15&quot;/&gt;&lt;lineCharCount val=&quot;16&quot;/&gt;&lt;lineCharCount val=&quot;16&quot;/&gt;&lt;lineCharCount val=&quot;14&quot;/&gt;&lt;lineCharCount val=&quot;16&quot;/&gt;&lt;lineCharCount val=&quot;16&quot;/&gt;&lt;lineCharCount val=&quot;14&quot;/&gt;&lt;lineCharCount val=&quot;13&quot;/&gt;&lt;lineCharCount val=&quot;18&quot;/&gt;&lt;lineCharCount val=&quot;17&quot;/&gt;&lt;lineCharCount val=&quot;14&quot;/&gt;&lt;lineCharCount val=&quot;15&quot;/&gt;&lt;/TableIndex&gt;&lt;/ShapeTextInfo&gt;"/>
  <p:tag name="HTML_SHAPEINFO" val="&lt;ThreeDShapeInfo&gt;&lt;uuid val=&quot;&quot;/&gt;&lt;isInvalidForFieldText val=&quot;0&quot;/&gt;&lt;Image&gt;&lt;filename val=&quot;C:\Users\schre002\AppData\Local\Temp\PR\data\asimages\{D2817979-796E-40CB-A343-146E9E9F67B6}_21.png&quot;/&gt;&lt;left val=&quot;19&quot;/&gt;&lt;top val=&quot;22&quot;/&gt;&lt;width val=&quot;153&quot;/&gt;&lt;height val=&quot;471&quot;/&gt;&lt;hasText val=&quot;1&quot;/&gt;&lt;/Image&gt;&lt;/ThreeDShapeInfo&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9.xml><?xml version="1.0" encoding="utf-8"?>
<p:tagLst xmlns:a="http://schemas.openxmlformats.org/drawingml/2006/main" xmlns:r="http://schemas.openxmlformats.org/officeDocument/2006/relationships" xmlns:p="http://schemas.openxmlformats.org/presentationml/2006/main">
  <p:tag name="PPSNARRATION" val="22,771992474,G:\BBE\SARE\Grant Programs\Farmer Rancher\FRG 2020\power point presentation\FR_sareprojects_presentation_2020_091019_compressed_photos 091619_pptx\Media.ppcx"/>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5&quot;/&gt;&lt;lineCharCount val=&quot;20&quot;/&gt;&lt;lineCharCount val=&quot;21&quot;/&gt;&lt;lineCharCount val=&quot;14&quot;/&gt;&lt;lineCharCount val=&quot;20&quot;/&gt;&lt;lineCharCount val=&quot;22&quot;/&gt;&lt;lineCharCount val=&quot;20&quot;/&gt;&lt;lineCharCount val=&quot;20&quot;/&gt;&lt;lineCharCount val=&quot;21&quot;/&gt;&lt;lineCharCount val=&quot;22&quot;/&gt;&lt;lineCharCount val=&quot;21&quot;/&gt;&lt;lineCharCount val=&quot;18&quot;/&gt;&lt;lineCharCount val=&quot;17&quot;/&gt;&lt;lineCharCount val=&quot;12&quot;/&gt;&lt;lineCharCount val=&quot;18&quot;/&gt;&lt;lineCharCount val=&quot;9&quot;/&gt;&lt;/TableIndex&gt;&lt;/ShapeTextInfo&gt;"/>
  <p:tag name="HTML_SHAPEINFO" val="&lt;ThreeDShapeInfo&gt;&lt;uuid val=&quot;&quot;/&gt;&lt;isInvalidForFieldText val=&quot;0&quot;/&gt;&lt;Image&gt;&lt;filename val=&quot;C:\Users\schre002\AppData\Local\Temp\PR\data\asimages\{96764947-D65C-45BA-B34E-0E926D83EF47}_22.png&quot;/&gt;&lt;left val=&quot;36&quot;/&gt;&lt;top val=&quot;105&quot;/&gt;&lt;width val=&quot;180&quot;/&gt;&lt;height val=&quot;341&quot;/&gt;&lt;hasText val=&quot;1&quot;/&gt;&lt;/Image&gt;&lt;/ThreeDShape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PPSNARRATION" val="23,771992474,G:\BBE\SARE\Grant Programs\Farmer Rancher\FRG 2020\power point presentation\FR_sareprojects_presentation_2020_091019_compressed_photos 091619_pptx\Media.ppcx"/>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9&quot;/&gt;&lt;lineCharCount val=&quot;5&quot;/&gt;&lt;lineCharCount val=&quot;10&quot;/&gt;&lt;lineCharCount val=&quot;5&quot;/&gt;&lt;lineCharCount val=&quot;9&quot;/&gt;&lt;lineCharCount val=&quot;10&quot;/&gt;&lt;lineCharCount val=&quot;11&quot;/&gt;&lt;lineCharCount val=&quot;4&quot;/&gt;&lt;lineCharCount val=&quot;8&quot;/&gt;&lt;lineCharCount val=&quot;10&quot;/&gt;&lt;lineCharCount val=&quot;9&quot;/&gt;&lt;lineCharCount val=&quot;3&quot;/&gt;&lt;lineCharCount val=&quot;10&quot;/&gt;&lt;/TableIndex&gt;&lt;/ShapeTextInfo&gt;"/>
  <p:tag name="HTML_SHAPEINFO" val="&lt;ThreeDShapeInfo&gt;&lt;uuid val=&quot;&quot;/&gt;&lt;isInvalidForFieldText val=&quot;0&quot;/&gt;&lt;Image&gt;&lt;filename val=&quot;C:\Users\schre002\AppData\Local\Temp\PR\data\asimages\{F191B5CD-93E1-4081-A5B6-DF9E47CD8888}_23.png&quot;/&gt;&lt;left val=&quot;19&quot;/&gt;&lt;top val=&quot;134&quot;/&gt;&lt;width val=&quot;105&quot;/&gt;&lt;height val=&quot;298&quot;/&gt;&lt;hasText val=&quot;1&quot;/&gt;&lt;/Image&gt;&lt;/ThreeDShape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PPSNARRATION" val="24,771992474,G:\BBE\SARE\Grant Programs\Farmer Rancher\FRG 2020\power point presentation\FR_sareprojects_presentation_2020_091019_compressed_photos 091619_pptx\Media.ppcx"/>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16&quot;/&gt;&lt;lineCharCount val=&quot;17&quot;/&gt;&lt;lineCharCount val=&quot;13&quot;/&gt;&lt;lineCharCount val=&quot;18&quot;/&gt;&lt;lineCharCount val=&quot;15&quot;/&gt;&lt;lineCharCount val=&quot;13&quot;/&gt;&lt;lineCharCount val=&quot;16&quot;/&gt;&lt;lineCharCount val=&quot;14&quot;/&gt;&lt;lineCharCount val=&quot;1&quot;/&gt;&lt;lineCharCount val=&quot;16&quot;/&gt;&lt;lineCharCount val=&quot;13&quot;/&gt;&lt;lineCharCount val=&quot;13&quot;/&gt;&lt;lineCharCount val=&quot;13&quot;/&gt;&lt;/TableIndex&gt;&lt;/ShapeTextInfo&gt;"/>
  <p:tag name="HTML_SHAPEINFO" val="&lt;ThreeDShapeInfo&gt;&lt;uuid val=&quot;&quot;/&gt;&lt;isInvalidForFieldText val=&quot;0&quot;/&gt;&lt;Image&gt;&lt;filename val=&quot;C:\Users\schre002\AppData\Local\Temp\PR\data\asimages\{A1847D63-6881-4062-99B1-B65C64687BC5}_24.png&quot;/&gt;&lt;left val=&quot;7&quot;/&gt;&lt;top val=&quot;124&quot;/&gt;&lt;width val=&quot;155&quot;/&gt;&lt;height val=&quot;298&quot;/&gt;&lt;hasText val=&quot;1&quot;/&gt;&lt;/Image&gt;&lt;/ThreeDShapeInfo&gt;"/>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PPSNARRATION" val="25,771992474,G:\BBE\SARE\Grant Programs\Farmer Rancher\FRG 2020\power point presentation\FR_sareprojects_presentation_2020_091019_compressed_photos 091619_pptx\Media.ppcx"/>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3&quot;/&gt;&lt;lineCharCount val=&quot;16&quot;/&gt;&lt;lineCharCount val=&quot;14&quot;/&gt;&lt;lineCharCount val=&quot;14&quot;/&gt;&lt;lineCharCount val=&quot;18&quot;/&gt;&lt;lineCharCount val=&quot;18&quot;/&gt;&lt;lineCharCount val=&quot;18&quot;/&gt;&lt;lineCharCount val=&quot;12&quot;/&gt;&lt;/TableIndex&gt;&lt;/ShapeTextInfo&gt;"/>
  <p:tag name="HTML_SHAPEINFO" val="&lt;ThreeDShapeInfo&gt;&lt;uuid val=&quot;&quot;/&gt;&lt;isInvalidForFieldText val=&quot;0&quot;/&gt;&lt;Image&gt;&lt;filename val=&quot;C:\Users\schre002\AppData\Local\Temp\PR\data\asimages\{06A1AD91-E877-47DF-A25B-C851B3DC957D}_25.png&quot;/&gt;&lt;left val=&quot;17&quot;/&gt;&lt;top val=&quot;123&quot;/&gt;&lt;width val=&quot;153&quot;/&gt;&lt;height val=&quot;206&quot;/&gt;&lt;hasText val=&quot;1&quot;/&gt;&lt;/Image&gt;&lt;/ThreeDShapeInfo&gt;"/>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3.xml><?xml version="1.0" encoding="utf-8"?>
<p:tagLst xmlns:a="http://schemas.openxmlformats.org/drawingml/2006/main" xmlns:r="http://schemas.openxmlformats.org/officeDocument/2006/relationships" xmlns:p="http://schemas.openxmlformats.org/presentationml/2006/main">
  <p:tag name="PPSNARRATION" val="26,771992474,G:\BBE\SARE\Grant Programs\Farmer Rancher\FRG 2020\power point presentation\FR_sareprojects_presentation_2020_091019_compressed_photos 091619_pptx\Media.ppcx"/>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9&quot;/&gt;&lt;lineCharCount val=&quot;22&quot;/&gt;&lt;lineCharCount val=&quot;19&quot;/&gt;&lt;lineCharCount val=&quot;18&quot;/&gt;&lt;lineCharCount val=&quot;1&quot;/&gt;&lt;lineCharCount val=&quot;17&quot;/&gt;&lt;lineCharCount val=&quot;22&quot;/&gt;&lt;lineCharCount val=&quot;22&quot;/&gt;&lt;lineCharCount val=&quot;20&quot;/&gt;&lt;lineCharCount val=&quot;21&quot;/&gt;&lt;lineCharCount val=&quot;19&quot;/&gt;&lt;lineCharCount val=&quot;22&quot;/&gt;&lt;lineCharCount val=&quot;20&quot;/&gt;&lt;lineCharCount val=&quot;22&quot;/&gt;&lt;lineCharCount val=&quot;21&quot;/&gt;&lt;lineCharCount val=&quot;20&quot;/&gt;&lt;lineCharCount val=&quot;19&quot;/&gt;&lt;lineCharCount val=&quot;18&quot;/&gt;&lt;lineCharCount val=&quot;17&quot;/&gt;&lt;lineCharCount val=&quot;6&quot;/&gt;&lt;/TableIndex&gt;&lt;/ShapeTextInfo&gt;"/>
  <p:tag name="HTML_SHAPEINFO" val="&lt;ThreeDShapeInfo&gt;&lt;uuid val=&quot;&quot;/&gt;&lt;isInvalidForFieldText val=&quot;0&quot;/&gt;&lt;Image&gt;&lt;filename val=&quot;C:\Users\schre002\AppData\Local\Temp\PR\data\asimages\{BD4F59BE-B382-45E2-B14A-50FA06F36A59}_26.png&quot;/&gt;&lt;left val=&quot;18&quot;/&gt;&lt;top val=&quot;16&quot;/&gt;&lt;width val=&quot;181&quot;/&gt;&lt;height val=&quot;446&quot;/&gt;&lt;hasText val=&quot;1&quot;/&gt;&lt;/Image&gt;&lt;/ThreeDShapeInfo&gt;"/>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6.xml><?xml version="1.0" encoding="utf-8"?>
<p:tagLst xmlns:a="http://schemas.openxmlformats.org/drawingml/2006/main" xmlns:r="http://schemas.openxmlformats.org/officeDocument/2006/relationships" xmlns:p="http://schemas.openxmlformats.org/presentationml/2006/main">
  <p:tag name="PPSNARRATION" val="27,771992474,G:\BBE\SARE\Grant Programs\Farmer Rancher\FRG 2020\power point presentation\FR_sareprojects_presentation_2020_091019_compressed_photos 091619_pptx\Media.ppcx"/>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7&quot;/&gt;&lt;lineCharCount val=&quot;16&quot;/&gt;&lt;lineCharCount val=&quot;13&quot;/&gt;&lt;lineCharCount val=&quot;16&quot;/&gt;&lt;lineCharCount val=&quot;17&quot;/&gt;&lt;lineCharCount val=&quot;10&quot;/&gt;&lt;lineCharCount val=&quot;16&quot;/&gt;&lt;/TableIndex&gt;&lt;/ShapeTextInfo&gt;"/>
  <p:tag name="HTML_SHAPEINFO" val="&lt;ThreeDShapeInfo&gt;&lt;uuid val=&quot;&quot;/&gt;&lt;isInvalidForFieldText val=&quot;0&quot;/&gt;&lt;Image&gt;&lt;filename val=&quot;C:\Users\schre002\AppData\Local\Temp\PR\data\asimages\{2E396299-7EFE-4EE5-9BC4-DE8AB4CF9DDA}_27.png&quot;/&gt;&lt;left val=&quot;20&quot;/&gt;&lt;top val=&quot;86&quot;/&gt;&lt;width val=&quot;155&quot;/&gt;&lt;height val=&quot;168&quot;/&gt;&lt;hasText val=&quot;1&quot;/&gt;&lt;/Image&gt;&lt;/ThreeDShape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3&quot;/&gt;&lt;lineCharCount val=&quot;18&quot;/&gt;&lt;lineCharCount val=&quot;16&quot;/&gt;&lt;lineCharCount val=&quot;18&quot;/&gt;&lt;lineCharCount val=&quot;17&quot;/&gt;&lt;lineCharCount val=&quot;10&quot;/&gt;&lt;lineCharCount val=&quot;10&quot;/&gt;&lt;lineCharCount val=&quot;13&quot;/&gt;&lt;/TableIndex&gt;&lt;/ShapeTextInfo&gt;"/>
  <p:tag name="HTML_SHAPEINFO" val="&lt;ThreeDShapeInfo&gt;&lt;uuid val=&quot;&quot;/&gt;&lt;isInvalidForFieldText val=&quot;0&quot;/&gt;&lt;Image&gt;&lt;filename val=&quot;C:\Users\schre002\AppData\Local\Temp\PR\data\asimages\{4037BA11-1D3B-46B3-B223-3A854BF927EC}_27.png&quot;/&gt;&lt;left val=&quot;23&quot;/&gt;&lt;top val=&quot;267&quot;/&gt;&lt;width val=&quot;151&quot;/&gt;&lt;height val=&quot;190&quot;/&gt;&lt;hasText val=&quot;1&quot;/&gt;&lt;/Image&gt;&lt;/ThreeDShapeInfo&gt;"/>
</p:tagLst>
</file>

<file path=ppt/tags/tag149.xml><?xml version="1.0" encoding="utf-8"?>
<p:tagLst xmlns:a="http://schemas.openxmlformats.org/drawingml/2006/main" xmlns:r="http://schemas.openxmlformats.org/officeDocument/2006/relationships" xmlns:p="http://schemas.openxmlformats.org/presentationml/2006/main">
  <p:tag name="PPSNARRATION" val="28,771992474,G:\BBE\SARE\Grant Programs\Farmer Rancher\FRG 2020\power point presentation\FR_sareprojects_presentation_2020_091019_compressed_photos 091619_pptx\Media.ppcx"/>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51&quot;/&gt;&lt;lineCharCount val=&quot;49&quot;/&gt;&lt;lineCharCount val=&quot;31&quot;/&gt;&lt;/TableIndex&gt;&lt;/ShapeTextInfo&gt;"/>
  <p:tag name="HTML_SHAPEINFO" val="&lt;ThreeDShapeInfo&gt;&lt;uuid val=&quot;&quot;/&gt;&lt;isInvalidForFieldText val=&quot;0&quot;/&gt;&lt;Image&gt;&lt;filename val=&quot;C:\Users\schre002\AppData\Local\Temp\PR\data\asimages\{606B5735-CE36-4AE7-AABB-F9D4C5A950C0}_28.png&quot;/&gt;&lt;left val=&quot;31&quot;/&gt;&lt;top val=&quot;399&quot;/&gt;&lt;width val=&quot;418&quot;/&gt;&lt;height val=&quot;82&quot;/&gt;&lt;hasText val=&quot;1&quot;/&gt;&lt;/Image&gt;&lt;/ThreeDShapeInfo&gt;"/>
</p:tagLst>
</file>

<file path=ppt/tags/tag1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2.xml><?xml version="1.0" encoding="utf-8"?>
<p:tagLst xmlns:a="http://schemas.openxmlformats.org/drawingml/2006/main" xmlns:r="http://schemas.openxmlformats.org/officeDocument/2006/relationships" xmlns:p="http://schemas.openxmlformats.org/presentationml/2006/main">
  <p:tag name="PPSNARRATION" val="29,771992474,G:\BBE\SARE\Grant Programs\Farmer Rancher\FRG 2020\power point presentation\FR_sareprojects_presentation_2020_091019_compressed_photos 091619_pptx\Media.ppcx"/>
</p:tagLst>
</file>

<file path=ppt/tags/tag1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1&quot;/&gt;&lt;lineCharCount val=&quot;7&quot;/&gt;&lt;lineCharCount val=&quot;36&quot;/&gt;&lt;lineCharCount val=&quot;39&quot;/&gt;&lt;lineCharCount val=&quot;19&quot;/&gt;&lt;/TableIndex&gt;&lt;/ShapeTextInfo&gt;"/>
  <p:tag name="HTML_SHAPEINFO" val="&lt;ThreeDShapeInfo&gt;&lt;uuid val=&quot;&quot;/&gt;&lt;isInvalidForFieldText val=&quot;0&quot;/&gt;&lt;Image&gt;&lt;filename val=&quot;C:\Users\schre002\AppData\Local\Temp\PR\data\asimages\{FF0891C1-B563-43E9-92F6-278CAEDF121D}_29.png&quot;/&gt;&lt;left val=&quot;30&quot;/&gt;&lt;top val=&quot;39&quot;/&gt;&lt;width val=&quot;292&quot;/&gt;&lt;height val=&quot;125&quot;/&gt;&lt;hasText val=&quot;1&quot;/&gt;&lt;/Image&gt;&lt;/ThreeDShapeInfo&gt;"/>
</p:tagLst>
</file>

<file path=ppt/tags/tag1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9&quot;/&gt;&lt;lineCharCount val=&quot;38&quot;/&gt;&lt;lineCharCount val=&quot;37&quot;/&gt;&lt;lineCharCount val=&quot;41&quot;/&gt;&lt;lineCharCount val=&quot;33&quot;/&gt;&lt;lineCharCount val=&quot;20&quot;/&gt;&lt;/TableIndex&gt;&lt;/ShapeTextInfo&gt;"/>
  <p:tag name="HTML_SHAPEINFO" val="&lt;ThreeDShapeInfo&gt;&lt;uuid val=&quot;&quot;/&gt;&lt;isInvalidForFieldText val=&quot;0&quot;/&gt;&lt;Image&gt;&lt;filename val=&quot;C:\Users\schre002\AppData\Local\Temp\PR\data\asimages\{457CF450-8934-4275-81A6-FF5F5DAC4BC2}_29.png&quot;/&gt;&lt;left val=&quot;373&quot;/&gt;&lt;top val=&quot;9&quot;/&gt;&lt;width val=&quot;304&quot;/&gt;&lt;height val=&quot;147&quot;/&gt;&lt;hasText val=&quot;1&quot;/&gt;&lt;/Image&gt;&lt;/ThreeDShapeInfo&gt;"/>
</p:tagLst>
</file>

<file path=ppt/tags/tag1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PPSNARRATION" val="33,771992474,G:\BBE\SARE\Grant Programs\Farmer Rancher\FRG 2020\power point presentation\FR_sareprojects_presentation_2020_091019_compressed_photos 091619_pptx\Media.ppcx"/>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5&quot;/&gt;&lt;lineCharCount val=&quot;9&quot;/&gt;&lt;lineCharCount val=&quot;12&quot;/&gt;&lt;lineCharCount val=&quot;13&quot;/&gt;&lt;lineCharCount val=&quot;10&quot;/&gt;&lt;lineCharCount val=&quot;13&quot;/&gt;&lt;lineCharCount val=&quot;11&quot;/&gt;&lt;lineCharCount val=&quot;10&quot;/&gt;&lt;lineCharCount val=&quot;11&quot;/&gt;&lt;lineCharCount val=&quot;10&quot;/&gt;&lt;lineCharCount val=&quot;7&quot;/&gt;&lt;/TableIndex&gt;&lt;/ShapeTextInfo&gt;"/>
  <p:tag name="HTML_SHAPEINFO" val="&lt;ThreeDShapeInfo&gt;&lt;uuid val=&quot;&quot;/&gt;&lt;isInvalidForFieldText val=&quot;0&quot;/&gt;&lt;Image&gt;&lt;filename val=&quot;C:\Users\schre002\AppData\Local\Temp\PR\data\asimages\{0A0C8CEA-370E-49E3-B56B-C0050F478BCB}_33.png&quot;/&gt;&lt;left val=&quot;31&quot;/&gt;&lt;top val=&quot;81&quot;/&gt;&lt;width val=&quot;112&quot;/&gt;&lt;height val=&quot;255&quot;/&gt;&lt;hasText val=&quot;1&quot;/&gt;&lt;/Image&gt;&lt;/ThreeDShape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PSNARRATION" val="30,771992474,G:\BBE\SARE\Grant Programs\Farmer Rancher\FRG 2020\power point presentation\FR_sareprojects_presentation_2020_091019_compressed_photos 091619_pptx\Media.ppcx"/>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0&quot;/&gt;&lt;lineCharCount val=&quot;8&quot;/&gt;&lt;lineCharCount val=&quot;9&quot;/&gt;&lt;lineCharCount val=&quot;11&quot;/&gt;&lt;lineCharCount val=&quot;5&quot;/&gt;&lt;/TableIndex&gt;&lt;/ShapeTextInfo&gt;"/>
  <p:tag name="HTML_SHAPEINFO" val="&lt;ThreeDShapeInfo&gt;&lt;uuid val=&quot;&quot;/&gt;&lt;isInvalidForFieldText val=&quot;0&quot;/&gt;&lt;Image&gt;&lt;filename val=&quot;C:\Users\schre002\AppData\Local\Temp\PR\data\asimages\{32166CAB-6B63-474C-B70B-87AB62E19803}_30.png&quot;/&gt;&lt;left val=&quot;31&quot;/&gt;&lt;top val=&quot;81&quot;/&gt;&lt;width val=&quot;112&quot;/&gt;&lt;height val=&quot;125&quot;/&gt;&lt;hasText val=&quot;1&quot;/&gt;&lt;/Image&gt;&lt;/ThreeDShapeInfo&gt;"/>
</p:tagLst>
</file>

<file path=ppt/tags/tag162.xml><?xml version="1.0" encoding="utf-8"?>
<p:tagLst xmlns:a="http://schemas.openxmlformats.org/drawingml/2006/main" xmlns:r="http://schemas.openxmlformats.org/officeDocument/2006/relationships" xmlns:p="http://schemas.openxmlformats.org/presentationml/2006/main">
  <p:tag name="PPSNARRATION" val="35,771992474,G:\BBE\SARE\Grant Programs\Farmer Rancher\FRG 2020\power point presentation\FR_sareprojects_presentation_2020_091019_compressed_photos 091619_pptx\Media.ppcx"/>
</p:tagLst>
</file>

<file path=ppt/tags/tag1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0&quot;/&gt;&lt;lineCharCount val=&quot;12&quot;/&gt;&lt;lineCharCount val=&quot;14&quot;/&gt;&lt;lineCharCount val=&quot;9&quot;/&gt;&lt;lineCharCount val=&quot;15&quot;/&gt;&lt;lineCharCount val=&quot;10&quot;/&gt;&lt;lineCharCount val=&quot;9&quot;/&gt;&lt;lineCharCount val=&quot;16&quot;/&gt;&lt;lineCharCount val=&quot;15&quot;/&gt;&lt;lineCharCount val=&quot;14&quot;/&gt;&lt;lineCharCount val=&quot;14&quot;/&gt;&lt;lineCharCount val=&quot;7&quot;/&gt;&lt;lineCharCount val=&quot;1&quot;/&gt;&lt;lineCharCount val=&quot;13&quot;/&gt;&lt;lineCharCount val=&quot;17&quot;/&gt;&lt;lineCharCount val=&quot;16&quot;/&gt;&lt;lineCharCount val=&quot;10&quot;/&gt;&lt;lineCharCount val=&quot;16&quot;/&gt;&lt;lineCharCount val=&quot;14&quot;/&gt;&lt;lineCharCount val=&quot;7&quot;/&gt;&lt;lineCharCount val=&quot;13&quot;/&gt;&lt;/TableIndex&gt;&lt;/ShapeTextInfo&gt;"/>
  <p:tag name="HTML_SHAPEINFO" val="&lt;ThreeDShapeInfo&gt;&lt;uuid val=&quot;&quot;/&gt;&lt;isInvalidForFieldText val=&quot;0&quot;/&gt;&lt;Image&gt;&lt;filename val=&quot;C:\Users\schre002\AppData\Local\Temp\PR\data\asimages\{2118D0C8-BB6F-4C79-876E-45F4E6585AF6}_35.png&quot;/&gt;&lt;left val=&quot;13&quot;/&gt;&lt;top val=&quot;63&quot;/&gt;&lt;width val=&quot;142&quot;/&gt;&lt;height val=&quot;449&quot;/&gt;&lt;hasText val=&quot;1&quot;/&gt;&lt;/Image&gt;&lt;/ThreeDShapeInfo&gt;"/>
</p:tagLst>
</file>

<file path=ppt/tags/tag1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6.xml><?xml version="1.0" encoding="utf-8"?>
<p:tagLst xmlns:a="http://schemas.openxmlformats.org/drawingml/2006/main" xmlns:r="http://schemas.openxmlformats.org/officeDocument/2006/relationships" xmlns:p="http://schemas.openxmlformats.org/presentationml/2006/main">
  <p:tag name="PPSNARRATION" val="41,771992474,G:\BBE\SARE\Grant Programs\Farmer Rancher\FRG 2020\power point presentation\FR_sareprojects_presentation_2020_091019_compressed_photos 091619_pptx\Media.ppcx"/>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8.xml><?xml version="1.0" encoding="utf-8"?>
<p:tagLst xmlns:a="http://schemas.openxmlformats.org/drawingml/2006/main" xmlns:r="http://schemas.openxmlformats.org/officeDocument/2006/relationships" xmlns:p="http://schemas.openxmlformats.org/presentationml/2006/main">
  <p:tag name="PPSNARRATION" val="37,771992474,G:\BBE\SARE\Grant Programs\Farmer Rancher\FRG 2020\power point presentation\FR_sareprojects_presentation_2020_091019_compressed_photos 091619_pptx\Media.ppcx"/>
</p:tagLst>
</file>

<file path=ppt/tags/tag1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6&quot;/&gt;&lt;lineCharCount val=&quot;20&quot;/&gt;&lt;/TableIndex&gt;&lt;/ShapeTextInfo&gt;"/>
  <p:tag name="HTML_SHAPEINFO" val="&lt;ThreeDShapeInfo&gt;&lt;uuid val=&quot;&quot;/&gt;&lt;isInvalidForFieldText val=&quot;0&quot;/&gt;&lt;Image&gt;&lt;filename val=&quot;C:\Users\schre002\AppData\Local\Temp\PR\data\asimages\{42FDC2CB-DD21-4894-BA7B-7166CB6E3B62}_37.png&quot;/&gt;&lt;left val=&quot;319&quot;/&gt;&lt;top val=&quot;459&quot;/&gt;&lt;width val=&quot;292&quot;/&gt;&lt;height val=&quot;60&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1.xml><?xml version="1.0" encoding="utf-8"?>
<p:tagLst xmlns:a="http://schemas.openxmlformats.org/drawingml/2006/main" xmlns:r="http://schemas.openxmlformats.org/officeDocument/2006/relationships" xmlns:p="http://schemas.openxmlformats.org/presentationml/2006/main">
  <p:tag name="PPSNARRATION" val="38,771992474,G:\BBE\SARE\Grant Programs\Farmer Rancher\FRG 2020\power point presentation\FR_sareprojects_presentation_2020_091019_compressed_photos 091619_pptx\Media.ppcx"/>
</p:tagLst>
</file>

<file path=ppt/tags/tag1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1&quot;/&gt;&lt;lineCharCount val=&quot;14&quot;/&gt;&lt;lineCharCount val=&quot;16&quot;/&gt;&lt;lineCharCount val=&quot;15&quot;/&gt;&lt;/TableIndex&gt;&lt;/ShapeTextInfo&gt;"/>
  <p:tag name="HTML_SHAPEINFO" val="&lt;ThreeDShapeInfo&gt;&lt;uuid val=&quot;&quot;/&gt;&lt;isInvalidForFieldText val=&quot;0&quot;/&gt;&lt;Image&gt;&lt;filename val=&quot;C:\Users\schre002\AppData\Local\Temp\PR\data\asimages\{CB0BFE98-D02E-44BD-AF49-6BFBF580A59E}_38.png&quot;/&gt;&lt;left val=&quot;13&quot;/&gt;&lt;top val=&quot;63&quot;/&gt;&lt;width val=&quot;142&quot;/&gt;&lt;height val=&quot;103&quot;/&gt;&lt;hasText val=&quot;1&quot;/&gt;&lt;/Image&gt;&lt;/ThreeDShapeInfo&gt;"/>
</p:tagLst>
</file>

<file path=ppt/tags/tag1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6.xml><?xml version="1.0" encoding="utf-8"?>
<p:tagLst xmlns:a="http://schemas.openxmlformats.org/drawingml/2006/main" xmlns:r="http://schemas.openxmlformats.org/officeDocument/2006/relationships" xmlns:p="http://schemas.openxmlformats.org/presentationml/2006/main">
  <p:tag name="PPSNARRATION" val="39,771992474,G:\BBE\SARE\Grant Programs\Farmer Rancher\FRG 2020\power point presentation\FR_sareprojects_presentation_2020_091019_compressed_photos 091619_pptx\Media.ppcx"/>
</p:tagLst>
</file>

<file path=ppt/tags/tag1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9.xml><?xml version="1.0" encoding="utf-8"?>
<p:tagLst xmlns:a="http://schemas.openxmlformats.org/drawingml/2006/main" xmlns:r="http://schemas.openxmlformats.org/officeDocument/2006/relationships" xmlns:p="http://schemas.openxmlformats.org/presentationml/2006/main">
  <p:tag name="PPSNARRATION" val="40,771992474,G:\BBE\SARE\Grant Programs\Farmer Rancher\FRG 2020\power point presentation\FR_sareprojects_presentation_2020_091019_compressed_photos 091619_pptx\Media.ppcx"/>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PPSNARRATION" val="31,771992474,G:\BBE\SARE\Grant Programs\Farmer Rancher\FRG 2020\power point presentation\FR_sareprojects_presentation_2020_091019_compressed_photos 091619_pptx\Media.ppcx"/>
</p:tagLst>
</file>

<file path=ppt/tags/tag1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2&quot;/&gt;&lt;lineCharCount val=&quot;10&quot;/&gt;&lt;lineCharCount val=&quot;11&quot;/&gt;&lt;lineCharCount val=&quot;5&quot;/&gt;&lt;lineCharCount val=&quot;12&quot;/&gt;&lt;/TableIndex&gt;&lt;/ShapeTextInfo&gt;"/>
  <p:tag name="HTML_SHAPEINFO" val="&lt;ThreeDShapeInfo&gt;&lt;uuid val=&quot;&quot;/&gt;&lt;isInvalidForFieldText val=&quot;0&quot;/&gt;&lt;Image&gt;&lt;filename val=&quot;C:\Users\schre002\AppData\Local\Temp\PR\data\asimages\{714EE73F-0368-4E9C-B29A-F84BA688C6D7}_31.png&quot;/&gt;&lt;left val=&quot;13&quot;/&gt;&lt;top val=&quot;111&quot;/&gt;&lt;width val=&quot;114&quot;/&gt;&lt;height val=&quot;125&quot;/&gt;&lt;hasText val=&quot;1&quot;/&gt;&lt;/Image&gt;&lt;/ThreeDShapeInfo&gt;"/>
</p:tagLst>
</file>

<file path=ppt/tags/tag1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3.xml><?xml version="1.0" encoding="utf-8"?>
<p:tagLst xmlns:a="http://schemas.openxmlformats.org/drawingml/2006/main" xmlns:r="http://schemas.openxmlformats.org/officeDocument/2006/relationships" xmlns:p="http://schemas.openxmlformats.org/presentationml/2006/main">
  <p:tag name="PPSNARRATION" val="32,771992474,G:\BBE\SARE\Grant Programs\Farmer Rancher\FRG 2020\power point presentation\FR_sareprojects_presentation_2020_091019_compressed_photos 091619_pptx\Media.ppcx"/>
</p:tagLst>
</file>

<file path=ppt/tags/tag1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2&quot;/&gt;&lt;lineCharCount val=&quot;10&quot;/&gt;&lt;lineCharCount val=&quot;11&quot;/&gt;&lt;lineCharCount val=&quot;5&quot;/&gt;&lt;lineCharCount val=&quot;12&quot;/&gt;&lt;/TableIndex&gt;&lt;/ShapeTextInfo&gt;"/>
  <p:tag name="HTML_SHAPEINFO" val="&lt;ThreeDShapeInfo&gt;&lt;uuid val=&quot;&quot;/&gt;&lt;isInvalidForFieldText val=&quot;0&quot;/&gt;&lt;Image&gt;&lt;filename val=&quot;C:\Users\schre002\AppData\Local\Temp\PR\data\asimages\{82AAA86E-449D-472E-B9B2-F497D01D38B4}_32.png&quot;/&gt;&lt;left val=&quot;19&quot;/&gt;&lt;top val=&quot;44&quot;/&gt;&lt;width val=&quot;114&quot;/&gt;&lt;height val=&quot;125&quot;/&gt;&lt;hasText val=&quot;1&quot;/&gt;&lt;/Image&gt;&lt;/ThreeDShapeInfo&gt;"/>
</p:tagLst>
</file>

<file path=ppt/tags/tag1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2&quot;/&gt;&lt;lineCharCount val=&quot;8&quot;/&gt;&lt;/TableIndex&gt;&lt;/ShapeTextInfo&gt;"/>
  <p:tag name="HTML_SHAPEINFO" val="&lt;ThreeDShapeInfo&gt;&lt;uuid val=&quot;&quot;/&gt;&lt;isInvalidForFieldText val=&quot;0&quot;/&gt;&lt;Image&gt;&lt;filename val=&quot;C:\Users\schre002\AppData\Local\Temp\PR\data\asimages\{2BC47266-056E-48D6-99F0-220D8B0AEEE2}_32.png&quot;/&gt;&lt;left val=&quot;333&quot;/&gt;&lt;top val=&quot;389&quot;/&gt;&lt;width val=&quot;235&quot;/&gt;&lt;height val=&quot;60&quot;/&gt;&lt;hasText val=&quot;1&quot;/&gt;&lt;/Image&gt;&lt;/ThreeDShapeInfo&gt;"/>
</p:tagLst>
</file>

<file path=ppt/tags/tag1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PPSNARRATION" val="34,771992474,G:\BBE\SARE\Grant Programs\Farmer Rancher\FRG 2020\power point presentation\FR_sareprojects_presentation_2020_091019_compressed_photos 091619_pptx\Media.ppcx"/>
</p:tagLst>
</file>

<file path=ppt/tags/tag1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1&quot;/&gt;&lt;lineCharCount val=&quot;5&quot;/&gt;&lt;lineCharCount val=&quot;9&quot;/&gt;&lt;lineCharCount val=&quot;11&quot;/&gt;&lt;lineCharCount val=&quot;11&quot;/&gt;&lt;/TableIndex&gt;&lt;/ShapeTextInfo&gt;"/>
  <p:tag name="HTML_SHAPEINFO" val="&lt;ThreeDShapeInfo&gt;&lt;uuid val=&quot;&quot;/&gt;&lt;isInvalidForFieldText val=&quot;0&quot;/&gt;&lt;Image&gt;&lt;filename val=&quot;C:\Users\schre002\AppData\Local\Temp\PR\data\asimages\{5B53B079-E5BD-410A-B3F2-9151B3920729}_34.png&quot;/&gt;&lt;left val=&quot;14&quot;/&gt;&lt;top val=&quot;255&quot;/&gt;&lt;width val=&quot;112&quot;/&gt;&lt;height val=&quot;125&quot;/&gt;&lt;hasText val=&quot;1&quot;/&gt;&lt;/Image&gt;&lt;/ThreeDShapeInfo&gt;"/>
</p:tagLst>
</file>

<file path=ppt/tags/tag1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4.xml><?xml version="1.0" encoding="utf-8"?>
<p:tagLst xmlns:a="http://schemas.openxmlformats.org/drawingml/2006/main" xmlns:r="http://schemas.openxmlformats.org/officeDocument/2006/relationships" xmlns:p="http://schemas.openxmlformats.org/presentationml/2006/main">
  <p:tag name="PPSNARRATION" val="42,771992474,G:\BBE\SARE\Grant Programs\Farmer Rancher\FRG 2020\power point presentation\FR_sareprojects_presentation_2020_091019_compressed_photos 091619_pptx\Media.ppcx"/>
</p:tagLst>
</file>

<file path=ppt/tags/tag1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7.xml><?xml version="1.0" encoding="utf-8"?>
<p:tagLst xmlns:a="http://schemas.openxmlformats.org/drawingml/2006/main" xmlns:r="http://schemas.openxmlformats.org/officeDocument/2006/relationships" xmlns:p="http://schemas.openxmlformats.org/presentationml/2006/main">
  <p:tag name="PPSNARRATION" val="44,771992474,G:\BBE\SARE\Grant Programs\Farmer Rancher\FRG 2020\power point presentation\FR_sareprojects_presentation_2020_091019_compressed_photos 091619_pptx\Media.ppcx"/>
</p:tagLst>
</file>

<file path=ppt/tags/tag1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5&quot;/&gt;&lt;lineCharCount val=&quot;22&quot;/&gt;&lt;lineCharCount val=&quot;10&quot;/&gt;&lt;lineCharCount val=&quot;16&quot;/&gt;&lt;lineCharCount val=&quot;18&quot;/&gt;&lt;lineCharCount val=&quot;13&quot;/&gt;&lt;lineCharCount val=&quot;15&quot;/&gt;&lt;lineCharCount val=&quot;17&quot;/&gt;&lt;lineCharCount val=&quot;19&quot;/&gt;&lt;lineCharCount val=&quot;13&quot;/&gt;&lt;lineCharCount val=&quot;22&quot;/&gt;&lt;lineCharCount val=&quot;12&quot;/&gt;&lt;lineCharCount val=&quot;1&quot;/&gt;&lt;lineCharCount val=&quot;22&quot;/&gt;&lt;lineCharCount val=&quot;20&quot;/&gt;&lt;lineCharCount val=&quot;16&quot;/&gt;&lt;/TableIndex&gt;&lt;/ShapeTextInfo&gt;"/>
  <p:tag name="HTML_SHAPEINFO" val="&lt;ThreeDShapeInfo&gt;&lt;uuid val=&quot;&quot;/&gt;&lt;isInvalidForFieldText val=&quot;0&quot;/&gt;&lt;Image&gt;&lt;filename val=&quot;C:\Users\schre002\AppData\Local\Temp\PR\data\asimages\{38BCD44A-B5AE-4C91-895B-82FDA8067421}_44.png&quot;/&gt;&lt;left val=&quot;19&quot;/&gt;&lt;top val=&quot;101&quot;/&gt;&lt;width val=&quot;154&quot;/&gt;&lt;height val=&quot;275&quot;/&gt;&lt;hasText val=&quot;1&quot;/&gt;&lt;/Image&gt;&lt;/ThreeDShapeInfo&gt;"/>
</p:tagLst>
</file>

<file path=ppt/tags/tag1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2.xml><?xml version="1.0" encoding="utf-8"?>
<p:tagLst xmlns:a="http://schemas.openxmlformats.org/drawingml/2006/main" xmlns:r="http://schemas.openxmlformats.org/officeDocument/2006/relationships" xmlns:p="http://schemas.openxmlformats.org/presentationml/2006/main">
  <p:tag name="HTML_SHAPEINFO" val="&lt;SlideThumbPath val=&quot;Slide36.PNG&quot;/&gt;"/>
  <p:tag name="PPSNARRATION" val="45,771992474,G:\BBE\SARE\Grant Programs\Farmer Rancher\FRG 2020\power point presentation\FR_sareprojects_presentation_2020_091019_compressed_photos 091619_pptx\Media.ppcx"/>
</p:tagLst>
</file>

<file path=ppt/tags/tag2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5&quot;/&gt;&lt;lineCharCount val=&quot;14&quot;/&gt;&lt;/TableIndex&gt;&lt;/ShapeTextInfo&gt;"/>
  <p:tag name="HTML_SHAPEINFO" val="&lt;ThreeDShapeInfo&gt;&lt;uuid val=&quot;&quot;/&gt;&lt;isInvalidForFieldText val=&quot;0&quot;/&gt;&lt;Image&gt;&lt;filename val=&quot;C:\Users\schre002\AppData\Local\Temp\PR\data\asimages\{E3E248DA-DFEC-473A-BC9B-4CCD25EE0C51}_45.png&quot;/&gt;&lt;left val=&quot;0&quot;/&gt;&lt;top val=&quot;0&quot;/&gt;&lt;width val=&quot;364&quot;/&gt;&lt;height val=&quot;192&quot;/&gt;&lt;hasText val=&quot;1&quot;/&gt;&lt;/Image&gt;&lt;/ThreeDShapeInfo&gt;"/>
</p:tagLst>
</file>

<file path=ppt/tags/tag2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5&quot;/&gt;&lt;lineCharCount val=&quot;1&quot;/&gt;&lt;lineCharCount val=&quot;31&quot;/&gt;&lt;lineCharCount val=&quot;1&quot;/&gt;&lt;lineCharCount val=&quot;23&quot;/&gt;&lt;lineCharCount val=&quot;1&quot;/&gt;&lt;lineCharCount val=&quot;26&quot;/&gt;&lt;lineCharCount val=&quot;1&quot;/&gt;&lt;lineCharCount val=&quot;25&quot;/&gt;&lt;lineCharCount val=&quot;1&quot;/&gt;&lt;lineCharCount val=&quot;14&quot;/&gt;&lt;lineCharCount val=&quot;1&quot;/&gt;&lt;lineCharCount val=&quot;1&quot;/&gt;&lt;lineCharCount val=&quot;1&quot;/&gt;&lt;lineCharCount val=&quot;1&quot;/&gt;&lt;lineCharCount val=&quot;1&quot;/&gt;&lt;/TableIndex&gt;&lt;/ShapeTextInfo&gt;"/>
  <p:tag name="HTML_SHAPEINFO" val="&lt;ThreeDShapeInfo&gt;&lt;uuid val=&quot;&quot;/&gt;&lt;isInvalidForFieldText val=&quot;0&quot;/&gt;&lt;Image&gt;&lt;filename val=&quot;C:\Users\schre002\AppData\Local\Temp\PR\data\asimages\{E22D81C5-EB1B-4C7E-95A2-B65328BB5C30}_45.png&quot;/&gt;&lt;left val=&quot;-4&quot;/&gt;&lt;top val=&quot;191&quot;/&gt;&lt;width val=&quot;368&quot;/&gt;&lt;height val=&quot;408&quot;/&gt;&lt;hasText val=&quot;1&quot;/&gt;&lt;/Image&gt;&lt;/ThreeDShapeInfo&gt;"/>
</p:tagLst>
</file>

<file path=ppt/tags/tag205.xml><?xml version="1.0" encoding="utf-8"?>
<p:tagLst xmlns:a="http://schemas.openxmlformats.org/drawingml/2006/main" xmlns:r="http://schemas.openxmlformats.org/officeDocument/2006/relationships" xmlns:p="http://schemas.openxmlformats.org/presentationml/2006/main">
  <p:tag name="PRESENTER_SHAPEINFO" val="&lt;ThreeDShapeInfo&gt;&lt;uuid val=&quot;{F1E0A042-D56F-4451-9C68-F592D49669CA}&quot;/&gt;&lt;isInvalidForFieldText val=&quot;0&quot;/&gt;&lt;Image&gt;&lt;filename val=&quot;C:\Users\schre002\AppData\Local\Temp\PR\data\asimages\{F1E0A042-D56F-4451-9C68-F592D49669CA}_45.png&quot;/&gt;&lt;left val=&quot;89&quot;/&gt;&lt;top val=&quot;447&quot;/&gt;&lt;width val=&quot;72&quot;/&gt;&lt;height val=&quot;73&quot;/&gt;&lt;hasText val=&quot;1&quot;/&gt;&lt;/Image&gt;&lt;/ThreeDShapeInfo&gt;"/>
</p:tagLst>
</file>

<file path=ppt/tags/tag2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schre002\AppData\Local\Temp\PR\data\asimages\{3886F565-B97D-4A31-B483-BB1E2C9E8582}_45.png&quot;/&gt;&lt;left val=&quot;371&quot;/&gt;&lt;top val=&quot;509&quot;/&gt;&lt;width val=&quot;132&quot;/&gt;&lt;height val=&quot;20&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HTML_SHAPEINFO" val="&lt;SlideThumbPath val=&quot;Slide1.PNG&quot;/&gt;"/>
  <p:tag name="PPSNARRATION" val="1,771992474,G:\BBE\SARE\Grant Programs\Farmer Rancher\FRG 2020\power point presentation\FR_sareprojects_presentation_2020_091019_compressed_photos 091619_pptx\Media.ppcx"/>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0&quot;/&gt;&lt;lineCharCount val=&quot;2&quot;/&gt;&lt;/TableIndex&gt;&lt;/ShapeTextInfo&gt;"/>
  <p:tag name="HTML_SHAPEINFO" val="&lt;ThreeDShapeInfo&gt;&lt;uuid val=&quot;&quot;/&gt;&lt;isInvalidForFieldText val=&quot;0&quot;/&gt;&lt;Image&gt;&lt;filename val=&quot;C:\Users\schre002\AppData\Local\Temp\PR\data\asimages\{F5654287-DC25-4358-9EA6-CA336C8427F8}_1.png&quot;/&gt;&lt;left val=&quot;369&quot;/&gt;&lt;top val=&quot;12&quot;/&gt;&lt;width val=&quot;209&quot;/&gt;&lt;height val=&quot;133&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quot;/&gt;&lt;lineCharCount val=&quot;1&quot;/&gt;&lt;/TableIndex&gt;&lt;/ShapeTextInfo&gt;"/>
  <p:tag name="HTML_SHAPEINFO" val="&lt;ThreeDShapeInfo&gt;&lt;uuid val=&quot;&quot;/&gt;&lt;isInvalidForFieldText val=&quot;0&quot;/&gt;&lt;Image&gt;&lt;filename val=&quot;C:\Users\schre002\AppData\Local\Temp\PR\data\asimages\{152A5FCB-68F2-41F4-8557-8399F4FF7A3F}_1.png&quot;/&gt;&lt;left val=&quot;35&quot;/&gt;&lt;top val=&quot;125&quot;/&gt;&lt;width val=&quot;318&quot;/&gt;&lt;height val=&quot;357&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8&quot;/&gt;&lt;lineCharCount val=&quot;1&quot;/&gt;&lt;lineCharCount val=&quot;24&quot;/&gt;&lt;lineCharCount val=&quot;23&quot;/&gt;&lt;lineCharCount val=&quot;22&quot;/&gt;&lt;lineCharCount val=&quot;8&quot;/&gt;&lt;/TableIndex&gt;&lt;/ShapeTextInfo&gt;"/>
  <p:tag name="HTML_SHAPEINFO" val="&lt;ThreeDShapeInfo&gt;&lt;uuid val=&quot;&quot;/&gt;&lt;isInvalidForFieldText val=&quot;0&quot;/&gt;&lt;Image&gt;&lt;filename val=&quot;C:\Users\schre002\AppData\Local\Temp\PR\data\asimages\{7F747621-2B14-4D52-92AB-01867B9276AE}_1.png&quot;/&gt;&lt;left val=&quot;53&quot;/&gt;&lt;top val=&quot;350&quot;/&gt;&lt;width val=&quot;264&quot;/&gt;&lt;height val=&quot;151&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C:\Users\schre002\AppData\Local\Temp\PR\data\asimages\{64F381F9-3C41-48EF-B5D5-65B3FDD90B21}_1.png&quot;/&gt;&lt;left val=&quot;377&quot;/&gt;&lt;top val=&quot;509&quot;/&gt;&lt;width val=&quot;132&quot;/&gt;&lt;height val=&quot;20&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HTML_SHAPEINFO" val="&lt;SlideThumbPath val=&quot;Slide2.PNG&quot;/&gt;"/>
  <p:tag name="PPSNARRATION" val="2,771992474,G:\BBE\SARE\Grant Programs\Farmer Rancher\FRG 2020\power point presentation\FR_sareprojects_presentation_2020_091019_compressed_photos 091619_pptx\Media.ppcx"/>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C:\Users\schre002\AppData\Local\Temp\PR\data\asimages\{C99D7342-3117-4A5C-B4AE-CA62665F5814}_2.png&quot;/&gt;&lt;left val=&quot;371&quot;/&gt;&lt;top val=&quot;587&quot;/&gt;&lt;width val=&quot;132&quot;/&gt;&lt;height val=&quot;20&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4&quot;/&gt;&lt;/TableIndex&gt;&lt;/ShapeTextInfo&gt;"/>
  <p:tag name="HTML_SHAPEINFO" val="&lt;ThreeDShapeInfo&gt;&lt;uuid val=&quot;&quot;/&gt;&lt;isInvalidForFieldText val=&quot;0&quot;/&gt;&lt;Image&gt;&lt;filename val=&quot;C:\Users\schre002\AppData\Local\Temp\PR\data\asimages\{DC5618AE-416F-47EC-B77B-2A8419AB26C8}_2.png&quot;/&gt;&lt;left val=&quot;2&quot;/&gt;&lt;top val=&quot;21&quot;/&gt;&lt;width val=&quot;354&quot;/&gt;&lt;height val=&quot;93&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quot;/&gt;&lt;lineCharCount val=&quot;23&quot;/&gt;&lt;lineCharCount val=&quot;20&quot;/&gt;&lt;lineCharCount val=&quot;16&quot;/&gt;&lt;lineCharCount val=&quot;22&quot;/&gt;&lt;lineCharCount val=&quot;13&quot;/&gt;&lt;lineCharCount val=&quot;1&quot;/&gt;&lt;lineCharCount val=&quot;1&quot;/&gt;&lt;lineCharCount val=&quot;1&quot;/&gt;&lt;/TableIndex&gt;&lt;/ShapeTextInfo&gt;"/>
  <p:tag name="HTML_SHAPEINFO" val="&lt;ThreeDShapeInfo&gt;&lt;uuid val=&quot;&quot;/&gt;&lt;isInvalidForFieldText val=&quot;0&quot;/&gt;&lt;Image&gt;&lt;filename val=&quot;C:\Users\schre002\AppData\Local\Temp\PR\data\asimages\{389C14BF-9136-45F6-B336-B00559811446}_2.png&quot;/&gt;&lt;left val=&quot;0&quot;/&gt;&lt;top val=&quot;143&quot;/&gt;&lt;width val=&quot;360&quot;/&gt;&lt;height val=&quot;466&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2&quot;/&gt;&lt;lineCharCount val=&quot;1&quot;/&gt;&lt;/TableIndex&gt;&lt;/ShapeTextInfo&gt;"/>
  <p:tag name="HTML_SHAPEINFO" val="&lt;ThreeDShapeInfo&gt;&lt;uuid val=&quot;&quot;/&gt;&lt;isInvalidForFieldText val=&quot;0&quot;/&gt;&lt;Image&gt;&lt;filename val=&quot;C:\Users\schre002\AppData\Local\Temp\PR\data\asimages\{10574D30-DCAF-4451-917B-63EEF6D993E7}_2.png&quot;/&gt;&lt;left val=&quot;377&quot;/&gt;&lt;top val=&quot;506&quot;/&gt;&lt;width val=&quot;138&quot;/&gt;&lt;height val=&quot;30&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HTML_SHAPEINFO" val="&lt;SlideThumbPath val=&quot;Slide3.PNG&quot;/&gt;"/>
  <p:tag name="PPSNARRATION" val="3,771992474,G:\BBE\SARE\Grant Programs\Farmer Rancher\FRG 2020\power point presentation\FR_sareprojects_presentation_2020_091019_compressed_photos 091619_pptx\Media.ppcx"/>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schre002\AppData\Local\Temp\PR\data\asimages\{F88AB52A-D09C-4E20-AB58-E496923DC759}_3.png&quot;/&gt;&lt;left val=&quot;371&quot;/&gt;&lt;top val=&quot;509&quot;/&gt;&lt;width val=&quot;132&quot;/&gt;&lt;height val=&quot;20&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5&quot;/&gt;&lt;lineCharCount val=&quot;13&quot;/&gt;&lt;/TableIndex&gt;&lt;/ShapeTextInfo&gt;"/>
  <p:tag name="HTML_SHAPEINFO" val="&lt;ThreeDShapeInfo&gt;&lt;uuid val=&quot;&quot;/&gt;&lt;isInvalidForFieldText val=&quot;0&quot;/&gt;&lt;Image&gt;&lt;filename val=&quot;C:\Users\schre002\AppData\Local\Temp\PR\data\asimages\{33A9CAF8-9D58-42C6-ABBC-14489B0041B4}_3.png&quot;/&gt;&lt;left val=&quot;0&quot;/&gt;&lt;top val=&quot;0&quot;/&gt;&lt;width val=&quot;360&quot;/&gt;&lt;height val=&quot;186&quot;/&gt;&lt;hasText val=&quot;1&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6&quot;/&gt;&lt;lineCharCount val=&quot;15&quot;/&gt;&lt;lineCharCount val=&quot;30&quot;/&gt;&lt;lineCharCount val=&quot;24&quot;/&gt;&lt;lineCharCount val=&quot;18&quot;/&gt;&lt;lineCharCount val=&quot;15&quot;/&gt;&lt;lineCharCount val=&quot;29&quot;/&gt;&lt;lineCharCount val=&quot;17&quot;/&gt;&lt;/TableIndex&gt;&lt;/ShapeTextInfo&gt;"/>
  <p:tag name="HTML_SHAPEINFO" val="&lt;ThreeDShapeInfo&gt;&lt;uuid val=&quot;&quot;/&gt;&lt;isInvalidForFieldText val=&quot;0&quot;/&gt;&lt;Image&gt;&lt;filename val=&quot;C:\Users\schre002\AppData\Local\Temp\PR\data\asimages\{42AD1267-8E45-4E34-BA0A-BE25605705DA}_3.png&quot;/&gt;&lt;left val=&quot;6&quot;/&gt;&lt;top val=&quot;203&quot;/&gt;&lt;width val=&quot;342&quot;/&gt;&lt;height val=&quot;299&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 name="PPSNARRATION" val="4,771992474,G:\BBE\SARE\Grant Programs\Farmer Rancher\FRG 2020\power point presentation\FR_sareprojects_presentation_2020_091019_compressed_photos 091619_pptx\Media.ppcx"/>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schre002\AppData\Local\Temp\PR\data\asimages\{5A21E647-2201-42C4-BBEE-D792B769FA10}_4.png&quot;/&gt;&lt;left val=&quot;35&quot;/&gt;&lt;top val=&quot;1&quot;/&gt;&lt;width val=&quot;648&quot;/&gt;&lt;height val=&quot;110&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quot;/&gt;&lt;isInvalidForFieldText val=&quot;0&quot;/&gt;&lt;Image&gt;&lt;filename val=&quot;C:\Users\schre002\AppData\Local\Temp\PR\data\asimages\{4496D721-9288-4644-8C1B-DA0A5A098AB2}_4.png&quot;/&gt;&lt;left val=&quot;389&quot;/&gt;&lt;top val=&quot;509&quot;/&gt;&lt;width val=&quot;156&quot;/&gt;&lt;height val=&quot;20&quot;/&gt;&lt;hasText val=&quot;1&quot;/&gt;&lt;/Image&gt;&lt;/ThreeDShape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9&quot;/&gt;&lt;lineCharCount val=&quot;6&quot;/&gt;&lt;lineCharCount val=&quot;1&quot;/&gt;&lt;/TableIndex&gt;&lt;/ShapeTextInfo&gt;"/>
  <p:tag name="HTML_SHAPEINFO" val="&lt;ThreeDShapeInfo&gt;&lt;uuid val=&quot;&quot;/&gt;&lt;isInvalidForFieldText val=&quot;0&quot;/&gt;&lt;Image&gt;&lt;filename val=&quot;C:\Users\schre002\AppData\Local\Temp\PR\data\asimages\{FC069285-319F-412D-9EFA-CF53723AD0BA}_4.png&quot;/&gt;&lt;left val=&quot;17&quot;/&gt;&lt;top val=&quot;34&quot;/&gt;&lt;width val=&quot;336&quot;/&gt;&lt;height val=&quot;215&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27&quot;/&gt;&lt;lineCharCount val=&quot;28&quot;/&gt;&lt;lineCharCount val=&quot;23&quot;/&gt;&lt;lineCharCount val=&quot;15&quot;/&gt;&lt;lineCharCount val=&quot;24&quot;/&gt;&lt;lineCharCount val=&quot;24&quot;/&gt;&lt;lineCharCount val=&quot;28&quot;/&gt;&lt;lineCharCount val=&quot;8&quot;/&gt;&lt;/TableIndex&gt;&lt;/ShapeTextInfo&gt;"/>
  <p:tag name="HTML_SHAPEINFO" val="&lt;ThreeDShapeInfo&gt;&lt;uuid val=&quot;&quot;/&gt;&lt;isInvalidForFieldText val=&quot;0&quot;/&gt;&lt;Image&gt;&lt;filename val=&quot;C:\Users\schre002\AppData\Local\Temp\PR\data\asimages\{A7DCAAA6-DD0E-415D-A7F4-1A974B1B677B}_4.png&quot;/&gt;&lt;left val=&quot;30&quot;/&gt;&lt;top val=&quot;203&quot;/&gt;&lt;width val=&quot;311&quot;/&gt;&lt;height val=&quot;316&quot;/&gt;&lt;hasText val=&quot;1&quot;/&gt;&lt;/Image&gt;&lt;/ThreeDShapeInfo&gt;"/>
</p:tagLst>
</file>

<file path=ppt/tags/tag61.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 name="PPSNARRATION" val="5,771992474,G:\BBE\SARE\Grant Programs\Farmer Rancher\FRG 2020\power point presentation\FR_sareprojects_presentation_2020_091019_compressed_photos 091619_pptx\Media.ppcx"/>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schre002\AppData\Local\Temp\PR\data\asimages\{71D88998-BE72-452E-BF8B-C10D6FE7297D}_5.png&quot;/&gt;&lt;left val=&quot;35&quot;/&gt;&lt;top val=&quot;21&quot;/&gt;&lt;width val=&quot;648&quot;/&gt;&lt;height val=&quot;98&quot;/&gt;&lt;hasText val=&quot;1&quot;/&gt;&lt;/Image&gt;&lt;/ThreeDShape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schre002\AppData\Local\Temp\PR\data\asimages\{9332EFCA-4A79-4B12-84D2-147AA00B6952}_5.png&quot;/&gt;&lt;left val=&quot;353&quot;/&gt;&lt;top val=&quot;509&quot;/&gt;&lt;width val=&quot;132&quot;/&gt;&lt;height val=&quot;20&quot;/&gt;&lt;hasText val=&quot;1&quot;/&gt;&lt;/Image&gt;&lt;/ThreeDShape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5&quot;/&gt;&lt;/TableIndex&gt;&lt;/ShapeTextInfo&gt;"/>
  <p:tag name="HTML_SHAPEINFO" val="&lt;ThreeDShapeInfo&gt;&lt;uuid val=&quot;&quot;/&gt;&lt;isInvalidForFieldText val=&quot;0&quot;/&gt;&lt;Image&gt;&lt;filename val=&quot;C:\Users\schre002\AppData\Local\Temp\PR\data\asimages\{81A8F69D-B63E-4F7A-81BC-65AC5D791B6C}_5.png&quot;/&gt;&lt;left val=&quot;17&quot;/&gt;&lt;top val=&quot;8&quot;/&gt;&lt;width val=&quot;306&quot;/&gt;&lt;height val=&quot;139&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4&quot;/&gt;&lt;lineCharCount val=&quot;29&quot;/&gt;&lt;lineCharCount val=&quot;29&quot;/&gt;&lt;lineCharCount val=&quot;30&quot;/&gt;&lt;lineCharCount val=&quot;16&quot;/&gt;&lt;lineCharCount val=&quot;1&quot;/&gt;&lt;lineCharCount val=&quot;1&quot;/&gt;&lt;lineCharCount val=&quot;1&quot;/&gt;&lt;lineCharCount val=&quot;1&quot;/&gt;&lt;lineCharCount val=&quot;1&quot;/&gt;&lt;lineCharCount val=&quot;1&quot;/&gt;&lt;lineCharCount val=&quot;1&quot;/&gt;&lt;lineCharCount val=&quot;1&quot;/&gt;&lt;lineCharCount val=&quot;1&quot;/&gt;&lt;lineCharCount val=&quot;1&quot;/&gt;&lt;/TableIndex&gt;&lt;/ShapeTextInfo&gt;"/>
  <p:tag name="HTML_SHAPEINFO" val="&lt;ThreeDShapeInfo&gt;&lt;uuid val=&quot;&quot;/&gt;&lt;isInvalidForFieldText val=&quot;0&quot;/&gt;&lt;Image&gt;&lt;filename val=&quot;C:\Users\schre002\AppData\Local\Temp\PR\data\asimages\{D2195579-E565-4B16-90D1-FA8E9AD703EE}_5.png&quot;/&gt;&lt;left val=&quot;0&quot;/&gt;&lt;top val=&quot;143&quot;/&gt;&lt;width val=&quot;342&quot;/&gt;&lt;height val=&quot;415&quot;/&gt;&lt;hasText val=&quot;1&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schre002\AppData\Local\Temp\PR\data\asimages\{CE5BD5D8-0F04-4F51-8ADF-00D2C24E5413}_5.png&quot;/&gt;&lt;left val=&quot;10&quot;/&gt;&lt;top val=&quot;278&quot;/&gt;&lt;width val=&quot;308&quot;/&gt;&lt;height val=&quot;229&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0&quot;/&gt;&lt;lineCharCount val=&quot;19&quot;/&gt;&lt;lineCharCount val=&quot;10&quot;/&gt;&lt;lineCharCount val=&quot;11&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5&quot;/&gt;&lt;lineCharCount val=&quot;18&quot;/&gt;&lt;lineCharCount val=&quot;9&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2&quot;/&gt;&lt;lineCharCount val=&quot;13&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HTML_SHAPEINFO" val="&lt;SlideThumbPath val=&quot;Slide7.PNG&quot;/&gt;"/>
  <p:tag name="PPSNARRATION" val="7,771992474,G:\BBE\SARE\Grant Programs\Farmer Rancher\FRG 2020\power point presentation\FR_sareprojects_presentation_2020_091019_compressed_photos 091619_pptx\Media.ppcx"/>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schre002\AppData\Local\Temp\PR\data\asimages\{40DFD10C-1240-4220-A645-C4DD2CCE51C0}_7.png&quot;/&gt;&lt;left val=&quot;35&quot;/&gt;&lt;top val=&quot;21&quot;/&gt;&lt;width val=&quot;648&quot;/&gt;&lt;height val=&quot;98&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1&quot;/&gt;&lt;lineCharCount val=&quot;22&quot;/&gt;&lt;lineCharCount val=&quot;19&quot;/&gt;&lt;lineCharCount val=&quot;12&quot;/&gt;&lt;lineCharCount val=&quot;1&quot;/&gt;&lt;lineCharCount val=&quot;17&quot;/&gt;&lt;lineCharCount val=&quot;22&quot;/&gt;&lt;lineCharCount val=&quot;14&quot;/&gt;&lt;lineCharCount val=&quot;1&quot;/&gt;&lt;lineCharCount val=&quot;1&quot;/&gt;&lt;lineCharCount val=&quot;1&quot;/&gt;&lt;/TableIndex&gt;&lt;/ShapeTextInfo&gt;"/>
  <p:tag name="HTML_SHAPEINFO" val="&lt;ThreeDShapeInfo&gt;&lt;uuid val=&quot;&quot;/&gt;&lt;isInvalidForFieldText val=&quot;0&quot;/&gt;&lt;Image&gt;&lt;filename val=&quot;C:\Users\schre002\AppData\Local\Temp\PR\data\asimages\{B232964C-94CA-42D9-9C8D-F5A170DE2729}_7.png&quot;/&gt;&lt;left val=&quot;19&quot;/&gt;&lt;top val=&quot;147&quot;/&gt;&lt;width val=&quot;334&quot;/&gt;&lt;height val=&quot;410&quot;/&gt;&lt;hasText val=&quot;1&quot;/&gt;&lt;/Image&gt;&lt;/ThreeDShape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quot;/&gt;&lt;lineCharCount val=&quot;12&quot;/&gt;&lt;lineCharCount val=&quot;12&quot;/&gt;&lt;/TableIndex&gt;&lt;/ShapeTextInfo&gt;"/>
  <p:tag name="HTML_SHAPEINFO" val="&lt;ThreeDShapeInfo&gt;&lt;uuid val=&quot;&quot;/&gt;&lt;isInvalidForFieldText val=&quot;0&quot;/&gt;&lt;Image&gt;&lt;filename val=&quot;C:\Users\schre002\AppData\Local\Temp\PR\data\asimages\{F9469D6E-27E8-4C53-8367-30E1433923B1}_7.png&quot;/&gt;&lt;left val=&quot;-4&quot;/&gt;&lt;top val=&quot;0&quot;/&gt;&lt;width val=&quot;358&quot;/&gt;&lt;height val=&quot;148&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schre002\AppData\Local\Temp\PR\data\asimages\{65249BF7-FD3B-4FA3-AAAA-768A717CD4E7}_7.png&quot;/&gt;&lt;left val=&quot;350&quot;/&gt;&lt;top val=&quot;495&quot;/&gt;&lt;width val=&quot;144&quot;/&gt;&lt;height val=&quot;21&quot;/&gt;&lt;hasText val=&quot;1&quot;/&gt;&lt;/Image&gt;&lt;/ThreeDShapeInfo&gt;"/>
</p:tagLst>
</file>

<file path=ppt/tags/tag81.xml><?xml version="1.0" encoding="utf-8"?>
<p:tagLst xmlns:a="http://schemas.openxmlformats.org/drawingml/2006/main" xmlns:r="http://schemas.openxmlformats.org/officeDocument/2006/relationships" xmlns:p="http://schemas.openxmlformats.org/presentationml/2006/main">
  <p:tag name="HTML_SHAPEINFO" val="&lt;SlideThumbPath val=&quot;Slide8.PNG&quot;/&gt;"/>
  <p:tag name="PPSNARRATION" val="8,771992474,G:\BBE\SARE\Grant Programs\Farmer Rancher\FRG 2020\power point presentation\FR_sareprojects_presentation_2020_091019_compressed_photos 091619_pptx\Media.ppcx"/>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schre002\AppData\Local\Temp\PR\data\asimages\{F92B5AA5-59AA-4E3C-A10A-02F999233FAB}_8.png&quot;/&gt;&lt;left val=&quot;35&quot;/&gt;&lt;top val=&quot;21&quot;/&gt;&lt;width val=&quot;648&quot;/&gt;&lt;height val=&quot;98&quot;/&gt;&lt;hasText val=&quot;1&quot;/&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quot;/&gt;&lt;lineCharCount val=&quot;33&quot;/&gt;&lt;lineCharCount val=&quot;13&quot;/&gt;&lt;lineCharCount val=&quot;10&quot;/&gt;&lt;lineCharCount val=&quot;31&quot;/&gt;&lt;lineCharCount val=&quot;17&quot;/&gt;&lt;lineCharCount val=&quot;22&quot;/&gt;&lt;lineCharCount val=&quot;21&quot;/&gt;&lt;lineCharCount val=&quot;13&quot;/&gt;&lt;lineCharCount val=&quot;20&quot;/&gt;&lt;lineCharCount val=&quot;19&quot;/&gt;&lt;lineCharCount val=&quot;14&quot;/&gt;&lt;/TableIndex&gt;&lt;/ShapeTextInfo&gt;"/>
  <p:tag name="HTML_SHAPEINFO" val="&lt;ThreeDShapeInfo&gt;&lt;uuid val=&quot;&quot;/&gt;&lt;isInvalidForFieldText val=&quot;0&quot;/&gt;&lt;Image&gt;&lt;filename val=&quot;C:\Users\schre002\AppData\Local\Temp\PR\data\asimages\{4AE146FF-11B6-4CDD-BD61-8D55963B28F2}_8.png&quot;/&gt;&lt;left val=&quot;8&quot;/&gt;&lt;top val=&quot;185&quot;/&gt;&lt;width val=&quot;342&quot;/&gt;&lt;height val=&quot;344&quot;/&gt;&lt;hasText val=&quot;1&quot;/&gt;&lt;/Image&gt;&lt;/ThreeDShape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schre002\AppData\Local\Temp\PR\data\asimages\{E0A372CA-D6BF-4B37-B8FC-DCE7A69ED4D4}_8.png&quot;/&gt;&lt;left val=&quot;350&quot;/&gt;&lt;top val=&quot;495&quot;/&gt;&lt;width val=&quot;144&quot;/&gt;&lt;height val=&quot;21&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quot;/&gt;&lt;lineCharCount val=&quot;9&quot;/&gt;&lt;lineCharCount val=&quot;10&quot;/&gt;&lt;/TableIndex&gt;&lt;/ShapeTextInfo&gt;"/>
  <p:tag name="HTML_SHAPEINFO" val="&lt;ThreeDShapeInfo&gt;&lt;uuid val=&quot;&quot;/&gt;&lt;isInvalidForFieldText val=&quot;0&quot;/&gt;&lt;Image&gt;&lt;filename val=&quot;C:\Users\schre002\AppData\Local\Temp\PR\data\asimages\{29AE5F88-4F07-4743-9577-9CA76A466F6A}_8.png&quot;/&gt;&lt;left val=&quot;0&quot;/&gt;&lt;top val=&quot;-22&quot;/&gt;&lt;width val=&quot;360&quot;/&gt;&lt;height val=&quot;209&quot;/&gt;&lt;hasText val=&quot;1&quot;/&gt;&lt;/Image&gt;&lt;/ThreeDShapeInfo&gt;"/>
</p:tagLst>
</file>

<file path=ppt/tags/tag86.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 name="PPSNARRATION" val="10,771992474,G:\BBE\SARE\Grant Programs\Farmer Rancher\FRG 2020\power point presentation\FR_sareprojects_presentation_2020_091019_compressed_photos 091619_pptx\Media.ppcx"/>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1&quot;/&gt;&lt;lineCharCount val=&quot;33&quot;/&gt;&lt;lineCharCount val=&quot;35&quot;/&gt;&lt;lineCharCount val=&quot;32&quot;/&gt;&lt;lineCharCount val=&quot;15&quot;/&gt;&lt;lineCharCount val=&quot;37&quot;/&gt;&lt;lineCharCount val=&quot;30&quot;/&gt;&lt;lineCharCount val=&quot;32&quot;/&gt;&lt;lineCharCount val=&quot;35&quot;/&gt;&lt;lineCharCount val=&quot;23&quot;/&gt;&lt;lineCharCount val=&quot;28&quot;/&gt;&lt;lineCharCount val=&quot;29&quot;/&gt;&lt;lineCharCount val=&quot;1&quot;/&gt;&lt;/TableIndex&gt;&lt;/ShapeTextInfo&gt;"/>
  <p:tag name="HTML_SHAPEINFO" val="&lt;ThreeDShapeInfo&gt;&lt;uuid val=&quot;&quot;/&gt;&lt;isInvalidForFieldText val=&quot;0&quot;/&gt;&lt;Image&gt;&lt;filename val=&quot;C:\Users\schre002\AppData\Local\Temp\PR\data\asimages\{9672BDB9-0F56-4406-97D9-75B7282CD918}_10.png&quot;/&gt;&lt;left val=&quot;-4&quot;/&gt;&lt;top val=&quot;135&quot;/&gt;&lt;width val=&quot;375&quot;/&gt;&lt;height val=&quot;419&quot;/&gt;&lt;hasText val=&quot;1&quot;/&gt;&lt;/Image&gt;&lt;/ThreeDShape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schre002\AppData\Local\Temp\PR\data\asimages\{AEF9C830-97FD-4351-909C-26052560985B}_10.png&quot;/&gt;&lt;left val=&quot;377&quot;/&gt;&lt;top val=&quot;503&quot;/&gt;&lt;width val=&quot;132&quot;/&gt;&lt;height val=&quot;20&quot;/&gt;&lt;hasText val=&quot;1&quot;/&gt;&lt;/Image&gt;&lt;/ThreeDShape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6&quot;/&gt;&lt;lineCharCount val=&quot;13&quot;/&gt;&lt;/TableIndex&gt;&lt;/ShapeTextInfo&gt;"/>
  <p:tag name="HTML_SHAPEINFO" val="&lt;ThreeDShapeInfo&gt;&lt;uuid val=&quot;&quot;/&gt;&lt;isInvalidForFieldText val=&quot;0&quot;/&gt;&lt;Image&gt;&lt;filename val=&quot;C:\Users\schre002\AppData\Local\Temp\PR\data\asimages\{221AC57C-4899-4D6C-AC84-7D297480217D}_10.png&quot;/&gt;&lt;left val=&quot;0&quot;/&gt;&lt;top val=&quot;0&quot;/&gt;&lt;width val=&quot;366&quot;/&gt;&lt;height val=&quot;150&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 name="PPSNARRATION" val="11,771992474,G:\BBE\SARE\Grant Programs\Farmer Rancher\FRG 2020\power point presentation\FR_sareprojects_presentation_2020_091019_compressed_photos 091619_pptx\Media.ppcx"/>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PPSNARRATION" val="12,771992474,G:\BBE\SARE\Grant Programs\Farmer Rancher\FRG 2020\power point presentation\FR_sareprojects_presentation_2020_091019_compressed_photos 091619_pptx\Media.ppcx"/>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C:\Users\schre002\AppData\Local\Temp\PR\data\asimages\{3BCAEBB8-5A3C-44DD-B652-BC9C4097FDBD}_12.png&quot;/&gt;&lt;left val=&quot;149&quot;/&gt;&lt;top val=&quot;30&quot;/&gt;&lt;width val=&quot;450&quot;/&gt;&lt;height val=&quot;68&quot;/&gt;&lt;hasText val=&quot;1&quot;/&gt;&lt;/Image&gt;&lt;/ThreeDShape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PPSNARRATION" val="13,771992474,G:\BBE\SARE\Grant Programs\Farmer Rancher\FRG 2020\power point presentation\FR_sareprojects_presentation_2020_091019_compressed_photos 091619_pptx\Media.ppcx"/>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PPSNARRATION" val="14,771992474,G:\BBE\SARE\Grant Programs\Farmer Rancher\FRG 2020\power point presentation\FR_sareprojects_presentation_2020_091019_compressed_photos 091619_pptx\Media.ppcx"/>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6792</TotalTime>
  <Words>5969</Words>
  <Application>Microsoft Office PowerPoint</Application>
  <PresentationFormat>On-screen Show (4:3)</PresentationFormat>
  <Paragraphs>359</Paragraphs>
  <Slides>49</Slides>
  <Notes>49</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0" baseType="lpstr">
      <vt:lpstr>ＭＳ Ｐゴシック</vt:lpstr>
      <vt:lpstr>ＭＳ Ｐゴシック</vt:lpstr>
      <vt:lpstr>Arial</vt:lpstr>
      <vt:lpstr>Calibri</vt:lpstr>
      <vt:lpstr>Georgia</vt:lpstr>
      <vt:lpstr>Roboto</vt:lpstr>
      <vt:lpstr>Times New Roman</vt:lpstr>
      <vt:lpstr>Trebuchet MS</vt:lpstr>
      <vt:lpstr>Wingdings</vt:lpstr>
      <vt:lpstr>Office Theme</vt:lpstr>
      <vt:lpstr>Acrobat Document</vt:lpstr>
      <vt:lpstr>Introduction</vt:lpstr>
      <vt:lpstr> What is SARE? </vt:lpstr>
      <vt:lpstr>Something New  and Different</vt:lpstr>
      <vt:lpstr>The SARE Model </vt:lpstr>
      <vt:lpstr>The Three Principles</vt:lpstr>
      <vt:lpstr>Stakeholder Involvement</vt:lpstr>
      <vt:lpstr>The SARE Portfolio</vt:lpstr>
      <vt:lpstr>Farmer Rancher  Grant Program</vt:lpstr>
      <vt:lpstr>Grant Writing Basics: top ten tips</vt:lpstr>
      <vt:lpstr>Grant Writing Basics: top ten tips</vt:lpstr>
      <vt:lpstr> Grant Writing Basics: top ten tips </vt:lpstr>
      <vt:lpstr> Grant Writing Help: Each NCR-SARE State has one or more State SARE Coordinators. Find your state coordinator here. </vt:lpstr>
      <vt:lpstr> More Grant Writing Help:  Grants Advising for Farmers and Agricultural Entrepreneurs in the Midwest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Good luck with your proposal!</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M Andreasen</dc:creator>
  <cp:lastModifiedBy>Benjamin, Joan</cp:lastModifiedBy>
  <cp:revision>679</cp:revision>
  <cp:lastPrinted>2021-08-20T17:24:28Z</cp:lastPrinted>
  <dcterms:created xsi:type="dcterms:W3CDTF">2013-09-24T16:53:22Z</dcterms:created>
  <dcterms:modified xsi:type="dcterms:W3CDTF">2021-08-20T21:49:01Z</dcterms:modified>
</cp:coreProperties>
</file>