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023100" cy="9309100"/>
  <p:embeddedFontLst>
    <p:embeddedFont>
      <p:font typeface="Georgia" panose="02040502050405020303" pitchFamily="18" charset="0"/>
      <p:regular r:id="rId6"/>
      <p:bold r:id="rId7"/>
      <p:italic r:id="rId8"/>
      <p:boldItalic r:id="rId9"/>
    </p:embeddedFont>
    <p:embeddedFont>
      <p:font typeface="Gill Sans MT" panose="020B0502020104020203"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703">
          <p15:clr>
            <a:srgbClr val="A4A3A4"/>
          </p15:clr>
        </p15:guide>
        <p15:guide id="17" pos="1152">
          <p15:clr>
            <a:srgbClr val="A4A3A4"/>
          </p15:clr>
        </p15:guide>
        <p15:guide id="18" pos="26496">
          <p15:clr>
            <a:srgbClr val="A4A3A4"/>
          </p15:clr>
        </p15:guide>
        <p15:guide id="19" orient="horz" pos="1036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D9C"/>
    <a:srgbClr val="423A24"/>
    <a:srgbClr val="FFC20E"/>
    <a:srgbClr val="000000"/>
    <a:srgbClr val="DEA80E"/>
    <a:srgbClr val="F3DA93"/>
    <a:srgbClr val="1B5B26"/>
    <a:srgbClr val="227430"/>
    <a:srgbClr val="2D9B3F"/>
    <a:srgbClr val="289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68" autoAdjust="0"/>
    <p:restoredTop sz="99710" autoAdjust="0"/>
  </p:normalViewPr>
  <p:slideViewPr>
    <p:cSldViewPr snapToGrid="0">
      <p:cViewPr varScale="1">
        <p:scale>
          <a:sx n="24" d="100"/>
          <a:sy n="24" d="100"/>
        </p:scale>
        <p:origin x="4122" y="84"/>
      </p:cViewPr>
      <p:guideLst>
        <p:guide pos="18240"/>
        <p:guide pos="9409"/>
        <p:guide pos="17949"/>
        <p:guide pos="9703"/>
        <p:guide pos="1152"/>
        <p:guide pos="26496"/>
        <p:guide orient="horz"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2932"/>
        <p:guide pos="2212"/>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1"/>
            <a:ext cx="3043343" cy="467071"/>
          </a:xfrm>
          <a:prstGeom prst="rect">
            <a:avLst/>
          </a:prstGeom>
        </p:spPr>
        <p:txBody>
          <a:bodyPr vert="horz" lIns="93317" tIns="46659" rIns="93317" bIns="46659" rtlCol="0"/>
          <a:lstStyle>
            <a:lvl1pPr algn="r">
              <a:defRPr sz="1300"/>
            </a:lvl1pPr>
          </a:lstStyle>
          <a:p>
            <a:fld id="{257B2BAE-E3B7-4F95-ABA8-9F9B20C71355}" type="datetimeFigureOut">
              <a:rPr lang="en-US" smtClean="0"/>
              <a:pPr/>
              <a:t>3/19/2018</a:t>
            </a:fld>
            <a:endParaRPr lang="en-US"/>
          </a:p>
        </p:txBody>
      </p:sp>
      <p:sp>
        <p:nvSpPr>
          <p:cNvPr id="4" name="Footer Placeholder 3"/>
          <p:cNvSpPr>
            <a:spLocks noGrp="1"/>
          </p:cNvSpPr>
          <p:nvPr>
            <p:ph type="ftr" sz="quarter" idx="2"/>
          </p:nvPr>
        </p:nvSpPr>
        <p:spPr>
          <a:xfrm>
            <a:off x="0" y="8842032"/>
            <a:ext cx="3043343" cy="467070"/>
          </a:xfrm>
          <a:prstGeom prst="rect">
            <a:avLst/>
          </a:prstGeom>
        </p:spPr>
        <p:txBody>
          <a:bodyPr vert="horz" lIns="93317" tIns="46659" rIns="93317" bIns="46659"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2"/>
            <a:ext cx="3043343" cy="467070"/>
          </a:xfrm>
          <a:prstGeom prst="rect">
            <a:avLst/>
          </a:prstGeom>
        </p:spPr>
        <p:txBody>
          <a:bodyPr vert="horz" lIns="93317" tIns="46659" rIns="93317" bIns="46659"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idx="1"/>
          </p:nvPr>
        </p:nvSpPr>
        <p:spPr>
          <a:xfrm>
            <a:off x="3977928" y="1"/>
            <a:ext cx="3043649" cy="464839"/>
          </a:xfrm>
          <a:prstGeom prst="rect">
            <a:avLst/>
          </a:prstGeom>
        </p:spPr>
        <p:txBody>
          <a:bodyPr vert="horz" lIns="88276" tIns="44138" rIns="88276" bIns="44138" rtlCol="0"/>
          <a:lstStyle>
            <a:lvl1pPr algn="r">
              <a:defRPr sz="1200"/>
            </a:lvl1pPr>
          </a:lstStyle>
          <a:p>
            <a:fld id="{14B61EB5-CCFD-4ACE-988B-50FDDCEDE607}" type="datetimeFigureOut">
              <a:rPr lang="en-US" smtClean="0"/>
              <a:pPr/>
              <a:t>3/19/2018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88276" tIns="44138" rIns="88276" bIns="44138" rtlCol="0" anchor="ctr"/>
          <a:lstStyle/>
          <a:p>
            <a:endParaRPr lang="en-US"/>
          </a:p>
        </p:txBody>
      </p:sp>
      <p:sp>
        <p:nvSpPr>
          <p:cNvPr id="5" name="Notes Placeholder 4"/>
          <p:cNvSpPr>
            <a:spLocks noGrp="1"/>
          </p:cNvSpPr>
          <p:nvPr>
            <p:ph type="body" sz="quarter" idx="3"/>
          </p:nvPr>
        </p:nvSpPr>
        <p:spPr>
          <a:xfrm>
            <a:off x="702618" y="4422132"/>
            <a:ext cx="5617870" cy="4188171"/>
          </a:xfrm>
          <a:prstGeom prst="rect">
            <a:avLst/>
          </a:prstGeom>
        </p:spPr>
        <p:txBody>
          <a:bodyPr vert="horz" lIns="88276" tIns="44138" rIns="88276" bIns="441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723"/>
            <a:ext cx="3043649" cy="464839"/>
          </a:xfrm>
          <a:prstGeom prst="rect">
            <a:avLst/>
          </a:prstGeom>
        </p:spPr>
        <p:txBody>
          <a:bodyPr vert="horz" lIns="88276" tIns="44138" rIns="88276" bIns="44138" rtlCol="0" anchor="b"/>
          <a:lstStyle>
            <a:lvl1pPr algn="l">
              <a:defRPr sz="1200"/>
            </a:lvl1pPr>
          </a:lstStyle>
          <a:p>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88276" tIns="44138" rIns="88276" bIns="44138"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ARE_NorthCentral_CMYK.eps"/>
          <p:cNvPicPr>
            <a:picLocks noChangeAspect="1"/>
          </p:cNvPicPr>
          <p:nvPr userDrawn="1"/>
        </p:nvPicPr>
        <p:blipFill>
          <a:blip r:embed="rId3"/>
          <a:stretch>
            <a:fillRect/>
          </a:stretch>
        </p:blipFill>
        <p:spPr>
          <a:xfrm>
            <a:off x="39735770" y="28445460"/>
            <a:ext cx="3583930" cy="3306440"/>
          </a:xfrm>
          <a:prstGeom prst="rect">
            <a:avLst/>
          </a:prstGeom>
        </p:spPr>
      </p:pic>
      <p:sp>
        <p:nvSpPr>
          <p:cNvPr id="16" name="Rectangle 15"/>
          <p:cNvSpPr/>
          <p:nvPr userDrawn="1"/>
        </p:nvSpPr>
        <p:spPr>
          <a:xfrm>
            <a:off x="0" y="6858000"/>
            <a:ext cx="43891200" cy="21488400"/>
          </a:xfrm>
          <a:prstGeom prst="rect">
            <a:avLst/>
          </a:prstGeom>
          <a:gradFill>
            <a:gsLst>
              <a:gs pos="0">
                <a:srgbClr val="FFC20E">
                  <a:alpha val="80000"/>
                </a:srgbClr>
              </a:gs>
              <a:gs pos="50000">
                <a:srgbClr val="F3DA93"/>
              </a:gs>
              <a:gs pos="100000">
                <a:srgbClr val="F4DD9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FFC20E">
                  <a:alpha val="80000"/>
                </a:srgbClr>
              </a:gs>
              <a:gs pos="7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rgbClr val="FFC20E"/>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FFC20E"/>
          </a:solidFill>
          <a:ln>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endParaRPr>
          </a:p>
        </p:txBody>
      </p:sp>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2500" smtClean="0">
                <a:latin typeface="Gill Sans MT" pitchFamily="34" charset="0"/>
              </a:rPr>
              <a:t>northcentralsare.org</a:t>
            </a:r>
            <a:endParaRPr lang="en-US" sz="2500">
              <a:latin typeface="Gill Sans MT" pitchFamily="34" charset="0"/>
            </a:endParaRPr>
          </a:p>
        </p:txBody>
      </p:sp>
      <p:pic>
        <p:nvPicPr>
          <p:cNvPr id="20" name="Picture 19" descr="SARE_NorthCentral_CMYK_2.eps"/>
          <p:cNvPicPr>
            <a:picLocks noChangeAspect="1"/>
          </p:cNvPicPr>
          <p:nvPr userDrawn="1"/>
        </p:nvPicPr>
        <p:blipFill>
          <a:blip r:embed="rId5"/>
          <a:stretch>
            <a:fillRect/>
          </a:stretch>
        </p:blipFill>
        <p:spPr>
          <a:xfrm>
            <a:off x="925647" y="925577"/>
            <a:ext cx="5120640" cy="4544568"/>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3/19/2018</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6253384" y="19789941"/>
            <a:ext cx="23774400" cy="12366219"/>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327235" y="30453932"/>
            <a:ext cx="8609553" cy="1569660"/>
          </a:xfrm>
          <a:prstGeom prst="rect">
            <a:avLst/>
          </a:prstGeom>
          <a:noFill/>
        </p:spPr>
        <p:txBody>
          <a:bodyPr wrap="square" rtlCol="0">
            <a:spAutoFit/>
          </a:bodyPr>
          <a:lstStyle/>
          <a:p>
            <a:pPr>
              <a:defRPr/>
            </a:pPr>
            <a:r>
              <a:rPr lang="en-US" sz="1600" b="0" i="0" u="none" strike="noStrike" kern="1200" dirty="0" smtClean="0">
                <a:effectLst/>
                <a:latin typeface="Gill Sans MT" pitchFamily="34" charset="0"/>
                <a:ea typeface="+mn-ea"/>
                <a:cs typeface="+mn-cs"/>
              </a:rPr>
              <a:t>This project is supported by the National Institute of Food and Agriculture, U.S. Department of Agriculture, under award number </a:t>
            </a:r>
            <a:r>
              <a:rPr lang="en-US" sz="1600" dirty="0" smtClean="0"/>
              <a:t>2013-38640-20901</a:t>
            </a:r>
            <a:r>
              <a:rPr lang="en-US" sz="1600" dirty="0" smtClean="0">
                <a:latin typeface="Gill Sans MT" pitchFamily="34" charset="0"/>
              </a:rPr>
              <a:t> </a:t>
            </a:r>
            <a:r>
              <a:rPr lang="en-US" sz="1600" b="0" i="0" u="none" strike="noStrike" kern="1200" baseline="0" dirty="0" smtClean="0">
                <a:effectLst/>
                <a:latin typeface="Gill Sans MT" pitchFamily="34" charset="0"/>
                <a:ea typeface="+mn-ea"/>
                <a:cs typeface="+mn-cs"/>
              </a:rPr>
              <a:t>through the North Central Region Sustainable Agriculture Research </a:t>
            </a:r>
            <a:r>
              <a:rPr lang="en-US" sz="1600" dirty="0" smtClean="0">
                <a:latin typeface="Gill Sans MT" pitchFamily="34" charset="0"/>
              </a:rPr>
              <a:t>and Education </a:t>
            </a:r>
            <a:r>
              <a:rPr lang="en-US" sz="1600" b="0" i="0" u="none" strike="noStrike" kern="1200" baseline="0" dirty="0" smtClean="0">
                <a:effectLst/>
                <a:latin typeface="Gill Sans MT" pitchFamily="34" charset="0"/>
                <a:ea typeface="+mn-ea"/>
                <a:cs typeface="+mn-cs"/>
              </a:rPr>
              <a:t>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LNC15-365</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25859872" y="4800600"/>
            <a:ext cx="23774400" cy="1388356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14000" b="1" dirty="0" smtClean="0">
                <a:latin typeface="Gill Sans MT" pitchFamily="34" charset="0"/>
                <a:cs typeface="Arial" panose="020B0604020202020204" pitchFamily="34" charset="0"/>
              </a:rPr>
              <a:t>Our Farms Our Future Conference</a:t>
            </a:r>
          </a:p>
        </p:txBody>
      </p:sp>
      <p:sp>
        <p:nvSpPr>
          <p:cNvPr id="2" name="TextBox 1"/>
          <p:cNvSpPr txBox="1"/>
          <p:nvPr/>
        </p:nvSpPr>
        <p:spPr>
          <a:xfrm>
            <a:off x="-21592672" y="31546804"/>
            <a:ext cx="19507200" cy="1200329"/>
          </a:xfrm>
          <a:prstGeom prst="rect">
            <a:avLst/>
          </a:prstGeom>
          <a:noFill/>
        </p:spPr>
        <p:txBody>
          <a:bodyPr wrap="square" rtlCol="0">
            <a:spAutoFit/>
          </a:bodyPr>
          <a:lstStyle/>
          <a:p>
            <a:pPr algn="ctr"/>
            <a:r>
              <a:rPr lang="en-US" sz="7200" b="1" dirty="0" smtClean="0">
                <a:solidFill>
                  <a:srgbClr val="C00000"/>
                </a:solidFill>
                <a:latin typeface="Gill Sans MT" pitchFamily="34" charset="0"/>
              </a:rPr>
              <a:t>LNC-15-365</a:t>
            </a:r>
            <a:endParaRPr lang="en-US" sz="7200" b="1" dirty="0">
              <a:solidFill>
                <a:srgbClr val="C00000"/>
              </a:solidFill>
              <a:latin typeface="Gill Sans MT" pitchFamily="34" charset="0"/>
            </a:endParaRPr>
          </a:p>
        </p:txBody>
      </p:sp>
      <p:sp>
        <p:nvSpPr>
          <p:cNvPr id="11" name="Rectangle 10"/>
          <p:cNvSpPr/>
          <p:nvPr/>
        </p:nvSpPr>
        <p:spPr>
          <a:xfrm>
            <a:off x="22247741" y="4325112"/>
            <a:ext cx="19611459" cy="938719"/>
          </a:xfrm>
          <a:prstGeom prst="rect">
            <a:avLst/>
          </a:prstGeom>
        </p:spPr>
        <p:txBody>
          <a:bodyPr wrap="square">
            <a:spAutoFit/>
          </a:bodyPr>
          <a:lstStyle/>
          <a:p>
            <a:pPr algn="r"/>
            <a:r>
              <a:rPr lang="en-US" sz="5500" b="1" dirty="0" smtClean="0">
                <a:ln w="0" cap="flat" cmpd="sng">
                  <a:noFill/>
                  <a:round/>
                </a:ln>
                <a:solidFill>
                  <a:srgbClr val="423A24"/>
                </a:solidFill>
                <a:effectLst>
                  <a:outerShdw blurRad="50800" dist="50800" dir="5400000" algn="ctr" rotWithShape="0">
                    <a:schemeClr val="bg1"/>
                  </a:outerShdw>
                </a:effectLst>
                <a:latin typeface="Gill Sans MT" pitchFamily="34" charset="0"/>
              </a:rPr>
              <a:t>Dr. Duane Bajema</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12" name="TextBox 11"/>
          <p:cNvSpPr txBox="1"/>
          <p:nvPr/>
        </p:nvSpPr>
        <p:spPr>
          <a:xfrm>
            <a:off x="-26927502" y="3321980"/>
            <a:ext cx="25792386" cy="1200329"/>
          </a:xfrm>
          <a:prstGeom prst="rect">
            <a:avLst/>
          </a:prstGeom>
          <a:noFill/>
        </p:spPr>
        <p:txBody>
          <a:bodyPr wrap="square" rtlCol="0">
            <a:spAutoFit/>
          </a:bodyPr>
          <a:lstStyle/>
          <a:p>
            <a:pPr algn="r"/>
            <a:r>
              <a:rPr lang="en-US" sz="7200" b="1" smtClean="0">
                <a:solidFill>
                  <a:srgbClr val="C00000"/>
                </a:solidFill>
                <a:latin typeface="Gill Sans MT" pitchFamily="34" charset="0"/>
              </a:rPr>
              <a:t>Enter SARE Project Number and Project Leader’s Name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sp>
        <p:nvSpPr>
          <p:cNvPr id="22" name="TextBox 21"/>
          <p:cNvSpPr txBox="1"/>
          <p:nvPr/>
        </p:nvSpPr>
        <p:spPr>
          <a:xfrm>
            <a:off x="944880" y="7772400"/>
            <a:ext cx="41970960" cy="2000250"/>
          </a:xfrm>
          <a:prstGeom prst="rect">
            <a:avLst/>
          </a:prstGeom>
          <a:noFill/>
        </p:spPr>
        <p:txBody>
          <a:bodyPr wrap="square" rtlCol="0">
            <a:normAutofit/>
          </a:bodyPr>
          <a:lstStyle/>
          <a:p>
            <a:pPr algn="ctr"/>
            <a:r>
              <a:rPr lang="en-US" sz="12000" b="1" dirty="0" smtClean="0">
                <a:ln w="12700">
                  <a:noFill/>
                </a:ln>
                <a:effectLst>
                  <a:outerShdw blurRad="38100" dist="38100" dir="2700000" algn="tl">
                    <a:srgbClr val="000000">
                      <a:alpha val="43137"/>
                    </a:srgbClr>
                  </a:outerShdw>
                </a:effectLst>
                <a:latin typeface="Gill Sans MT" pitchFamily="34" charset="0"/>
              </a:rPr>
              <a:t>Beekeeper Education and Support in Northwest Iowa</a:t>
            </a:r>
            <a:endParaRPr lang="en-US" sz="12000" b="1" dirty="0">
              <a:ln w="12700">
                <a:noFill/>
              </a:ln>
              <a:effectLst>
                <a:outerShdw blurRad="38100" dist="38100" dir="2700000" algn="tl">
                  <a:srgbClr val="000000">
                    <a:alpha val="43137"/>
                  </a:srgbClr>
                </a:outerShdw>
              </a:effectLst>
              <a:latin typeface="Gill Sans MT" pitchFamily="34" charset="0"/>
            </a:endParaRPr>
          </a:p>
        </p:txBody>
      </p:sp>
      <p:sp>
        <p:nvSpPr>
          <p:cNvPr id="32" name="TextBox 31"/>
          <p:cNvSpPr txBox="1"/>
          <p:nvPr/>
        </p:nvSpPr>
        <p:spPr>
          <a:xfrm>
            <a:off x="-23138036" y="4997390"/>
            <a:ext cx="20766311" cy="3477875"/>
          </a:xfrm>
          <a:prstGeom prst="rect">
            <a:avLst/>
          </a:prstGeom>
          <a:noFill/>
        </p:spPr>
        <p:txBody>
          <a:bodyPr wrap="square" rtlCol="0">
            <a:spAutoFit/>
          </a:bodyPr>
          <a:lstStyle/>
          <a:p>
            <a:r>
              <a:rPr lang="en-US" sz="6000" b="1" dirty="0" smtClean="0">
                <a:solidFill>
                  <a:srgbClr val="C00000"/>
                </a:solidFill>
                <a:latin typeface="Gill Sans MT" pitchFamily="34" charset="0"/>
              </a:rPr>
              <a:t>SAMPLE CONTENT BOXES</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As seen in the template.</a:t>
            </a:r>
          </a:p>
          <a:p>
            <a:pPr marL="571500" indent="-571500">
              <a:buFont typeface="Arial" panose="020B0604020202020204" pitchFamily="34" charset="0"/>
              <a:buChar char="•"/>
            </a:pPr>
            <a:r>
              <a:rPr lang="en-US" sz="4000" b="1" dirty="0" smtClean="0">
                <a:solidFill>
                  <a:srgbClr val="C00000"/>
                </a:solidFill>
                <a:latin typeface="Gill Sans MT" pitchFamily="34" charset="0"/>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latin typeface="Gill Sans MT" pitchFamily="34" charset="0"/>
              </a:rPr>
              <a:t>They can be resized: click inside the box, then click and drag one of the squares that appear on the corners of the box.</a:t>
            </a:r>
            <a:endParaRPr lang="en-US" sz="4000" b="1" dirty="0">
              <a:solidFill>
                <a:srgbClr val="C00000"/>
              </a:solidFill>
              <a:latin typeface="Gill Sans M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47373232"/>
              </p:ext>
            </p:extLst>
          </p:nvPr>
        </p:nvGraphicFramePr>
        <p:xfrm>
          <a:off x="-23451129" y="23990929"/>
          <a:ext cx="13103152" cy="6905075"/>
        </p:xfrm>
        <a:graphic>
          <a:graphicData uri="http://schemas.openxmlformats.org/drawingml/2006/table">
            <a:tbl>
              <a:tblPr firstRow="1" bandRow="1">
                <a:tableStyleId>{5C22544A-7EE6-4342-B048-85BDC9FD1C3A}</a:tableStyleId>
              </a:tblPr>
              <a:tblGrid>
                <a:gridCol w="1637894">
                  <a:extLst>
                    <a:ext uri="{9D8B030D-6E8A-4147-A177-3AD203B41FA5}">
                      <a16:colId xmlns:a16="http://schemas.microsoft.com/office/drawing/2014/main" val="20000"/>
                    </a:ext>
                  </a:extLst>
                </a:gridCol>
                <a:gridCol w="1637894">
                  <a:extLst>
                    <a:ext uri="{9D8B030D-6E8A-4147-A177-3AD203B41FA5}">
                      <a16:colId xmlns:a16="http://schemas.microsoft.com/office/drawing/2014/main" val="20001"/>
                    </a:ext>
                  </a:extLst>
                </a:gridCol>
                <a:gridCol w="1637894">
                  <a:extLst>
                    <a:ext uri="{9D8B030D-6E8A-4147-A177-3AD203B41FA5}">
                      <a16:colId xmlns:a16="http://schemas.microsoft.com/office/drawing/2014/main" val="20002"/>
                    </a:ext>
                  </a:extLst>
                </a:gridCol>
                <a:gridCol w="1637894">
                  <a:extLst>
                    <a:ext uri="{9D8B030D-6E8A-4147-A177-3AD203B41FA5}">
                      <a16:colId xmlns:a16="http://schemas.microsoft.com/office/drawing/2014/main" val="20003"/>
                    </a:ext>
                  </a:extLst>
                </a:gridCol>
                <a:gridCol w="1637894">
                  <a:extLst>
                    <a:ext uri="{9D8B030D-6E8A-4147-A177-3AD203B41FA5}">
                      <a16:colId xmlns:a16="http://schemas.microsoft.com/office/drawing/2014/main" val="20004"/>
                    </a:ext>
                  </a:extLst>
                </a:gridCol>
                <a:gridCol w="1637894">
                  <a:extLst>
                    <a:ext uri="{9D8B030D-6E8A-4147-A177-3AD203B41FA5}">
                      <a16:colId xmlns:a16="http://schemas.microsoft.com/office/drawing/2014/main" val="20005"/>
                    </a:ext>
                  </a:extLst>
                </a:gridCol>
                <a:gridCol w="1637894">
                  <a:extLst>
                    <a:ext uri="{9D8B030D-6E8A-4147-A177-3AD203B41FA5}">
                      <a16:colId xmlns:a16="http://schemas.microsoft.com/office/drawing/2014/main" val="20006"/>
                    </a:ext>
                  </a:extLst>
                </a:gridCol>
                <a:gridCol w="1637894">
                  <a:extLst>
                    <a:ext uri="{9D8B030D-6E8A-4147-A177-3AD203B41FA5}">
                      <a16:colId xmlns:a16="http://schemas.microsoft.com/office/drawing/2014/main" val="20007"/>
                    </a:ext>
                  </a:extLst>
                </a:gridCol>
              </a:tblGrid>
              <a:tr h="815340">
                <a:tc gridSpan="8">
                  <a:txBody>
                    <a:bodyPr/>
                    <a:lstStyle/>
                    <a:p>
                      <a:r>
                        <a:rPr lang="en-US" sz="4900" dirty="0" smtClean="0">
                          <a:solidFill>
                            <a:srgbClr val="423A24"/>
                          </a:solidFill>
                        </a:rPr>
                        <a:t>Name of table</a:t>
                      </a:r>
                      <a:endParaRPr lang="en-US" sz="4900" dirty="0">
                        <a:solidFill>
                          <a:srgbClr val="423A24"/>
                        </a:solidFill>
                        <a:latin typeface="Gill Sans MT" panose="020B0502020104020203" pitchFamily="34" charset="0"/>
                      </a:endParaRPr>
                    </a:p>
                  </a:txBody>
                  <a:tcPr marL="121920" marR="121920" marT="34290" marB="34290">
                    <a:solidFill>
                      <a:srgbClr val="FFC20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00100">
                <a:tc>
                  <a:txBody>
                    <a:bodyPr/>
                    <a:lstStyle/>
                    <a:p>
                      <a:pPr algn="ctr"/>
                      <a:r>
                        <a:rPr lang="en-US" sz="2400" dirty="0" smtClean="0">
                          <a:solidFill>
                            <a:schemeClr val="bg1"/>
                          </a:solidFill>
                          <a:latin typeface="Gill Sans MT" panose="020B0502020104020203" pitchFamily="34" charset="0"/>
                        </a:rPr>
                        <a:t>Colum</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algn="ct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extLst>
                  <a:ext uri="{0D108BD9-81ED-4DB2-BD59-A6C34878D82A}">
                    <a16:rowId xmlns:a16="http://schemas.microsoft.com/office/drawing/2014/main" val="10001"/>
                  </a:ext>
                </a:extLst>
              </a:tr>
              <a:tr h="996483">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100" dirty="0" smtClean="0">
                          <a:solidFill>
                            <a:schemeClr val="tx1"/>
                          </a:solidFill>
                          <a:latin typeface="Gill Sans MT" panose="020B0502020104020203" pitchFamily="34" charset="0"/>
                        </a:rPr>
                        <a:t>Plot 1</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34”</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treatment</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24 </a:t>
                      </a:r>
                      <a:r>
                        <a:rPr lang="en-US" sz="2100" dirty="0" err="1" smtClean="0">
                          <a:solidFill>
                            <a:schemeClr val="tx1"/>
                          </a:solidFill>
                          <a:latin typeface="Gill Sans MT" panose="020B0502020104020203" pitchFamily="34" charset="0"/>
                        </a:rPr>
                        <a:t>lbs</a:t>
                      </a:r>
                      <a:r>
                        <a:rPr lang="en-US" sz="2100" dirty="0" smtClean="0">
                          <a:solidFill>
                            <a:schemeClr val="tx1"/>
                          </a:solidFill>
                          <a:latin typeface="Gill Sans MT" panose="020B0502020104020203" pitchFamily="34" charset="0"/>
                        </a:rPr>
                        <a:t>/ac</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yes</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0.68</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Mid to late</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Minimal</a:t>
                      </a:r>
                      <a:r>
                        <a:rPr lang="en-US" sz="2100" baseline="0" dirty="0" smtClean="0">
                          <a:solidFill>
                            <a:schemeClr val="tx1"/>
                          </a:solidFill>
                          <a:latin typeface="Gill Sans MT" panose="020B0502020104020203" pitchFamily="34" charset="0"/>
                        </a:rPr>
                        <a:t> damage</a:t>
                      </a: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2"/>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3"/>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4"/>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5"/>
                  </a:ext>
                </a:extLst>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extLst>
                  <a:ext uri="{0D108BD9-81ED-4DB2-BD59-A6C34878D82A}">
                    <a16:rowId xmlns:a16="http://schemas.microsoft.com/office/drawing/2014/main" val="10006"/>
                  </a:ext>
                </a:extLst>
              </a:tr>
            </a:tbl>
          </a:graphicData>
        </a:graphic>
      </p:graphicFrame>
      <p:sp>
        <p:nvSpPr>
          <p:cNvPr id="20" name="Rounded Rectangle 19"/>
          <p:cNvSpPr/>
          <p:nvPr/>
        </p:nvSpPr>
        <p:spPr>
          <a:xfrm>
            <a:off x="1828800" y="10299030"/>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effectLst>
                  <a:outerShdw blurRad="38100" dist="38100" dir="2700000" algn="tl">
                    <a:srgbClr val="000000">
                      <a:alpha val="43137"/>
                    </a:srgbClr>
                  </a:outerShdw>
                </a:effectLst>
                <a:latin typeface="Gill Sans MT" panose="020B0502020104020203" pitchFamily="34" charset="0"/>
              </a:rPr>
              <a:t>Problem</a:t>
            </a:r>
            <a:endParaRPr lang="en-US" sz="6000" b="1" dirty="0">
              <a:solidFill>
                <a:srgbClr val="423A24"/>
              </a:solidFill>
              <a:effectLst>
                <a:outerShdw blurRad="38100" dist="38100" dir="2700000" algn="tl">
                  <a:srgbClr val="000000">
                    <a:alpha val="43137"/>
                  </a:srgbClr>
                </a:outerShdw>
              </a:effectLst>
              <a:latin typeface="Gill Sans MT" panose="020B0502020104020203" pitchFamily="34" charset="0"/>
            </a:endParaRPr>
          </a:p>
        </p:txBody>
      </p:sp>
      <p:sp>
        <p:nvSpPr>
          <p:cNvPr id="28" name="TextBox 27"/>
          <p:cNvSpPr txBox="1"/>
          <p:nvPr/>
        </p:nvSpPr>
        <p:spPr>
          <a:xfrm>
            <a:off x="1744135" y="12152448"/>
            <a:ext cx="13192653"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latin typeface="Georgia" panose="02040502050405020303" pitchFamily="18" charset="0"/>
              </a:rPr>
              <a:t>Increased interest in wanting to learn how to become involved in beekeeping, with limited training activities available </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Poor success rate of first-time beekeepers</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Lack of access to solid technical assistance for problem-solving</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Lack of contact between first-time beekeepers</a:t>
            </a:r>
          </a:p>
          <a:p>
            <a:endParaRPr lang="en-US" sz="2800" b="1"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Lack of support for first-time beekeepers from experienced beekeepers</a:t>
            </a:r>
            <a:endParaRPr lang="en-US" sz="2800" dirty="0">
              <a:latin typeface="Georgia" panose="02040502050405020303" pitchFamily="18" charset="0"/>
            </a:endParaRPr>
          </a:p>
        </p:txBody>
      </p:sp>
      <p:sp>
        <p:nvSpPr>
          <p:cNvPr id="35" name="Rounded Rectangle 34"/>
          <p:cNvSpPr/>
          <p:nvPr/>
        </p:nvSpPr>
        <p:spPr>
          <a:xfrm>
            <a:off x="16038829" y="20376425"/>
            <a:ext cx="25409208" cy="1101657"/>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effectLst>
                  <a:outerShdw blurRad="38100" dist="38100" dir="2700000" algn="tl">
                    <a:srgbClr val="000000">
                      <a:alpha val="43137"/>
                    </a:srgbClr>
                  </a:outerShdw>
                </a:effectLst>
                <a:latin typeface="Gill Sans MT" panose="020B0502020104020203" pitchFamily="34" charset="0"/>
              </a:rPr>
              <a:t>Conclusions</a:t>
            </a:r>
            <a:endParaRPr lang="en-US" sz="6000" b="1" dirty="0">
              <a:solidFill>
                <a:srgbClr val="423A24"/>
              </a:solidFill>
              <a:effectLst>
                <a:outerShdw blurRad="38100" dist="38100" dir="2700000" algn="tl">
                  <a:srgbClr val="000000">
                    <a:alpha val="43137"/>
                  </a:srgbClr>
                </a:outerShdw>
              </a:effectLst>
              <a:latin typeface="Gill Sans MT" panose="020B0502020104020203" pitchFamily="34" charset="0"/>
            </a:endParaRPr>
          </a:p>
        </p:txBody>
      </p:sp>
      <p:sp>
        <p:nvSpPr>
          <p:cNvPr id="36" name="TextBox 35"/>
          <p:cNvSpPr txBox="1"/>
          <p:nvPr/>
        </p:nvSpPr>
        <p:spPr>
          <a:xfrm>
            <a:off x="1732590" y="18411119"/>
            <a:ext cx="13106401" cy="9140964"/>
          </a:xfrm>
          <a:prstGeom prst="rect">
            <a:avLst/>
          </a:prstGeom>
          <a:noFill/>
        </p:spPr>
        <p:txBody>
          <a:bodyPr wrap="square" rtlCol="0">
            <a:spAutoFit/>
          </a:bodyPr>
          <a:lstStyle/>
          <a:p>
            <a:pPr marL="457200" lvl="0" indent="-457200">
              <a:buFont typeface="Wingdings" panose="05000000000000000000" pitchFamily="2" charset="2"/>
              <a:buChar char="§"/>
            </a:pPr>
            <a:r>
              <a:rPr lang="en-US" sz="2800" dirty="0" smtClean="0">
                <a:latin typeface="Georgia" panose="02040502050405020303" pitchFamily="18" charset="0"/>
              </a:rPr>
              <a:t>Beginner Beekeeping Classes provided to 90 students</a:t>
            </a:r>
          </a:p>
          <a:p>
            <a:pPr marL="914400" lvl="0" indent="-457200">
              <a:buFont typeface="Arial" panose="020B0604020202020204" pitchFamily="34" charset="0"/>
              <a:buChar char="•"/>
            </a:pPr>
            <a:r>
              <a:rPr lang="en-US" sz="2800" dirty="0" smtClean="0">
                <a:latin typeface="Georgia" panose="02040502050405020303" pitchFamily="18" charset="0"/>
              </a:rPr>
              <a:t>86 students (95%) chose to become beekeepers</a:t>
            </a:r>
          </a:p>
          <a:p>
            <a:pPr marL="1371600" lvl="0" indent="-457200">
              <a:buFont typeface="Wingdings" panose="05000000000000000000" pitchFamily="2" charset="2"/>
              <a:buChar char="ü"/>
            </a:pPr>
            <a:r>
              <a:rPr lang="en-US" sz="2800" dirty="0" smtClean="0">
                <a:latin typeface="Georgia" panose="02040502050405020303" pitchFamily="18" charset="0"/>
              </a:rPr>
              <a:t>77 of these 86 students (90%) currently have active hives – with robust bee numbers – which produce appropriate amounts of honey</a:t>
            </a:r>
          </a:p>
          <a:p>
            <a:pPr marL="1371600" lvl="0" indent="-457200">
              <a:buFont typeface="Wingdings" panose="05000000000000000000" pitchFamily="2" charset="2"/>
              <a:buChar char="ü"/>
            </a:pPr>
            <a:endParaRPr lang="en-US" sz="2800" dirty="0" smtClean="0">
              <a:latin typeface="Georgia" panose="02040502050405020303" pitchFamily="18" charset="0"/>
            </a:endParaRPr>
          </a:p>
          <a:p>
            <a:pPr marL="457200" lvl="0" indent="-457200">
              <a:buFont typeface="Wingdings" panose="05000000000000000000" pitchFamily="2" charset="2"/>
              <a:buChar char="§"/>
            </a:pPr>
            <a:r>
              <a:rPr lang="en-US" sz="2800" dirty="0" smtClean="0">
                <a:latin typeface="Georgia" panose="02040502050405020303" pitchFamily="18" charset="0"/>
              </a:rPr>
              <a:t>Attendees </a:t>
            </a:r>
            <a:r>
              <a:rPr lang="en-US" sz="2800" dirty="0">
                <a:latin typeface="Georgia" panose="02040502050405020303" pitchFamily="18" charset="0"/>
              </a:rPr>
              <a:t>were about ½ female, ½ </a:t>
            </a:r>
            <a:r>
              <a:rPr lang="en-US" sz="2800" dirty="0" smtClean="0">
                <a:latin typeface="Georgia" panose="02040502050405020303" pitchFamily="18" charset="0"/>
              </a:rPr>
              <a:t>male</a:t>
            </a:r>
          </a:p>
          <a:p>
            <a:pPr marL="457200" lvl="0" indent="-457200">
              <a:buFont typeface="Wingdings" panose="05000000000000000000" pitchFamily="2" charset="2"/>
              <a:buChar char="§"/>
            </a:pPr>
            <a:endParaRPr lang="en-US" sz="2800" dirty="0">
              <a:latin typeface="Georgia" panose="02040502050405020303" pitchFamily="18" charset="0"/>
            </a:endParaRPr>
          </a:p>
          <a:p>
            <a:pPr marL="457200" lvl="0" indent="-457200">
              <a:buFont typeface="Wingdings" panose="05000000000000000000" pitchFamily="2" charset="2"/>
              <a:buChar char="§"/>
            </a:pPr>
            <a:r>
              <a:rPr lang="en-US" sz="2800" dirty="0">
                <a:latin typeface="Georgia" panose="02040502050405020303" pitchFamily="18" charset="0"/>
              </a:rPr>
              <a:t>Attendees were mostly </a:t>
            </a:r>
            <a:r>
              <a:rPr lang="en-US" sz="2800" dirty="0" smtClean="0">
                <a:latin typeface="Georgia" panose="02040502050405020303" pitchFamily="18" charset="0"/>
              </a:rPr>
              <a:t>middle-aged</a:t>
            </a:r>
          </a:p>
          <a:p>
            <a:pPr marL="457200" lvl="0" indent="-457200">
              <a:buFont typeface="Wingdings" panose="05000000000000000000" pitchFamily="2" charset="2"/>
              <a:buChar char="§"/>
            </a:pPr>
            <a:endParaRPr lang="en-US" sz="2800" dirty="0">
              <a:latin typeface="Georgia" panose="02040502050405020303" pitchFamily="18" charset="0"/>
            </a:endParaRPr>
          </a:p>
          <a:p>
            <a:pPr marL="457200" lvl="0" indent="-457200">
              <a:buFont typeface="Wingdings" panose="05000000000000000000" pitchFamily="2" charset="2"/>
              <a:buChar char="§"/>
            </a:pPr>
            <a:r>
              <a:rPr lang="en-US" sz="2800" dirty="0">
                <a:latin typeface="Georgia" panose="02040502050405020303" pitchFamily="18" charset="0"/>
              </a:rPr>
              <a:t>Varied reasons </a:t>
            </a:r>
            <a:r>
              <a:rPr lang="en-US" sz="2800" dirty="0" smtClean="0">
                <a:latin typeface="Georgia" panose="02040502050405020303" pitchFamily="18" charset="0"/>
              </a:rPr>
              <a:t>for </a:t>
            </a:r>
            <a:r>
              <a:rPr lang="en-US" sz="2800" dirty="0">
                <a:latin typeface="Georgia" panose="02040502050405020303" pitchFamily="18" charset="0"/>
              </a:rPr>
              <a:t>wanting </a:t>
            </a:r>
            <a:r>
              <a:rPr lang="en-US" sz="2800" dirty="0" smtClean="0">
                <a:latin typeface="Georgia" panose="02040502050405020303" pitchFamily="18" charset="0"/>
              </a:rPr>
              <a:t>bees:</a:t>
            </a:r>
          </a:p>
          <a:p>
            <a:pPr marL="914400" lvl="0" indent="-457200">
              <a:buFont typeface="Arial" panose="020B0604020202020204" pitchFamily="34" charset="0"/>
              <a:buChar char="•"/>
              <a:tabLst>
                <a:tab pos="7315200" algn="l"/>
              </a:tabLst>
            </a:pPr>
            <a:r>
              <a:rPr lang="en-US" sz="2800" dirty="0">
                <a:latin typeface="Georgia" panose="02040502050405020303" pitchFamily="18" charset="0"/>
              </a:rPr>
              <a:t>Environmental </a:t>
            </a:r>
            <a:r>
              <a:rPr lang="en-US" sz="2800" dirty="0" smtClean="0">
                <a:latin typeface="Georgia" panose="02040502050405020303" pitchFamily="18" charset="0"/>
              </a:rPr>
              <a:t>concerns 	•    Past </a:t>
            </a:r>
            <a:r>
              <a:rPr lang="en-US" sz="2800" dirty="0">
                <a:latin typeface="Georgia" panose="02040502050405020303" pitchFamily="18" charset="0"/>
              </a:rPr>
              <a:t>family </a:t>
            </a:r>
            <a:r>
              <a:rPr lang="en-US" sz="2800" dirty="0" smtClean="0">
                <a:latin typeface="Georgia" panose="02040502050405020303" pitchFamily="18" charset="0"/>
              </a:rPr>
              <a:t>history</a:t>
            </a:r>
          </a:p>
          <a:p>
            <a:pPr marL="914400" lvl="0" indent="-457200">
              <a:buFont typeface="Arial" panose="020B0604020202020204" pitchFamily="34" charset="0"/>
              <a:buChar char="•"/>
              <a:tabLst>
                <a:tab pos="7315200" algn="l"/>
              </a:tabLst>
            </a:pPr>
            <a:r>
              <a:rPr lang="en-US" sz="2800" dirty="0">
                <a:latin typeface="Georgia" panose="02040502050405020303" pitchFamily="18" charset="0"/>
              </a:rPr>
              <a:t>Pollination </a:t>
            </a:r>
            <a:r>
              <a:rPr lang="en-US" sz="2800" dirty="0" smtClean="0">
                <a:latin typeface="Georgia" panose="02040502050405020303" pitchFamily="18" charset="0"/>
              </a:rPr>
              <a:t>concerns	•    Family </a:t>
            </a:r>
            <a:r>
              <a:rPr lang="en-US" sz="2800" dirty="0">
                <a:latin typeface="Georgia" panose="02040502050405020303" pitchFamily="18" charset="0"/>
              </a:rPr>
              <a:t>activity – parent/child</a:t>
            </a:r>
          </a:p>
          <a:p>
            <a:pPr marL="914400" lvl="0" indent="-457200">
              <a:buFont typeface="Arial" panose="020B0604020202020204" pitchFamily="34" charset="0"/>
              <a:buChar char="•"/>
              <a:tabLst>
                <a:tab pos="7315200" algn="l"/>
              </a:tabLst>
            </a:pPr>
            <a:r>
              <a:rPr lang="en-US" sz="2800" dirty="0" smtClean="0">
                <a:latin typeface="Georgia" panose="02040502050405020303" pitchFamily="18" charset="0"/>
              </a:rPr>
              <a:t>Honey</a:t>
            </a:r>
            <a:r>
              <a:rPr lang="en-US" sz="2800" dirty="0">
                <a:latin typeface="Georgia" panose="02040502050405020303" pitchFamily="18" charset="0"/>
              </a:rPr>
              <a:t>	</a:t>
            </a:r>
            <a:r>
              <a:rPr lang="en-US" sz="2800" dirty="0" smtClean="0">
                <a:latin typeface="Georgia" panose="02040502050405020303" pitchFamily="18" charset="0"/>
              </a:rPr>
              <a:t>•    Local </a:t>
            </a:r>
            <a:r>
              <a:rPr lang="en-US" sz="2800" dirty="0">
                <a:latin typeface="Georgia" panose="02040502050405020303" pitchFamily="18" charset="0"/>
              </a:rPr>
              <a:t>food – allergy concerns</a:t>
            </a:r>
          </a:p>
          <a:p>
            <a:pPr marL="457200" lvl="0"/>
            <a:endParaRPr lang="en-US" sz="2800" dirty="0">
              <a:latin typeface="Georgia" panose="02040502050405020303" pitchFamily="18" charset="0"/>
            </a:endParaRPr>
          </a:p>
          <a:p>
            <a:pPr marL="457200" lvl="0" indent="-457200">
              <a:buFont typeface="Wingdings" panose="05000000000000000000" pitchFamily="2" charset="2"/>
              <a:buChar char="§"/>
            </a:pPr>
            <a:r>
              <a:rPr lang="en-US" sz="2800" dirty="0" smtClean="0">
                <a:latin typeface="Georgia" panose="02040502050405020303" pitchFamily="18" charset="0"/>
              </a:rPr>
              <a:t>Beekeeper </a:t>
            </a:r>
            <a:r>
              <a:rPr lang="en-US" sz="2800" dirty="0">
                <a:latin typeface="Georgia" panose="02040502050405020303" pitchFamily="18" charset="0"/>
              </a:rPr>
              <a:t>association formed</a:t>
            </a:r>
          </a:p>
          <a:p>
            <a:pPr marL="914400" lvl="0" indent="-457200">
              <a:buFont typeface="Arial" panose="020B0604020202020204" pitchFamily="34" charset="0"/>
              <a:buChar char="•"/>
            </a:pPr>
            <a:r>
              <a:rPr lang="en-US" sz="2800" dirty="0" smtClean="0">
                <a:latin typeface="Georgia" panose="02040502050405020303" pitchFamily="18" charset="0"/>
              </a:rPr>
              <a:t>35-50 </a:t>
            </a:r>
            <a:r>
              <a:rPr lang="en-US" sz="2800" dirty="0">
                <a:latin typeface="Georgia" panose="02040502050405020303" pitchFamily="18" charset="0"/>
              </a:rPr>
              <a:t>people </a:t>
            </a:r>
            <a:r>
              <a:rPr lang="en-US" sz="2800" dirty="0" smtClean="0">
                <a:latin typeface="Georgia" panose="02040502050405020303" pitchFamily="18" charset="0"/>
              </a:rPr>
              <a:t>attend</a:t>
            </a:r>
          </a:p>
          <a:p>
            <a:pPr marL="457200" lvl="0"/>
            <a:endParaRPr lang="en-US" sz="2800" dirty="0">
              <a:latin typeface="Georgia" panose="02040502050405020303" pitchFamily="18" charset="0"/>
            </a:endParaRPr>
          </a:p>
          <a:p>
            <a:pPr marL="457200" lvl="0" indent="-457200">
              <a:buFont typeface="Wingdings" panose="05000000000000000000" pitchFamily="2" charset="2"/>
              <a:buChar char="§"/>
            </a:pPr>
            <a:r>
              <a:rPr lang="en-US" sz="2800" dirty="0" smtClean="0">
                <a:latin typeface="Georgia" panose="02040502050405020303" pitchFamily="18" charset="0"/>
              </a:rPr>
              <a:t>Two </a:t>
            </a:r>
            <a:r>
              <a:rPr lang="en-US" sz="2800" dirty="0">
                <a:latin typeface="Georgia" panose="02040502050405020303" pitchFamily="18" charset="0"/>
              </a:rPr>
              <a:t>successful </a:t>
            </a:r>
            <a:r>
              <a:rPr lang="en-US" sz="2800" dirty="0" smtClean="0">
                <a:latin typeface="Georgia" panose="02040502050405020303" pitchFamily="18" charset="0"/>
              </a:rPr>
              <a:t>Field Days</a:t>
            </a:r>
            <a:endParaRPr lang="en-US" sz="2800" dirty="0">
              <a:latin typeface="Georgia" panose="02040502050405020303" pitchFamily="18" charset="0"/>
            </a:endParaRPr>
          </a:p>
          <a:p>
            <a:pPr marL="914400" lvl="0" indent="-457200">
              <a:buFont typeface="Arial" panose="020B0604020202020204" pitchFamily="34" charset="0"/>
              <a:buChar char="•"/>
            </a:pPr>
            <a:r>
              <a:rPr lang="en-US" sz="2800" dirty="0" smtClean="0">
                <a:latin typeface="Georgia" panose="02040502050405020303" pitchFamily="18" charset="0"/>
              </a:rPr>
              <a:t>Average </a:t>
            </a:r>
            <a:r>
              <a:rPr lang="en-US" sz="2800" dirty="0">
                <a:latin typeface="Georgia" panose="02040502050405020303" pitchFamily="18" charset="0"/>
              </a:rPr>
              <a:t>attendance </a:t>
            </a:r>
            <a:r>
              <a:rPr lang="en-US" sz="2800" dirty="0" smtClean="0">
                <a:latin typeface="Georgia" panose="02040502050405020303" pitchFamily="18" charset="0"/>
              </a:rPr>
              <a:t>46</a:t>
            </a:r>
          </a:p>
          <a:p>
            <a:pPr marL="457200" lvl="0"/>
            <a:endParaRPr lang="en-US" sz="2800" dirty="0">
              <a:latin typeface="Georgia" panose="02040502050405020303" pitchFamily="18" charset="0"/>
            </a:endParaRPr>
          </a:p>
          <a:p>
            <a:pPr marL="457200" lvl="0" indent="-457200">
              <a:buFont typeface="Wingdings" panose="05000000000000000000" pitchFamily="2" charset="2"/>
              <a:buChar char="§"/>
            </a:pPr>
            <a:r>
              <a:rPr lang="en-US" sz="2800" dirty="0" smtClean="0">
                <a:latin typeface="Georgia" panose="02040502050405020303" pitchFamily="18" charset="0"/>
              </a:rPr>
              <a:t>Technician </a:t>
            </a:r>
            <a:r>
              <a:rPr lang="en-US" sz="2800" dirty="0">
                <a:latin typeface="Georgia" panose="02040502050405020303" pitchFamily="18" charset="0"/>
              </a:rPr>
              <a:t>visits – </a:t>
            </a:r>
            <a:r>
              <a:rPr lang="en-US" sz="2800" dirty="0" smtClean="0">
                <a:latin typeface="Georgia" panose="02040502050405020303" pitchFamily="18" charset="0"/>
              </a:rPr>
              <a:t>65</a:t>
            </a:r>
            <a:endParaRPr lang="en-US" sz="2800" dirty="0">
              <a:latin typeface="Georgia" panose="02040502050405020303" pitchFamily="18" charset="0"/>
            </a:endParaRPr>
          </a:p>
        </p:txBody>
      </p:sp>
      <p:sp>
        <p:nvSpPr>
          <p:cNvPr id="31" name="TextBox 30"/>
          <p:cNvSpPr txBox="1"/>
          <p:nvPr/>
        </p:nvSpPr>
        <p:spPr>
          <a:xfrm>
            <a:off x="30739080" y="19151450"/>
            <a:ext cx="10683240" cy="954107"/>
          </a:xfrm>
          <a:prstGeom prst="rect">
            <a:avLst/>
          </a:prstGeom>
          <a:noFill/>
        </p:spPr>
        <p:txBody>
          <a:bodyPr wrap="square" rtlCol="0">
            <a:spAutoFit/>
          </a:bodyPr>
          <a:lstStyle/>
          <a:p>
            <a:pPr algn="ctr"/>
            <a:r>
              <a:rPr lang="en-US" sz="2800" b="1" dirty="0" smtClean="0">
                <a:latin typeface="Georgia" panose="02040502050405020303" pitchFamily="18" charset="0"/>
              </a:rPr>
              <a:t>The training emphasized hands-on activities </a:t>
            </a:r>
          </a:p>
          <a:p>
            <a:pPr algn="ctr"/>
            <a:r>
              <a:rPr lang="en-US" sz="2800" b="1" dirty="0" smtClean="0">
                <a:latin typeface="Georgia" panose="02040502050405020303" pitchFamily="18" charset="0"/>
              </a:rPr>
              <a:t>at the field days and during technician visits</a:t>
            </a:r>
            <a:endParaRPr lang="en-US" sz="2800" b="1" dirty="0">
              <a:latin typeface="Georgia" panose="02040502050405020303" pitchFamily="18" charset="0"/>
            </a:endParaRPr>
          </a:p>
        </p:txBody>
      </p:sp>
      <p:sp>
        <p:nvSpPr>
          <p:cNvPr id="43" name="TextBox 42"/>
          <p:cNvSpPr txBox="1"/>
          <p:nvPr/>
        </p:nvSpPr>
        <p:spPr>
          <a:xfrm>
            <a:off x="-23375100" y="8402311"/>
            <a:ext cx="17022431" cy="1631216"/>
          </a:xfrm>
          <a:prstGeom prst="rect">
            <a:avLst/>
          </a:prstGeom>
          <a:noFill/>
        </p:spPr>
        <p:txBody>
          <a:bodyPr wrap="square" rtlCol="0">
            <a:spAutoFit/>
          </a:bodyPr>
          <a:lstStyle/>
          <a:p>
            <a:r>
              <a:rPr lang="en-US" sz="6000" b="1" dirty="0" smtClean="0">
                <a:solidFill>
                  <a:srgbClr val="C00000"/>
                </a:solidFill>
                <a:latin typeface="Gill Sans MT" pitchFamily="34" charset="0"/>
              </a:rPr>
              <a:t>SUB HEADER</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Gill Sans font in 60pt size.</a:t>
            </a:r>
          </a:p>
        </p:txBody>
      </p:sp>
      <p:sp>
        <p:nvSpPr>
          <p:cNvPr id="45" name="Rectangle 44"/>
          <p:cNvSpPr/>
          <p:nvPr/>
        </p:nvSpPr>
        <p:spPr>
          <a:xfrm>
            <a:off x="-23421472" y="14853372"/>
            <a:ext cx="19592771"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23421472" y="11544300"/>
            <a:ext cx="17022431" cy="2862322"/>
          </a:xfrm>
          <a:prstGeom prst="rect">
            <a:avLst/>
          </a:prstGeom>
          <a:noFill/>
        </p:spPr>
        <p:txBody>
          <a:bodyPr wrap="square" rtlCol="0">
            <a:spAutoFit/>
          </a:bodyPr>
          <a:lstStyle/>
          <a:p>
            <a:r>
              <a:rPr lang="en-US" sz="6000" b="1" dirty="0" smtClean="0">
                <a:solidFill>
                  <a:srgbClr val="C00000"/>
                </a:solidFill>
                <a:latin typeface="Gill Sans MT" pitchFamily="34" charset="0"/>
              </a:rPr>
              <a:t>TEXT BOX</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Georgia font in 28pt size.</a:t>
            </a:r>
          </a:p>
          <a:p>
            <a:pPr marL="571500" indent="-571500">
              <a:buFont typeface="Arial" panose="020B0604020202020204" pitchFamily="34" charset="0"/>
              <a:buChar char="•"/>
            </a:pPr>
            <a:r>
              <a:rPr lang="en-US" sz="4000" b="1" dirty="0" smtClean="0">
                <a:solidFill>
                  <a:srgbClr val="C00000"/>
                </a:solidFill>
                <a:latin typeface="Gill Sans MT" pitchFamily="34" charset="0"/>
              </a:rPr>
              <a:t>Note that 18pt-20pt is the </a:t>
            </a:r>
            <a:r>
              <a:rPr lang="en-US" sz="4000" b="1" u="sng" dirty="0" smtClean="0">
                <a:solidFill>
                  <a:srgbClr val="C00000"/>
                </a:solidFill>
                <a:latin typeface="Gill Sans MT" pitchFamily="34" charset="0"/>
              </a:rPr>
              <a:t>minimum</a:t>
            </a:r>
            <a:r>
              <a:rPr lang="en-US" sz="4000" b="1" dirty="0" smtClean="0">
                <a:solidFill>
                  <a:srgbClr val="C00000"/>
                </a:solidFill>
                <a:latin typeface="Gill Sans MT" pitchFamily="34" charset="0"/>
              </a:rPr>
              <a:t> size recommended for readability at a two-foot distance. </a:t>
            </a:r>
          </a:p>
        </p:txBody>
      </p:sp>
      <p:sp>
        <p:nvSpPr>
          <p:cNvPr id="47" name="TextBox 46"/>
          <p:cNvSpPr txBox="1"/>
          <p:nvPr/>
        </p:nvSpPr>
        <p:spPr>
          <a:xfrm>
            <a:off x="-23421472" y="17487904"/>
            <a:ext cx="188976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23421473" y="15716254"/>
            <a:ext cx="17678401" cy="1015663"/>
          </a:xfrm>
          <a:prstGeom prst="rect">
            <a:avLst/>
          </a:prstGeom>
          <a:noFill/>
        </p:spPr>
        <p:txBody>
          <a:bodyPr wrap="square" rtlCol="0">
            <a:spAutoFit/>
          </a:bodyPr>
          <a:lstStyle/>
          <a:p>
            <a:r>
              <a:rPr lang="en-US" sz="6000" b="1" dirty="0" smtClean="0">
                <a:solidFill>
                  <a:srgbClr val="C00000"/>
                </a:solidFill>
                <a:latin typeface="Gill Sans MT" pitchFamily="34" charset="0"/>
              </a:rPr>
              <a:t>TEXT BOXES FOR PHOTOS, FIGURES, etc.</a:t>
            </a:r>
            <a:endParaRPr lang="en-US" sz="6000" b="1" dirty="0">
              <a:solidFill>
                <a:srgbClr val="C00000"/>
              </a:solidFill>
              <a:latin typeface="Gill Sans MT" pitchFamily="34" charset="0"/>
            </a:endParaRPr>
          </a:p>
        </p:txBody>
      </p:sp>
      <p:sp>
        <p:nvSpPr>
          <p:cNvPr id="50" name="TextBox 49"/>
          <p:cNvSpPr txBox="1"/>
          <p:nvPr/>
        </p:nvSpPr>
        <p:spPr>
          <a:xfrm>
            <a:off x="-23138036" y="16752922"/>
            <a:ext cx="14327188" cy="769441"/>
          </a:xfrm>
          <a:prstGeom prst="rect">
            <a:avLst/>
          </a:prstGeom>
          <a:noFill/>
        </p:spPr>
        <p:txBody>
          <a:bodyPr wrap="square" rtlCol="0" anchor="ctr" anchorCtr="0">
            <a:spAutoFit/>
          </a:bodyPr>
          <a:lstStyle/>
          <a:p>
            <a:r>
              <a:rPr lang="en-US" sz="4400" dirty="0" smtClean="0">
                <a:solidFill>
                  <a:srgbClr val="423A24"/>
                </a:solidFill>
                <a:latin typeface="Gill Sans MT" pitchFamily="34" charset="0"/>
              </a:rPr>
              <a:t>Sample title box for a photo, table, figure, etc. Gill Sans 44pt</a:t>
            </a:r>
            <a:endParaRPr lang="en-US" sz="4400" dirty="0">
              <a:solidFill>
                <a:srgbClr val="423A24"/>
              </a:solidFill>
              <a:latin typeface="Gill Sans MT" pitchFamily="34" charset="0"/>
            </a:endParaRPr>
          </a:p>
        </p:txBody>
      </p:sp>
      <p:sp>
        <p:nvSpPr>
          <p:cNvPr id="53" name="TextBox 52"/>
          <p:cNvSpPr txBox="1"/>
          <p:nvPr/>
        </p:nvSpPr>
        <p:spPr>
          <a:xfrm>
            <a:off x="-24521738" y="19452387"/>
            <a:ext cx="21485728" cy="4093428"/>
          </a:xfrm>
          <a:prstGeom prst="rect">
            <a:avLst/>
          </a:prstGeom>
          <a:solidFill>
            <a:schemeClr val="bg1"/>
          </a:solid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40" name="Rounded Rectangle 39"/>
          <p:cNvSpPr/>
          <p:nvPr/>
        </p:nvSpPr>
        <p:spPr>
          <a:xfrm>
            <a:off x="16038829" y="10354382"/>
            <a:ext cx="13090525"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effectLst>
                  <a:outerShdw blurRad="38100" dist="38100" dir="2700000" algn="tl">
                    <a:srgbClr val="000000">
                      <a:alpha val="43137"/>
                    </a:srgbClr>
                  </a:outerShdw>
                </a:effectLst>
                <a:latin typeface="Gill Sans MT" panose="020B0502020104020203" pitchFamily="34" charset="0"/>
              </a:rPr>
              <a:t>Methods</a:t>
            </a:r>
            <a:endParaRPr lang="en-US" sz="6000" b="1" dirty="0">
              <a:solidFill>
                <a:srgbClr val="423A24"/>
              </a:solidFill>
              <a:effectLst>
                <a:outerShdw blurRad="38100" dist="38100" dir="2700000" algn="tl">
                  <a:srgbClr val="000000">
                    <a:alpha val="43137"/>
                  </a:srgbClr>
                </a:outerShdw>
              </a:effectLst>
              <a:latin typeface="Gill Sans MT" panose="020B0502020104020203" pitchFamily="34" charset="0"/>
            </a:endParaRPr>
          </a:p>
        </p:txBody>
      </p:sp>
      <p:sp>
        <p:nvSpPr>
          <p:cNvPr id="51" name="TextBox 50"/>
          <p:cNvSpPr txBox="1"/>
          <p:nvPr/>
        </p:nvSpPr>
        <p:spPr>
          <a:xfrm>
            <a:off x="16038829" y="12159576"/>
            <a:ext cx="13090525" cy="6124754"/>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latin typeface="Georgia" panose="02040502050405020303" pitchFamily="18" charset="0"/>
              </a:rPr>
              <a:t>Employment of two technicians to provide onsite technical assistance on evenings and Saturdays</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Implement two summer Field Days – early and late </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Establish a local viable club/association</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Work with state associations and the state apiarist</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Develop an introductory course that provides essentials to start beekeeping:</a:t>
            </a:r>
          </a:p>
          <a:p>
            <a:pPr marL="974725" indent="-457200">
              <a:buFont typeface="Arial" panose="020B0604020202020204" pitchFamily="34" charset="0"/>
              <a:buChar char="•"/>
            </a:pPr>
            <a:r>
              <a:rPr lang="en-US" sz="2800" dirty="0" smtClean="0">
                <a:latin typeface="Georgia" panose="02040502050405020303" pitchFamily="18" charset="0"/>
              </a:rPr>
              <a:t>Equipment</a:t>
            </a:r>
            <a:r>
              <a:rPr lang="en-US" sz="2800" dirty="0">
                <a:latin typeface="Georgia" panose="02040502050405020303" pitchFamily="18" charset="0"/>
              </a:rPr>
              <a:t>, location, and </a:t>
            </a:r>
            <a:r>
              <a:rPr lang="en-US" sz="2800" dirty="0" smtClean="0">
                <a:latin typeface="Georgia" panose="02040502050405020303" pitchFamily="18" charset="0"/>
              </a:rPr>
              <a:t>preparation</a:t>
            </a:r>
            <a:endParaRPr lang="en-US" sz="2800" dirty="0">
              <a:latin typeface="Georgia" panose="02040502050405020303" pitchFamily="18" charset="0"/>
            </a:endParaRPr>
          </a:p>
          <a:p>
            <a:pPr marL="974725" indent="-457200">
              <a:buFont typeface="Arial" panose="020B0604020202020204" pitchFamily="34" charset="0"/>
              <a:buChar char="•"/>
            </a:pPr>
            <a:r>
              <a:rPr lang="en-US" sz="2800" dirty="0" smtClean="0">
                <a:latin typeface="Georgia" panose="02040502050405020303" pitchFamily="18" charset="0"/>
              </a:rPr>
              <a:t>Bee </a:t>
            </a:r>
            <a:r>
              <a:rPr lang="en-US" sz="2800" dirty="0">
                <a:latin typeface="Georgia" panose="02040502050405020303" pitchFamily="18" charset="0"/>
              </a:rPr>
              <a:t>acquisition and </a:t>
            </a:r>
            <a:r>
              <a:rPr lang="en-US" sz="2800" dirty="0" smtClean="0">
                <a:latin typeface="Georgia" panose="02040502050405020303" pitchFamily="18" charset="0"/>
              </a:rPr>
              <a:t>installation</a:t>
            </a:r>
            <a:endParaRPr lang="en-US" sz="2800" dirty="0">
              <a:latin typeface="Georgia" panose="02040502050405020303" pitchFamily="18" charset="0"/>
            </a:endParaRPr>
          </a:p>
          <a:p>
            <a:pPr marL="974725" indent="-457200">
              <a:buFont typeface="Arial" panose="020B0604020202020204" pitchFamily="34" charset="0"/>
              <a:buChar char="•"/>
            </a:pPr>
            <a:r>
              <a:rPr lang="en-US" sz="2800" dirty="0" smtClean="0">
                <a:latin typeface="Georgia" panose="02040502050405020303" pitchFamily="18" charset="0"/>
              </a:rPr>
              <a:t>Bee </a:t>
            </a:r>
            <a:r>
              <a:rPr lang="en-US" sz="2800" dirty="0">
                <a:latin typeface="Georgia" panose="02040502050405020303" pitchFamily="18" charset="0"/>
              </a:rPr>
              <a:t>biology applied and bee management</a:t>
            </a:r>
          </a:p>
          <a:p>
            <a:pPr marL="457200" indent="-457200">
              <a:buFont typeface="Wingdings" panose="05000000000000000000" pitchFamily="2" charset="2"/>
              <a:buChar char="§"/>
            </a:pPr>
            <a:endParaRPr lang="en-US" sz="2800" dirty="0" smtClean="0">
              <a:latin typeface="Georgia" panose="02040502050405020303" pitchFamily="18" charset="0"/>
            </a:endParaRPr>
          </a:p>
        </p:txBody>
      </p:sp>
      <p:sp>
        <p:nvSpPr>
          <p:cNvPr id="44" name="Rectangle 43"/>
          <p:cNvSpPr/>
          <p:nvPr/>
        </p:nvSpPr>
        <p:spPr>
          <a:xfrm>
            <a:off x="13715960" y="4333461"/>
            <a:ext cx="5829340" cy="938719"/>
          </a:xfrm>
          <a:prstGeom prst="rect">
            <a:avLst/>
          </a:prstGeom>
        </p:spPr>
        <p:txBody>
          <a:bodyPr wrap="square">
            <a:spAutoFit/>
          </a:bodyPr>
          <a:lstStyle/>
          <a:p>
            <a:r>
              <a:rPr lang="en-US" sz="5500" b="1" dirty="0">
                <a:ln w="0" cap="flat">
                  <a:noFill/>
                  <a:round/>
                </a:ln>
                <a:effectLst>
                  <a:outerShdw blurRad="50800" dist="50800" dir="5400000" algn="ctr" rotWithShape="0">
                    <a:schemeClr val="bg1"/>
                  </a:outerShdw>
                </a:effectLst>
                <a:latin typeface="Gill Sans MT" pitchFamily="34" charset="0"/>
              </a:rPr>
              <a:t>LNC15-365</a:t>
            </a:r>
            <a:r>
              <a:rPr lang="en-US" sz="5500" b="1" dirty="0">
                <a:ln w="0" cap="flat">
                  <a:noFill/>
                  <a:round/>
                </a:ln>
                <a:solidFill>
                  <a:srgbClr val="FF0000"/>
                </a:solidFill>
                <a:effectLst>
                  <a:outerShdw blurRad="50800" dist="50800" dir="5400000" algn="ctr" rotWithShape="0">
                    <a:schemeClr val="bg1"/>
                  </a:outerShdw>
                </a:effectLst>
                <a:latin typeface="Gill Sans MT" pitchFamily="34" charset="0"/>
              </a:rPr>
              <a:t> </a:t>
            </a:r>
            <a:endParaRPr lang="en-US" sz="5500" dirty="0">
              <a:solidFill>
                <a:srgbClr val="FF0000"/>
              </a:solidFill>
              <a:effectLst>
                <a:outerShdw blurRad="50800" dist="50800" dir="5400000" algn="ctr" rotWithShape="0">
                  <a:schemeClr val="bg1"/>
                </a:outerShdw>
              </a:effectLst>
              <a:latin typeface="Gill Sans MT" pitchFamily="34" charset="0"/>
            </a:endParaRPr>
          </a:p>
        </p:txBody>
      </p:sp>
      <p:sp>
        <p:nvSpPr>
          <p:cNvPr id="52" name="Rounded Rectangle 51"/>
          <p:cNvSpPr/>
          <p:nvPr/>
        </p:nvSpPr>
        <p:spPr>
          <a:xfrm>
            <a:off x="-23375100" y="10354382"/>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92563" y="27961061"/>
            <a:ext cx="15707742" cy="553579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6547"/>
          <a:stretch/>
        </p:blipFill>
        <p:spPr>
          <a:xfrm>
            <a:off x="30739080" y="10294066"/>
            <a:ext cx="10683240" cy="866358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18989" y="21779315"/>
            <a:ext cx="6150611" cy="5880513"/>
          </a:xfrm>
          <a:prstGeom prst="rect">
            <a:avLst/>
          </a:prstGeom>
        </p:spPr>
      </p:pic>
      <p:sp>
        <p:nvSpPr>
          <p:cNvPr id="39" name="Rounded Rectangle 38"/>
          <p:cNvSpPr/>
          <p:nvPr/>
        </p:nvSpPr>
        <p:spPr>
          <a:xfrm>
            <a:off x="1828800" y="17035110"/>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effectLst>
                  <a:outerShdw blurRad="38100" dist="38100" dir="2700000" algn="tl">
                    <a:srgbClr val="000000">
                      <a:alpha val="43137"/>
                    </a:srgbClr>
                  </a:outerShdw>
                </a:effectLst>
                <a:latin typeface="Gill Sans MT" panose="020B0502020104020203" pitchFamily="34" charset="0"/>
              </a:rPr>
              <a:t>Results &amp; Observations</a:t>
            </a:r>
            <a:endParaRPr lang="en-US" sz="6000" b="1" dirty="0">
              <a:solidFill>
                <a:srgbClr val="423A24"/>
              </a:solidFill>
              <a:effectLst>
                <a:outerShdw blurRad="38100" dist="38100" dir="2700000" algn="tl">
                  <a:srgbClr val="000000">
                    <a:alpha val="43137"/>
                  </a:srgbClr>
                </a:outerShdw>
              </a:effectLst>
              <a:latin typeface="Gill Sans MT" panose="020B0502020104020203" pitchFamily="34" charset="0"/>
            </a:endParaRPr>
          </a:p>
        </p:txBody>
      </p:sp>
      <p:sp>
        <p:nvSpPr>
          <p:cNvPr id="42" name="TextBox 41"/>
          <p:cNvSpPr txBox="1"/>
          <p:nvPr/>
        </p:nvSpPr>
        <p:spPr>
          <a:xfrm flipH="1">
            <a:off x="25263944" y="21683137"/>
            <a:ext cx="14542936" cy="6124754"/>
          </a:xfrm>
          <a:prstGeom prst="rect">
            <a:avLst/>
          </a:prstGeom>
          <a:noFill/>
        </p:spPr>
        <p:txBody>
          <a:bodyPr wrap="square" rtlCol="0">
            <a:spAutoFit/>
          </a:bodyPr>
          <a:lstStyle/>
          <a:p>
            <a:endParaRPr lang="en-US" sz="2800" dirty="0">
              <a:latin typeface="Gill Sans MT" pitchFamily="34" charset="0"/>
            </a:endParaRPr>
          </a:p>
          <a:p>
            <a:pPr marL="457200" indent="-457200">
              <a:buFont typeface="Wingdings" panose="05000000000000000000" pitchFamily="2" charset="2"/>
              <a:buChar char="§"/>
            </a:pPr>
            <a:r>
              <a:rPr lang="en-US" sz="2800" dirty="0" smtClean="0">
                <a:latin typeface="Georgia" panose="02040502050405020303" pitchFamily="18" charset="0"/>
              </a:rPr>
              <a:t>Technician support on site was very effective and highly valued</a:t>
            </a:r>
          </a:p>
          <a:p>
            <a:pPr marL="457200" indent="-457200">
              <a:buFont typeface="Wingdings" panose="05000000000000000000" pitchFamily="2" charset="2"/>
              <a:buChar char="§"/>
            </a:pPr>
            <a:endParaRPr lang="en-US" sz="2800" dirty="0" smtClean="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The formation of a local club provided sustainability on ongoing development</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SARE grant led to another grant from the Leopold Center to continue work</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smtClean="0">
                <a:latin typeface="Georgia" panose="02040502050405020303" pitchFamily="18" charset="0"/>
              </a:rPr>
              <a:t>Activity spreading out to include more people interested in beekeeping</a:t>
            </a:r>
          </a:p>
          <a:p>
            <a:endParaRPr lang="en-US" sz="2800" dirty="0">
              <a:latin typeface="Gill Sans MT" pitchFamily="34" charset="0"/>
            </a:endParaRPr>
          </a:p>
          <a:p>
            <a:pPr marL="457200" lvl="0" indent="-457200">
              <a:buFont typeface="Wingdings" panose="05000000000000000000" pitchFamily="2" charset="2"/>
              <a:buChar char="§"/>
            </a:pPr>
            <a:r>
              <a:rPr lang="en-US" sz="2800" dirty="0">
                <a:solidFill>
                  <a:prstClr val="black"/>
                </a:solidFill>
                <a:latin typeface="Georgia" panose="02040502050405020303" pitchFamily="18" charset="0"/>
              </a:rPr>
              <a:t>Solid support from Iowa Honey Producers </a:t>
            </a:r>
            <a:r>
              <a:rPr lang="en-US" sz="2800" dirty="0" smtClean="0">
                <a:solidFill>
                  <a:prstClr val="black"/>
                </a:solidFill>
                <a:latin typeface="Georgia" panose="02040502050405020303" pitchFamily="18" charset="0"/>
              </a:rPr>
              <a:t>Association, with </a:t>
            </a:r>
            <a:r>
              <a:rPr lang="en-US" sz="2800" dirty="0" err="1" smtClean="0">
                <a:solidFill>
                  <a:prstClr val="black"/>
                </a:solidFill>
                <a:latin typeface="Georgia" panose="02040502050405020303" pitchFamily="18" charset="0"/>
              </a:rPr>
              <a:t>Dordt</a:t>
            </a:r>
            <a:r>
              <a:rPr lang="en-US" sz="2800" dirty="0" smtClean="0">
                <a:solidFill>
                  <a:prstClr val="black"/>
                </a:solidFill>
                <a:latin typeface="Georgia" panose="02040502050405020303" pitchFamily="18" charset="0"/>
              </a:rPr>
              <a:t> College </a:t>
            </a:r>
          </a:p>
          <a:p>
            <a:pPr lvl="0"/>
            <a:r>
              <a:rPr lang="en-US" sz="2800" dirty="0" smtClean="0">
                <a:solidFill>
                  <a:prstClr val="black"/>
                </a:solidFill>
                <a:latin typeface="Georgia" panose="02040502050405020303" pitchFamily="18" charset="0"/>
              </a:rPr>
              <a:t>     hosting their 2018 Annual Field Day</a:t>
            </a:r>
          </a:p>
          <a:p>
            <a:pPr lvl="0"/>
            <a:endParaRPr lang="en-US" sz="2800" dirty="0">
              <a:solidFill>
                <a:prstClr val="black"/>
              </a:solidFill>
              <a:latin typeface="Georgia" panose="02040502050405020303" pitchFamily="18" charset="0"/>
            </a:endParaRPr>
          </a:p>
          <a:p>
            <a:pPr marL="457200" lvl="0" indent="-457200">
              <a:buFont typeface="Wingdings" panose="05000000000000000000" pitchFamily="2" charset="2"/>
              <a:buChar char="§"/>
            </a:pPr>
            <a:r>
              <a:rPr lang="en-US" sz="2800" dirty="0" smtClean="0">
                <a:solidFill>
                  <a:prstClr val="black"/>
                </a:solidFill>
                <a:latin typeface="Georgia" panose="02040502050405020303" pitchFamily="18" charset="0"/>
              </a:rPr>
              <a:t>Solid support from Iowa Department of Agriculture &amp; land Stewardship</a:t>
            </a:r>
            <a:endParaRPr lang="en-US" sz="2800" dirty="0">
              <a:solidFill>
                <a:prstClr val="black"/>
              </a:solidFill>
              <a:latin typeface="Georgia" panose="02040502050405020303" pitchFamily="18" charset="0"/>
            </a:endParaRPr>
          </a:p>
          <a:p>
            <a:endParaRPr lang="en-US" sz="2800" dirty="0">
              <a:latin typeface="Gill Sans MT"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11632</TotalTime>
  <Words>639</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Georgia</vt:lpstr>
      <vt:lpstr>Gill Sans MT</vt:lpstr>
      <vt:lpstr>Arial</vt:lpstr>
      <vt:lpstr>Calibri</vt:lpstr>
      <vt:lpstr>Wingdings</vt:lpstr>
      <vt:lpstr>Office Theme</vt:lpstr>
      <vt:lpstr>Custom Design</vt:lpstr>
      <vt:lpstr>PowerPoint Presentation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Duane Bajema</cp:lastModifiedBy>
  <cp:revision>237</cp:revision>
  <cp:lastPrinted>2018-03-19T16:51:07Z</cp:lastPrinted>
  <dcterms:created xsi:type="dcterms:W3CDTF">2016-08-23T19:00:54Z</dcterms:created>
  <dcterms:modified xsi:type="dcterms:W3CDTF">2018-03-19T18:39:29Z</dcterms:modified>
</cp:coreProperties>
</file>