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010400" cy="9296400"/>
  <p:embeddedFontLst>
    <p:embeddedFont>
      <p:font typeface="Gill Sans MT" panose="020B0502020104020203" pitchFamily="34"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B3F"/>
    <a:srgbClr val="1B5B26"/>
    <a:srgbClr val="227430"/>
    <a:srgbClr val="28903A"/>
    <a:srgbClr val="C7EFCE"/>
    <a:srgbClr val="28909E"/>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9710" autoAdjust="0"/>
  </p:normalViewPr>
  <p:slideViewPr>
    <p:cSldViewPr snapToGrid="0">
      <p:cViewPr>
        <p:scale>
          <a:sx n="30" d="100"/>
          <a:sy n="30" d="100"/>
        </p:scale>
        <p:origin x="600" y="-534"/>
      </p:cViewPr>
      <p:guideLst>
        <p:guide pos="18240"/>
        <p:guide pos="9409"/>
        <p:guide pos="17949"/>
        <p:guide pos="9703"/>
        <p:guide pos="1152"/>
        <p:guide pos="26496"/>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257B2BAE-E3B7-4F95-ABA8-9F9B20C71355}" type="datetimeFigureOut">
              <a:rPr lang="en-US" smtClean="0"/>
              <a:pPr/>
              <a:t>3/28/2018</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2" tIns="46586" rIns="93172" bIns="46586"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14B61EB5-CCFD-4ACE-988B-50FDDCEDE607}" type="datetimeFigureOut">
              <a:rPr lang="en-US" smtClean="0"/>
              <a:pPr/>
              <a:t>3/28/2018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7"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858000"/>
            <a:ext cx="43891200" cy="21488400"/>
          </a:xfrm>
          <a:prstGeom prst="rect">
            <a:avLst/>
          </a:prstGeom>
          <a:gradFill>
            <a:gsLst>
              <a:gs pos="0">
                <a:srgbClr val="28903A">
                  <a:alpha val="40000"/>
                </a:srgbClr>
              </a:gs>
              <a:gs pos="50000">
                <a:srgbClr val="C7EFCE"/>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28903A">
                  <a:alpha val="4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28903A"/>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28903A"/>
          </a:solidFill>
          <a:ln>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3600" smtClean="0">
                <a:latin typeface="Gill Sans MT" pitchFamily="34" charset="0"/>
              </a:rPr>
              <a:t>nesare.org</a:t>
            </a:r>
            <a:endParaRPr lang="en-US" sz="3600">
              <a:latin typeface="Gill Sans MT" pitchFamily="34" charset="0"/>
            </a:endParaRPr>
          </a:p>
        </p:txBody>
      </p:sp>
      <p:pic>
        <p:nvPicPr>
          <p:cNvPr id="14" name="Picture 13" descr="SARE_Northeast_CMYK_2.eps"/>
          <p:cNvPicPr>
            <a:picLocks noChangeAspect="1"/>
          </p:cNvPicPr>
          <p:nvPr userDrawn="1"/>
        </p:nvPicPr>
        <p:blipFill>
          <a:blip r:embed="rId4"/>
          <a:stretch>
            <a:fillRect/>
          </a:stretch>
        </p:blipFill>
        <p:spPr>
          <a:xfrm>
            <a:off x="947311" y="923679"/>
            <a:ext cx="5120362" cy="4541456"/>
          </a:xfrm>
          <a:prstGeom prst="rect">
            <a:avLst/>
          </a:prstGeom>
        </p:spPr>
      </p:pic>
      <p:pic>
        <p:nvPicPr>
          <p:cNvPr id="19" name="Picture 18" descr="SARE_Northeast_CMYK_2.eps"/>
          <p:cNvPicPr>
            <a:picLocks noChangeAspect="1"/>
          </p:cNvPicPr>
          <p:nvPr userDrawn="1"/>
        </p:nvPicPr>
        <p:blipFill>
          <a:blip r:embed="rId4"/>
          <a:stretch>
            <a:fillRect/>
          </a:stretch>
        </p:blipFill>
        <p:spPr>
          <a:xfrm>
            <a:off x="40076438" y="28797249"/>
            <a:ext cx="2964011" cy="2628901"/>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3/28/2018</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251036" y="29032302"/>
            <a:ext cx="4591135" cy="3416320"/>
          </a:xfrm>
          <a:prstGeom prst="rect">
            <a:avLst/>
          </a:prstGeom>
          <a:noFill/>
        </p:spPr>
        <p:txBody>
          <a:bodyPr wrap="square" rtlCol="0">
            <a:spAutoFit/>
          </a:bodyPr>
          <a:lstStyle/>
          <a:p>
            <a:pPr>
              <a:defRPr/>
            </a:pPr>
            <a:r>
              <a:rPr lang="en-US" sz="1800" dirty="0">
                <a:latin typeface="Gill Sans MT" pitchFamily="34" charset="0"/>
              </a:rPr>
              <a:t>This material is based upon work supported by the National Institute of Food and Agriculture, U.S. Department of Agriculture, through the Northeast Sustainable Agriculture Research and Education program under </a:t>
            </a:r>
            <a:r>
              <a:rPr lang="en-US" sz="1800" dirty="0" smtClean="0">
                <a:latin typeface="Gill Sans MT" pitchFamily="34" charset="0"/>
              </a:rPr>
              <a:t>sub-award </a:t>
            </a:r>
            <a:r>
              <a:rPr lang="en-US" sz="1800" dirty="0" smtClean="0">
                <a:latin typeface="Gill Sans MT" pitchFamily="34" charset="0"/>
              </a:rPr>
              <a:t>number ONE14-223.   Any </a:t>
            </a:r>
            <a:r>
              <a:rPr lang="en-US" sz="1800" dirty="0">
                <a:latin typeface="Gill Sans MT" pitchFamily="34" charset="0"/>
              </a:rPr>
              <a:t>opinions, findings, conclusions, or recommendations expressed in this publication are those of the author(s) and do not necessarily reflect the view of the U.S. Department of Agriculture or SARE. USDA is an equal opportunity employer and service provider.</a:t>
            </a:r>
          </a:p>
        </p:txBody>
      </p:sp>
      <p:sp>
        <p:nvSpPr>
          <p:cNvPr id="6" name="TextBox 5"/>
          <p:cNvSpPr txBox="1"/>
          <p:nvPr/>
        </p:nvSpPr>
        <p:spPr>
          <a:xfrm>
            <a:off x="6866021" y="519490"/>
            <a:ext cx="35814000" cy="3429000"/>
          </a:xfrm>
          <a:prstGeom prst="rect">
            <a:avLst/>
          </a:prstGeom>
          <a:noFill/>
        </p:spPr>
        <p:txBody>
          <a:bodyPr wrap="square" rtlCol="0" anchor="ctr" anchorCtr="0">
            <a:normAutofit/>
          </a:bodyPr>
          <a:lstStyle/>
          <a:p>
            <a:pPr algn="ctr"/>
            <a:r>
              <a:rPr lang="en-US" sz="8800" b="1" dirty="0">
                <a:latin typeface="Gill Sans MT" pitchFamily="34" charset="0"/>
                <a:cs typeface="Arial" panose="020B0604020202020204" pitchFamily="34" charset="0"/>
              </a:rPr>
              <a:t>Our Farms, Our </a:t>
            </a:r>
            <a:r>
              <a:rPr lang="en-US" sz="8800" b="1" dirty="0" smtClean="0">
                <a:latin typeface="Gill Sans MT" pitchFamily="34" charset="0"/>
                <a:cs typeface="Arial" panose="020B0604020202020204" pitchFamily="34" charset="0"/>
              </a:rPr>
              <a:t>Future Conference </a:t>
            </a:r>
            <a:r>
              <a:rPr lang="en-US" sz="8800" b="1" dirty="0">
                <a:latin typeface="Gill Sans MT" pitchFamily="34" charset="0"/>
                <a:cs typeface="Arial" panose="020B0604020202020204" pitchFamily="34" charset="0"/>
              </a:rPr>
              <a:t>- The Next 30 Years of Sustainable Agriculture. </a:t>
            </a:r>
            <a:r>
              <a:rPr lang="en-US" sz="7200" b="1" dirty="0" smtClean="0">
                <a:latin typeface="Gill Sans MT" pitchFamily="34" charset="0"/>
                <a:cs typeface="Arial" panose="020B0604020202020204" pitchFamily="34" charset="0"/>
              </a:rPr>
              <a:t>St</a:t>
            </a:r>
            <a:r>
              <a:rPr lang="en-US" sz="7200" b="1" dirty="0">
                <a:latin typeface="Gill Sans MT" pitchFamily="34" charset="0"/>
                <a:cs typeface="Arial" panose="020B0604020202020204" pitchFamily="34" charset="0"/>
              </a:rPr>
              <a:t>. Louis, </a:t>
            </a:r>
            <a:r>
              <a:rPr lang="en-US" sz="7200" b="1" dirty="0" smtClean="0">
                <a:latin typeface="Gill Sans MT" pitchFamily="34" charset="0"/>
                <a:cs typeface="Arial" panose="020B0604020202020204" pitchFamily="34" charset="0"/>
              </a:rPr>
              <a:t>Missouri,  April 2018</a:t>
            </a:r>
            <a:endParaRPr lang="en-US" sz="9600" b="1" dirty="0" smtClean="0">
              <a:latin typeface="Gill Sans MT" pitchFamily="34" charset="0"/>
              <a:cs typeface="Arial" panose="020B0604020202020204" pitchFamily="34" charset="0"/>
            </a:endParaRPr>
          </a:p>
        </p:txBody>
      </p:sp>
      <p:sp>
        <p:nvSpPr>
          <p:cNvPr id="10" name="Rectangle 9"/>
          <p:cNvSpPr/>
          <p:nvPr/>
        </p:nvSpPr>
        <p:spPr>
          <a:xfrm>
            <a:off x="13571633" y="4323859"/>
            <a:ext cx="5197631"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ONE14-223</a:t>
            </a:r>
            <a:endParaRPr lang="en-US" sz="5500" dirty="0">
              <a:latin typeface="Gill Sans MT" pitchFamily="34" charset="0"/>
            </a:endParaRPr>
          </a:p>
        </p:txBody>
      </p:sp>
      <p:sp>
        <p:nvSpPr>
          <p:cNvPr id="11" name="Rectangle 10"/>
          <p:cNvSpPr/>
          <p:nvPr/>
        </p:nvSpPr>
        <p:spPr>
          <a:xfrm>
            <a:off x="17112344" y="4314114"/>
            <a:ext cx="25897114" cy="938719"/>
          </a:xfrm>
          <a:prstGeom prst="rect">
            <a:avLst/>
          </a:prstGeom>
        </p:spPr>
        <p:txBody>
          <a:bodyPr wrap="square">
            <a:spAutoFit/>
          </a:bodyPr>
          <a:lstStyle/>
          <a:p>
            <a:pPr algn="r"/>
            <a:r>
              <a:rPr lang="en-US" sz="5500" b="1" baseline="30000"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1</a:t>
            </a:r>
            <a:r>
              <a:rPr lang="en-US" sz="5500" b="1"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D. Singh-Knights and </a:t>
            </a:r>
            <a:r>
              <a:rPr lang="en-US" sz="5500" b="1" baseline="30000"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2</a:t>
            </a:r>
            <a:r>
              <a:rPr lang="en-US" sz="5500" b="1"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M. Knights,  </a:t>
            </a:r>
            <a:r>
              <a:rPr lang="en-US" sz="5500" b="1" baseline="30000"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1,2</a:t>
            </a:r>
            <a:r>
              <a:rPr lang="en-US" sz="4400" b="1" dirty="0"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Associate Professor,  West Virginia University</a:t>
            </a:r>
            <a:endParaRPr lang="en-US" sz="5500" dirty="0">
              <a:latin typeface="Gill Sans MT" pitchFamily="34" charset="0"/>
            </a:endParaRPr>
          </a:p>
        </p:txBody>
      </p:sp>
      <p:sp>
        <p:nvSpPr>
          <p:cNvPr id="22" name="TextBox 21"/>
          <p:cNvSpPr txBox="1"/>
          <p:nvPr/>
        </p:nvSpPr>
        <p:spPr>
          <a:xfrm>
            <a:off x="881744" y="7026560"/>
            <a:ext cx="42127713" cy="1176762"/>
          </a:xfrm>
          <a:prstGeom prst="rect">
            <a:avLst/>
          </a:prstGeom>
          <a:noFill/>
        </p:spPr>
        <p:txBody>
          <a:bodyPr wrap="square" rtlCol="0">
            <a:noAutofit/>
          </a:bodyPr>
          <a:lstStyle/>
          <a:p>
            <a:pPr algn="ctr"/>
            <a:r>
              <a:rPr lang="en-US" sz="6600" b="1" i="1" dirty="0">
                <a:latin typeface="Georgia" panose="02040502050405020303" pitchFamily="18" charset="0"/>
                <a:ea typeface="Calibri" panose="020F0502020204030204" pitchFamily="34" charset="0"/>
                <a:cs typeface="Times New Roman" panose="02020603050405020304" pitchFamily="18" charset="0"/>
              </a:rPr>
              <a:t>Enhancing productivity of sheep through greater access and use of genetically evaluated breeding stock </a:t>
            </a:r>
          </a:p>
        </p:txBody>
      </p:sp>
      <p:sp>
        <p:nvSpPr>
          <p:cNvPr id="20" name="Rounded Rectangle 19"/>
          <p:cNvSpPr/>
          <p:nvPr/>
        </p:nvSpPr>
        <p:spPr>
          <a:xfrm>
            <a:off x="1403161" y="9180853"/>
            <a:ext cx="14178469" cy="922977"/>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smtClean="0">
                <a:latin typeface="Gill Sans MT" panose="020B0502020104020203" pitchFamily="34" charset="0"/>
              </a:rPr>
              <a:t>Introduction</a:t>
            </a:r>
            <a:endParaRPr lang="en-US" sz="6000" b="1" dirty="0">
              <a:latin typeface="Gill Sans MT" panose="020B0502020104020203" pitchFamily="34" charset="0"/>
            </a:endParaRPr>
          </a:p>
        </p:txBody>
      </p:sp>
      <p:sp>
        <p:nvSpPr>
          <p:cNvPr id="28" name="TextBox 27"/>
          <p:cNvSpPr txBox="1"/>
          <p:nvPr/>
        </p:nvSpPr>
        <p:spPr>
          <a:xfrm>
            <a:off x="1422080" y="10373584"/>
            <a:ext cx="14126894" cy="8586966"/>
          </a:xfrm>
          <a:prstGeom prst="rect">
            <a:avLst/>
          </a:prstGeom>
          <a:noFill/>
          <a:ln>
            <a:noFill/>
          </a:ln>
          <a:effectLst>
            <a:innerShdw blurRad="114300">
              <a:prstClr val="black"/>
            </a:innerShdw>
          </a:effectLst>
        </p:spPr>
        <p:txBody>
          <a:bodyPr wrap="square" rtlCol="0">
            <a:spAutoFit/>
          </a:bodyPr>
          <a:lstStyle/>
          <a:p>
            <a:pPr algn="just">
              <a:spcBef>
                <a:spcPts val="600"/>
              </a:spcBef>
              <a:spcAft>
                <a:spcPts val="600"/>
              </a:spcAft>
            </a:pPr>
            <a:r>
              <a:rPr lang="en-US" sz="2700" dirty="0" smtClean="0">
                <a:latin typeface="Georgia" panose="02040502050405020303" pitchFamily="18" charset="0"/>
              </a:rPr>
              <a:t>Significant increases </a:t>
            </a:r>
            <a:r>
              <a:rPr lang="en-US" sz="2700" dirty="0">
                <a:latin typeface="Georgia" panose="02040502050405020303" pitchFamily="18" charset="0"/>
              </a:rPr>
              <a:t>in productivity due to genetic </a:t>
            </a:r>
            <a:r>
              <a:rPr lang="en-US" sz="2700" dirty="0" smtClean="0">
                <a:latin typeface="Georgia" panose="02040502050405020303" pitchFamily="18" charset="0"/>
              </a:rPr>
              <a:t>improvements have been recorded in every other livestock sector in the US, except in </a:t>
            </a:r>
            <a:r>
              <a:rPr lang="en-US" sz="2700" dirty="0">
                <a:latin typeface="Georgia" panose="02040502050405020303" pitchFamily="18" charset="0"/>
              </a:rPr>
              <a:t>the </a:t>
            </a:r>
            <a:r>
              <a:rPr lang="en-US" sz="2700" dirty="0" smtClean="0">
                <a:latin typeface="Georgia" panose="02040502050405020303" pitchFamily="18" charset="0"/>
              </a:rPr>
              <a:t>sheep </a:t>
            </a:r>
            <a:r>
              <a:rPr lang="en-US" sz="2700" dirty="0">
                <a:latin typeface="Georgia" panose="02040502050405020303" pitchFamily="18" charset="0"/>
              </a:rPr>
              <a:t>industry. </a:t>
            </a:r>
            <a:r>
              <a:rPr lang="en-US" sz="2700" dirty="0" smtClean="0">
                <a:latin typeface="Georgia" panose="02040502050405020303" pitchFamily="18" charset="0"/>
              </a:rPr>
              <a:t>Rams </a:t>
            </a:r>
            <a:r>
              <a:rPr lang="en-US" sz="2700" dirty="0">
                <a:latin typeface="Georgia" panose="02040502050405020303" pitchFamily="18" charset="0"/>
              </a:rPr>
              <a:t>consigned to the WV </a:t>
            </a:r>
            <a:r>
              <a:rPr lang="en-US" sz="2700" dirty="0" smtClean="0">
                <a:latin typeface="Georgia" panose="02040502050405020303" pitchFamily="18" charset="0"/>
              </a:rPr>
              <a:t>Ram </a:t>
            </a:r>
            <a:r>
              <a:rPr lang="en-US" sz="2700" dirty="0">
                <a:latin typeface="Georgia" panose="02040502050405020303" pitchFamily="18" charset="0"/>
              </a:rPr>
              <a:t>T</a:t>
            </a:r>
            <a:r>
              <a:rPr lang="en-US" sz="2700" dirty="0" smtClean="0">
                <a:latin typeface="Georgia" panose="02040502050405020303" pitchFamily="18" charset="0"/>
              </a:rPr>
              <a:t>est </a:t>
            </a:r>
            <a:r>
              <a:rPr lang="en-US" sz="2700" dirty="0">
                <a:latin typeface="Georgia" panose="02040502050405020303" pitchFamily="18" charset="0"/>
              </a:rPr>
              <a:t>over the last 15 years </a:t>
            </a:r>
            <a:r>
              <a:rPr lang="en-US" sz="2700" dirty="0" smtClean="0">
                <a:latin typeface="Georgia" panose="02040502050405020303" pitchFamily="18" charset="0"/>
              </a:rPr>
              <a:t>show that little improvement occurred </a:t>
            </a:r>
            <a:r>
              <a:rPr lang="en-US" sz="2700" dirty="0">
                <a:latin typeface="Georgia" panose="02040502050405020303" pitchFamily="18" charset="0"/>
              </a:rPr>
              <a:t>in key </a:t>
            </a:r>
            <a:r>
              <a:rPr lang="en-US" sz="2700" dirty="0" smtClean="0">
                <a:latin typeface="Georgia" panose="02040502050405020303" pitchFamily="18" charset="0"/>
              </a:rPr>
              <a:t>traits, </a:t>
            </a:r>
            <a:r>
              <a:rPr lang="en-US" sz="2700" dirty="0">
                <a:latin typeface="Georgia" panose="02040502050405020303" pitchFamily="18" charset="0"/>
              </a:rPr>
              <a:t>which is partly due to limited availability and use of </a:t>
            </a:r>
            <a:r>
              <a:rPr lang="en-US" sz="2700" dirty="0" smtClean="0">
                <a:latin typeface="Georgia" panose="02040502050405020303" pitchFamily="18" charset="0"/>
              </a:rPr>
              <a:t>genetic information</a:t>
            </a:r>
            <a:r>
              <a:rPr lang="en-US" sz="2700" dirty="0">
                <a:latin typeface="Georgia" panose="02040502050405020303" pitchFamily="18" charset="0"/>
              </a:rPr>
              <a:t>.</a:t>
            </a:r>
          </a:p>
          <a:p>
            <a:pPr algn="just">
              <a:spcBef>
                <a:spcPts val="600"/>
              </a:spcBef>
              <a:spcAft>
                <a:spcPts val="600"/>
              </a:spcAft>
            </a:pPr>
            <a:r>
              <a:rPr lang="en-US" sz="2700" dirty="0" smtClean="0">
                <a:latin typeface="Georgia" panose="02040502050405020303" pitchFamily="18" charset="0"/>
              </a:rPr>
              <a:t>The </a:t>
            </a:r>
            <a:r>
              <a:rPr lang="en-US" sz="2700" dirty="0">
                <a:latin typeface="Georgia" panose="02040502050405020303" pitchFamily="18" charset="0"/>
              </a:rPr>
              <a:t>National Sheep Improvement Program (NSIP) </a:t>
            </a:r>
            <a:r>
              <a:rPr lang="en-US" sz="2700" dirty="0" smtClean="0">
                <a:latin typeface="Georgia" panose="02040502050405020303" pitchFamily="18" charset="0"/>
              </a:rPr>
              <a:t>reported </a:t>
            </a:r>
            <a:r>
              <a:rPr lang="en-US" sz="2700" dirty="0">
                <a:latin typeface="Georgia" panose="02040502050405020303" pitchFamily="18" charset="0"/>
              </a:rPr>
              <a:t>some success in attempts to increase the genetic merit of </a:t>
            </a:r>
            <a:r>
              <a:rPr lang="en-US" sz="2700" dirty="0" smtClean="0">
                <a:latin typeface="Georgia" panose="02040502050405020303" pitchFamily="18" charset="0"/>
              </a:rPr>
              <a:t>sheep. Lambs </a:t>
            </a:r>
            <a:r>
              <a:rPr lang="en-US" sz="2700" dirty="0">
                <a:latin typeface="Georgia" panose="02040502050405020303" pitchFamily="18" charset="0"/>
              </a:rPr>
              <a:t>born to </a:t>
            </a:r>
            <a:r>
              <a:rPr lang="en-US" sz="2700" dirty="0" smtClean="0">
                <a:latin typeface="Georgia" panose="02040502050405020303" pitchFamily="18" charset="0"/>
              </a:rPr>
              <a:t>genetically evaluated rams with </a:t>
            </a:r>
            <a:r>
              <a:rPr lang="en-US" sz="2700" dirty="0">
                <a:latin typeface="Georgia" panose="02040502050405020303" pitchFamily="18" charset="0"/>
              </a:rPr>
              <a:t>an average </a:t>
            </a:r>
            <a:r>
              <a:rPr lang="en-US" sz="2700" dirty="0" smtClean="0">
                <a:latin typeface="Georgia" panose="02040502050405020303" pitchFamily="18" charset="0"/>
              </a:rPr>
              <a:t>EPD (Expected Progeny Difference) </a:t>
            </a:r>
            <a:r>
              <a:rPr lang="en-US" sz="2700" dirty="0">
                <a:latin typeface="Georgia" panose="02040502050405020303" pitchFamily="18" charset="0"/>
              </a:rPr>
              <a:t>of +2.6 </a:t>
            </a:r>
            <a:r>
              <a:rPr lang="en-US" sz="2700" dirty="0" smtClean="0">
                <a:latin typeface="Georgia" panose="02040502050405020303" pitchFamily="18" charset="0"/>
              </a:rPr>
              <a:t>gained 3.8 lbs. over </a:t>
            </a:r>
            <a:r>
              <a:rPr lang="en-US" sz="2700" dirty="0" smtClean="0">
                <a:latin typeface="Georgia" panose="02040502050405020303" pitchFamily="18" charset="0"/>
              </a:rPr>
              <a:t>120-days </a:t>
            </a:r>
            <a:r>
              <a:rPr lang="en-US" sz="2700" dirty="0">
                <a:latin typeface="Georgia" panose="02040502050405020303" pitchFamily="18" charset="0"/>
              </a:rPr>
              <a:t>than </a:t>
            </a:r>
            <a:r>
              <a:rPr lang="en-US" sz="2700" dirty="0" smtClean="0">
                <a:latin typeface="Georgia" panose="02040502050405020303" pitchFamily="18" charset="0"/>
              </a:rPr>
              <a:t>non-evaluated rams, </a:t>
            </a:r>
            <a:r>
              <a:rPr lang="en-US" sz="2700" dirty="0" smtClean="0">
                <a:latin typeface="Georgia" panose="02040502050405020303" pitchFamily="18" charset="0"/>
              </a:rPr>
              <a:t>leading to</a:t>
            </a:r>
            <a:r>
              <a:rPr lang="en-US" sz="2700" dirty="0" smtClean="0">
                <a:latin typeface="Georgia" panose="02040502050405020303" pitchFamily="18" charset="0"/>
              </a:rPr>
              <a:t> </a:t>
            </a:r>
            <a:r>
              <a:rPr lang="en-US" sz="2700" dirty="0" smtClean="0">
                <a:latin typeface="Georgia" panose="02040502050405020303" pitchFamily="18" charset="0"/>
              </a:rPr>
              <a:t>increased revenue by about $650/100 </a:t>
            </a:r>
            <a:r>
              <a:rPr lang="en-US" sz="2700" dirty="0">
                <a:latin typeface="Georgia" panose="02040502050405020303" pitchFamily="18" charset="0"/>
              </a:rPr>
              <a:t>lambs</a:t>
            </a:r>
            <a:r>
              <a:rPr lang="en-US" sz="2700" dirty="0" smtClean="0">
                <a:latin typeface="Georgia" panose="02040502050405020303" pitchFamily="18" charset="0"/>
              </a:rPr>
              <a:t>. In </a:t>
            </a:r>
            <a:r>
              <a:rPr lang="en-US" sz="2700" dirty="0">
                <a:latin typeface="Georgia" panose="02040502050405020303" pitchFamily="18" charset="0"/>
              </a:rPr>
              <a:t>an attempt to further improve genetic value of </a:t>
            </a:r>
            <a:r>
              <a:rPr lang="en-US" sz="2700" dirty="0" smtClean="0">
                <a:latin typeface="Georgia" panose="02040502050405020303" pitchFamily="18" charset="0"/>
              </a:rPr>
              <a:t>animals and </a:t>
            </a:r>
            <a:r>
              <a:rPr lang="en-US" sz="2700" dirty="0">
                <a:latin typeface="Georgia" panose="02040502050405020303" pitchFamily="18" charset="0"/>
              </a:rPr>
              <a:t>to allow </a:t>
            </a:r>
            <a:r>
              <a:rPr lang="en-US" sz="2700" dirty="0" smtClean="0">
                <a:latin typeface="Georgia" panose="02040502050405020303" pitchFamily="18" charset="0"/>
              </a:rPr>
              <a:t>sheep producers </a:t>
            </a:r>
            <a:r>
              <a:rPr lang="en-US" sz="2700" dirty="0">
                <a:latin typeface="Georgia" panose="02040502050405020303" pitchFamily="18" charset="0"/>
              </a:rPr>
              <a:t>faster access to a larger number of economically relevant </a:t>
            </a:r>
            <a:r>
              <a:rPr lang="en-US" sz="2700" dirty="0" smtClean="0">
                <a:latin typeface="Georgia" panose="02040502050405020303" pitchFamily="18" charset="0"/>
              </a:rPr>
              <a:t>traits,  the NSIP </a:t>
            </a:r>
            <a:r>
              <a:rPr lang="en-US" sz="2700" dirty="0">
                <a:latin typeface="Georgia" panose="02040502050405020303" pitchFamily="18" charset="0"/>
              </a:rPr>
              <a:t>adopted the Lambplan genetic evaluation </a:t>
            </a:r>
            <a:r>
              <a:rPr lang="en-US" sz="2700" dirty="0" smtClean="0">
                <a:latin typeface="Georgia" panose="02040502050405020303" pitchFamily="18" charset="0"/>
              </a:rPr>
              <a:t>system, which is capable of providing EBVs (Estimated Breeding Values) for 20 traits and 4 indices. This allows producers to select breeding animals and build a flock suited to their local environment, economic motives and industry requirements. </a:t>
            </a:r>
          </a:p>
          <a:p>
            <a:pPr algn="just">
              <a:spcBef>
                <a:spcPts val="600"/>
              </a:spcBef>
              <a:spcAft>
                <a:spcPts val="600"/>
              </a:spcAft>
            </a:pPr>
            <a:r>
              <a:rPr lang="en-US" sz="2700" dirty="0" smtClean="0">
                <a:latin typeface="Georgia" panose="02040502050405020303" pitchFamily="18" charset="0"/>
              </a:rPr>
              <a:t>However, low </a:t>
            </a:r>
            <a:r>
              <a:rPr lang="en-US" sz="2700" dirty="0" smtClean="0">
                <a:latin typeface="Georgia" panose="02040502050405020303" pitchFamily="18" charset="0"/>
              </a:rPr>
              <a:t>enrollment </a:t>
            </a:r>
            <a:r>
              <a:rPr lang="en-US" sz="2700" dirty="0">
                <a:latin typeface="Georgia" panose="02040502050405020303" pitchFamily="18" charset="0"/>
              </a:rPr>
              <a:t>of </a:t>
            </a:r>
            <a:r>
              <a:rPr lang="en-US" sz="2700" dirty="0" smtClean="0">
                <a:latin typeface="Georgia" panose="02040502050405020303" pitchFamily="18" charset="0"/>
              </a:rPr>
              <a:t>flocks in </a:t>
            </a:r>
            <a:r>
              <a:rPr lang="en-US" sz="2700" dirty="0" smtClean="0">
                <a:latin typeface="Georgia" panose="02040502050405020303" pitchFamily="18" charset="0"/>
              </a:rPr>
              <a:t>the Lambplan System and </a:t>
            </a:r>
            <a:r>
              <a:rPr lang="en-US" sz="2700" dirty="0" smtClean="0">
                <a:latin typeface="Georgia" panose="02040502050405020303" pitchFamily="18" charset="0"/>
              </a:rPr>
              <a:t>limited use </a:t>
            </a:r>
            <a:r>
              <a:rPr lang="en-US" sz="2700" dirty="0">
                <a:latin typeface="Georgia" panose="02040502050405020303" pitchFamily="18" charset="0"/>
              </a:rPr>
              <a:t>of </a:t>
            </a:r>
            <a:r>
              <a:rPr lang="en-US" sz="2700" dirty="0" smtClean="0">
                <a:latin typeface="Georgia" panose="02040502050405020303" pitchFamily="18" charset="0"/>
              </a:rPr>
              <a:t>genetically evaluated rams remains an issue in WV and surrounding states, significantly compromising the productivity and profitability of the region’s sheep producers. To </a:t>
            </a:r>
            <a:r>
              <a:rPr lang="en-US" sz="2700" dirty="0">
                <a:latin typeface="Georgia" panose="02040502050405020303" pitchFamily="18" charset="0"/>
              </a:rPr>
              <a:t>address this problem we conducted an educational program </a:t>
            </a:r>
            <a:r>
              <a:rPr lang="en-US" sz="2700" dirty="0" smtClean="0">
                <a:latin typeface="Georgia" panose="02040502050405020303" pitchFamily="18" charset="0"/>
              </a:rPr>
              <a:t>to: </a:t>
            </a:r>
            <a:r>
              <a:rPr lang="en-US" sz="2700" dirty="0">
                <a:latin typeface="Georgia" panose="02040502050405020303" pitchFamily="18" charset="0"/>
              </a:rPr>
              <a:t>increase </a:t>
            </a:r>
            <a:r>
              <a:rPr lang="en-US" sz="2700" dirty="0" smtClean="0">
                <a:latin typeface="Georgia" panose="02040502050405020303" pitchFamily="18" charset="0"/>
              </a:rPr>
              <a:t>producers’ competence in using genetic </a:t>
            </a:r>
            <a:r>
              <a:rPr lang="en-US" sz="2700" dirty="0">
                <a:latin typeface="Georgia" panose="02040502050405020303" pitchFamily="18" charset="0"/>
              </a:rPr>
              <a:t>information </a:t>
            </a:r>
            <a:r>
              <a:rPr lang="en-US" sz="2700" dirty="0" smtClean="0">
                <a:latin typeface="Georgia" panose="02040502050405020303" pitchFamily="18" charset="0"/>
              </a:rPr>
              <a:t>for </a:t>
            </a:r>
            <a:r>
              <a:rPr lang="en-US" sz="2700" dirty="0">
                <a:latin typeface="Georgia" panose="02040502050405020303" pitchFamily="18" charset="0"/>
              </a:rPr>
              <a:t>selection </a:t>
            </a:r>
            <a:r>
              <a:rPr lang="en-US" sz="2700" dirty="0" smtClean="0">
                <a:latin typeface="Georgia" panose="02040502050405020303" pitchFamily="18" charset="0"/>
              </a:rPr>
              <a:t>decisions; increase </a:t>
            </a:r>
            <a:r>
              <a:rPr lang="en-US" sz="2700" dirty="0">
                <a:latin typeface="Georgia" panose="02040502050405020303" pitchFamily="18" charset="0"/>
              </a:rPr>
              <a:t>registration of flocks from WV in the </a:t>
            </a:r>
            <a:r>
              <a:rPr lang="en-US" sz="2700" dirty="0" smtClean="0">
                <a:latin typeface="Georgia" panose="02040502050405020303" pitchFamily="18" charset="0"/>
              </a:rPr>
              <a:t>NSIP Lambplan </a:t>
            </a:r>
            <a:r>
              <a:rPr lang="en-US" sz="2700" dirty="0" smtClean="0">
                <a:latin typeface="Georgia" panose="02040502050405020303" pitchFamily="18" charset="0"/>
              </a:rPr>
              <a:t>system;  </a:t>
            </a:r>
            <a:r>
              <a:rPr lang="en-US" sz="2700" dirty="0">
                <a:latin typeface="Georgia" panose="02040502050405020303" pitchFamily="18" charset="0"/>
              </a:rPr>
              <a:t>and </a:t>
            </a:r>
            <a:r>
              <a:rPr lang="en-US" sz="2700" dirty="0" smtClean="0">
                <a:latin typeface="Georgia" panose="02040502050405020303" pitchFamily="18" charset="0"/>
              </a:rPr>
              <a:t>increase </a:t>
            </a:r>
            <a:r>
              <a:rPr lang="en-US" sz="2700" dirty="0">
                <a:latin typeface="Georgia" panose="02040502050405020303" pitchFamily="18" charset="0"/>
              </a:rPr>
              <a:t>access </a:t>
            </a:r>
            <a:r>
              <a:rPr lang="en-US" sz="2700" dirty="0" smtClean="0">
                <a:latin typeface="Georgia" panose="02040502050405020303" pitchFamily="18" charset="0"/>
              </a:rPr>
              <a:t>to/use off </a:t>
            </a:r>
            <a:r>
              <a:rPr lang="en-US" sz="2700" dirty="0">
                <a:latin typeface="Georgia" panose="02040502050405020303" pitchFamily="18" charset="0"/>
              </a:rPr>
              <a:t>genetically evaluated rams. </a:t>
            </a:r>
            <a:endParaRPr lang="en-US" sz="2700" b="1" dirty="0">
              <a:latin typeface="Georgia" panose="02040502050405020303" pitchFamily="18" charset="0"/>
            </a:endParaRPr>
          </a:p>
        </p:txBody>
      </p:sp>
      <p:sp>
        <p:nvSpPr>
          <p:cNvPr id="35" name="Rounded Rectangle 34"/>
          <p:cNvSpPr/>
          <p:nvPr/>
        </p:nvSpPr>
        <p:spPr>
          <a:xfrm>
            <a:off x="27236057" y="19189719"/>
            <a:ext cx="15306356" cy="870744"/>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smtClean="0">
                <a:latin typeface="Gill Sans MT" panose="020B0502020104020203" pitchFamily="34" charset="0"/>
              </a:rPr>
              <a:t>Key Lessons</a:t>
            </a:r>
            <a:endParaRPr lang="en-US" sz="6000" b="1" dirty="0">
              <a:latin typeface="Gill Sans MT" panose="020B0502020104020203" pitchFamily="34" charset="0"/>
            </a:endParaRPr>
          </a:p>
        </p:txBody>
      </p:sp>
      <p:sp>
        <p:nvSpPr>
          <p:cNvPr id="36" name="TextBox 35"/>
          <p:cNvSpPr txBox="1"/>
          <p:nvPr/>
        </p:nvSpPr>
        <p:spPr>
          <a:xfrm>
            <a:off x="1403160" y="20238760"/>
            <a:ext cx="14145813" cy="7509748"/>
          </a:xfrm>
          <a:prstGeom prst="rect">
            <a:avLst/>
          </a:prstGeom>
          <a:noFill/>
        </p:spPr>
        <p:txBody>
          <a:bodyPr wrap="square" rtlCol="0">
            <a:spAutoFit/>
          </a:bodyPr>
          <a:lstStyle/>
          <a:p>
            <a:pPr marL="514350" indent="-514350" algn="just">
              <a:spcBef>
                <a:spcPts val="600"/>
              </a:spcBef>
              <a:spcAft>
                <a:spcPts val="600"/>
              </a:spcAft>
              <a:buClr>
                <a:srgbClr val="28903A"/>
              </a:buClr>
              <a:buFont typeface="Wingdings" panose="05000000000000000000" pitchFamily="2" charset="2"/>
              <a:buChar char="§"/>
            </a:pPr>
            <a:r>
              <a:rPr lang="en-US" sz="2700" dirty="0">
                <a:latin typeface="Georgia" panose="02040502050405020303" pitchFamily="18" charset="0"/>
              </a:rPr>
              <a:t>Overall, the project reached 4 agricultural service </a:t>
            </a:r>
            <a:r>
              <a:rPr lang="en-US" sz="2700" dirty="0" smtClean="0">
                <a:latin typeface="Georgia" panose="02040502050405020303" pitchFamily="18" charset="0"/>
              </a:rPr>
              <a:t>providers, and 130 </a:t>
            </a:r>
            <a:r>
              <a:rPr lang="en-US" sz="2700" dirty="0">
                <a:latin typeface="Georgia" panose="02040502050405020303" pitchFamily="18" charset="0"/>
              </a:rPr>
              <a:t>farmers who manage more than 3,250 head </a:t>
            </a:r>
            <a:r>
              <a:rPr lang="en-US" sz="2700" dirty="0" smtClean="0">
                <a:latin typeface="Georgia" panose="02040502050405020303" pitchFamily="18" charset="0"/>
              </a:rPr>
              <a:t>of sheep. </a:t>
            </a:r>
          </a:p>
          <a:p>
            <a:pPr marL="514350" indent="-51435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Participants’ </a:t>
            </a:r>
            <a:r>
              <a:rPr lang="en-US" sz="2700" dirty="0" smtClean="0">
                <a:latin typeface="Georgia" panose="02040502050405020303" pitchFamily="18" charset="0"/>
              </a:rPr>
              <a:t>evaluations </a:t>
            </a:r>
            <a:r>
              <a:rPr lang="en-US" sz="2700" dirty="0" smtClean="0">
                <a:latin typeface="Georgia" panose="02040502050405020303" pitchFamily="18" charset="0"/>
              </a:rPr>
              <a:t>show </a:t>
            </a:r>
            <a:r>
              <a:rPr lang="en-US" sz="2700" dirty="0" smtClean="0">
                <a:latin typeface="Georgia" panose="02040502050405020303" pitchFamily="18" charset="0"/>
              </a:rPr>
              <a:t>increased knowledge in potential benefits of genetically evaluated </a:t>
            </a:r>
            <a:r>
              <a:rPr lang="en-US" sz="2700" dirty="0" smtClean="0">
                <a:latin typeface="Georgia" panose="02040502050405020303" pitchFamily="18" charset="0"/>
              </a:rPr>
              <a:t>animals, using the Lambplan System, </a:t>
            </a:r>
            <a:r>
              <a:rPr lang="en-US" sz="2700" dirty="0" smtClean="0">
                <a:latin typeface="Georgia" panose="02040502050405020303" pitchFamily="18" charset="0"/>
              </a:rPr>
              <a:t>what traits could be improved, what variables need to be measured, </a:t>
            </a:r>
            <a:r>
              <a:rPr lang="en-US" sz="2700" dirty="0" smtClean="0">
                <a:latin typeface="Georgia" panose="02040502050405020303" pitchFamily="18" charset="0"/>
              </a:rPr>
              <a:t> </a:t>
            </a:r>
            <a:r>
              <a:rPr lang="en-US" sz="2700" dirty="0" smtClean="0">
                <a:latin typeface="Georgia" panose="02040502050405020303" pitchFamily="18" charset="0"/>
              </a:rPr>
              <a:t>what records to </a:t>
            </a:r>
            <a:r>
              <a:rPr lang="en-US" sz="2700" dirty="0" smtClean="0">
                <a:latin typeface="Georgia" panose="02040502050405020303" pitchFamily="18" charset="0"/>
              </a:rPr>
              <a:t>keep, and how to keep good records.</a:t>
            </a:r>
            <a:endParaRPr lang="en-US" sz="2700" dirty="0">
              <a:latin typeface="Georgia" panose="02040502050405020303" pitchFamily="18" charset="0"/>
            </a:endParaRPr>
          </a:p>
          <a:p>
            <a:pPr marL="514350" indent="-51435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Six (6</a:t>
            </a:r>
            <a:r>
              <a:rPr lang="en-US" sz="2700" dirty="0">
                <a:latin typeface="Georgia" panose="02040502050405020303" pitchFamily="18" charset="0"/>
              </a:rPr>
              <a:t>) new producers </a:t>
            </a:r>
            <a:r>
              <a:rPr lang="en-US" sz="2700" dirty="0" smtClean="0">
                <a:latin typeface="Georgia" panose="02040502050405020303" pitchFamily="18" charset="0"/>
              </a:rPr>
              <a:t>enrolled </a:t>
            </a:r>
            <a:r>
              <a:rPr lang="en-US" sz="2700" dirty="0">
                <a:latin typeface="Georgia" panose="02040502050405020303" pitchFamily="18" charset="0"/>
              </a:rPr>
              <a:t>in </a:t>
            </a:r>
            <a:r>
              <a:rPr lang="en-US" sz="2700" dirty="0" smtClean="0">
                <a:latin typeface="Georgia" panose="02040502050405020303" pitchFamily="18" charset="0"/>
              </a:rPr>
              <a:t>Lambplan; 4 more indicated interest in doing </a:t>
            </a:r>
            <a:r>
              <a:rPr lang="en-US" sz="2700" dirty="0" smtClean="0">
                <a:latin typeface="Georgia" panose="02040502050405020303" pitchFamily="18" charset="0"/>
              </a:rPr>
              <a:t>so in the very near future. </a:t>
            </a:r>
            <a:r>
              <a:rPr lang="en-US" sz="2700" dirty="0">
                <a:latin typeface="Georgia" panose="02040502050405020303" pitchFamily="18" charset="0"/>
              </a:rPr>
              <a:t>Prior to our project only 4 farms across WV, MD and PA actively assessed the genetic value of their animals. </a:t>
            </a:r>
          </a:p>
          <a:p>
            <a:pPr marL="514350" indent="-51435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Additionally</a:t>
            </a:r>
            <a:r>
              <a:rPr lang="en-US" sz="2700" dirty="0">
                <a:latin typeface="Georgia" panose="02040502050405020303" pitchFamily="18" charset="0"/>
              </a:rPr>
              <a:t>, over 50 commercial producers indicated that they were interested in getting “the numbers” on the animals in order to inform their selection decisions. </a:t>
            </a:r>
            <a:r>
              <a:rPr lang="en-US" sz="2700" dirty="0" smtClean="0">
                <a:latin typeface="Georgia" panose="02040502050405020303" pitchFamily="18" charset="0"/>
              </a:rPr>
              <a:t>Producers </a:t>
            </a:r>
            <a:r>
              <a:rPr lang="en-US" sz="2700" dirty="0">
                <a:latin typeface="Georgia" panose="02040502050405020303" pitchFamily="18" charset="0"/>
              </a:rPr>
              <a:t>were particularly interested in the ability to select for tolerance/resistance to internal </a:t>
            </a:r>
            <a:r>
              <a:rPr lang="en-US" sz="2700" dirty="0" smtClean="0">
                <a:latin typeface="Georgia" panose="02040502050405020303" pitchFamily="18" charset="0"/>
              </a:rPr>
              <a:t>parasites, which has been included </a:t>
            </a:r>
            <a:r>
              <a:rPr lang="en-US" sz="2700" dirty="0" smtClean="0">
                <a:latin typeface="Georgia" panose="02040502050405020303" pitchFamily="18" charset="0"/>
              </a:rPr>
              <a:t>as </a:t>
            </a:r>
            <a:r>
              <a:rPr lang="en-US" sz="2700" smtClean="0">
                <a:latin typeface="Georgia" panose="02040502050405020303" pitchFamily="18" charset="0"/>
              </a:rPr>
              <a:t>part of the </a:t>
            </a:r>
            <a:r>
              <a:rPr lang="en-US" sz="2700" dirty="0" smtClean="0">
                <a:latin typeface="Georgia" panose="02040502050405020303" pitchFamily="18" charset="0"/>
              </a:rPr>
              <a:t>2018 WV </a:t>
            </a:r>
            <a:r>
              <a:rPr lang="en-US" sz="2700" smtClean="0">
                <a:latin typeface="Georgia" panose="02040502050405020303" pitchFamily="18" charset="0"/>
              </a:rPr>
              <a:t>Ram </a:t>
            </a:r>
            <a:r>
              <a:rPr lang="en-US" sz="2700" smtClean="0">
                <a:latin typeface="Georgia" panose="02040502050405020303" pitchFamily="18" charset="0"/>
              </a:rPr>
              <a:t>Test.</a:t>
            </a:r>
            <a:endParaRPr lang="en-US" sz="2700" dirty="0">
              <a:latin typeface="Georgia" panose="02040502050405020303" pitchFamily="18" charset="0"/>
            </a:endParaRPr>
          </a:p>
          <a:p>
            <a:pPr marL="514350" indent="-51435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More </a:t>
            </a:r>
            <a:r>
              <a:rPr lang="en-US" sz="2700" dirty="0">
                <a:latin typeface="Georgia" panose="02040502050405020303" pitchFamily="18" charset="0"/>
              </a:rPr>
              <a:t>than 25 rams originating from farms enrolled in Lambplan and with known breeding values were tested and made available to producers </a:t>
            </a:r>
            <a:r>
              <a:rPr lang="en-US" sz="2700" dirty="0" smtClean="0">
                <a:latin typeface="Georgia" panose="02040502050405020303" pitchFamily="18" charset="0"/>
              </a:rPr>
              <a:t>for purchase.</a:t>
            </a:r>
            <a:endParaRPr lang="en-US" sz="2700" dirty="0">
              <a:latin typeface="Georgia" panose="02040502050405020303" pitchFamily="18" charset="0"/>
            </a:endParaRPr>
          </a:p>
          <a:p>
            <a:pPr marL="514350" indent="-51435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Three </a:t>
            </a:r>
            <a:r>
              <a:rPr lang="en-US" sz="2700" dirty="0">
                <a:latin typeface="Georgia" panose="02040502050405020303" pitchFamily="18" charset="0"/>
              </a:rPr>
              <a:t>(3) producers from within WV purchased animals from flocks enrolled in Lambplan and known to possess premium genetics.</a:t>
            </a:r>
          </a:p>
        </p:txBody>
      </p:sp>
      <p:sp>
        <p:nvSpPr>
          <p:cNvPr id="41" name="TextBox 40"/>
          <p:cNvSpPr txBox="1"/>
          <p:nvPr/>
        </p:nvSpPr>
        <p:spPr>
          <a:xfrm>
            <a:off x="27170743" y="20238760"/>
            <a:ext cx="15371670" cy="7355860"/>
          </a:xfrm>
          <a:prstGeom prst="rect">
            <a:avLst/>
          </a:prstGeom>
          <a:noFill/>
        </p:spPr>
        <p:txBody>
          <a:bodyPr wrap="square" rtlCol="0">
            <a:spAutoFit/>
          </a:bodyPr>
          <a:lstStyle/>
          <a:p>
            <a:pPr marL="457200" indent="-457200" algn="just">
              <a:spcBef>
                <a:spcPts val="600"/>
              </a:spcBef>
              <a:spcAft>
                <a:spcPts val="600"/>
              </a:spcAft>
              <a:buClr>
                <a:srgbClr val="28903A"/>
              </a:buClr>
              <a:buFont typeface="Wingdings" panose="05000000000000000000" pitchFamily="2" charset="2"/>
              <a:buChar char="§"/>
            </a:pPr>
            <a:r>
              <a:rPr lang="en-US" sz="2700" dirty="0">
                <a:latin typeface="Georgia" panose="02040502050405020303" pitchFamily="18" charset="0"/>
              </a:rPr>
              <a:t>Seedstock producers represent a small proportion of sheep producers </a:t>
            </a:r>
            <a:r>
              <a:rPr lang="en-US" sz="2700" dirty="0" smtClean="0">
                <a:latin typeface="Georgia" panose="02040502050405020303" pitchFamily="18" charset="0"/>
              </a:rPr>
              <a:t>in </a:t>
            </a:r>
            <a:r>
              <a:rPr lang="en-US" sz="2700" dirty="0">
                <a:latin typeface="Georgia" panose="02040502050405020303" pitchFamily="18" charset="0"/>
              </a:rPr>
              <a:t>WV, and only 2 producers possessed animals with known breeding values prior to the start of the project.  Therefore, getting 6 new producers to </a:t>
            </a:r>
            <a:r>
              <a:rPr lang="en-US" sz="2700" dirty="0" smtClean="0">
                <a:latin typeface="Georgia" panose="02040502050405020303" pitchFamily="18" charset="0"/>
              </a:rPr>
              <a:t>enroll, </a:t>
            </a:r>
            <a:r>
              <a:rPr lang="en-US" sz="2700" dirty="0">
                <a:latin typeface="Georgia" panose="02040502050405020303" pitchFamily="18" charset="0"/>
              </a:rPr>
              <a:t>and </a:t>
            </a:r>
            <a:r>
              <a:rPr lang="en-US" sz="2700" dirty="0" smtClean="0">
                <a:latin typeface="Georgia" panose="02040502050405020303" pitchFamily="18" charset="0"/>
              </a:rPr>
              <a:t>4 more to consider using the Lambplan System in the near future to genetically </a:t>
            </a:r>
            <a:r>
              <a:rPr lang="en-US" sz="2700" dirty="0">
                <a:latin typeface="Georgia" panose="02040502050405020303" pitchFamily="18" charset="0"/>
              </a:rPr>
              <a:t>evaluate their animals was a significant achievement. </a:t>
            </a:r>
          </a:p>
          <a:p>
            <a:pPr marL="457200" indent="-45720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Additionally</a:t>
            </a:r>
            <a:r>
              <a:rPr lang="en-US" sz="2700" dirty="0">
                <a:latin typeface="Georgia" panose="02040502050405020303" pitchFamily="18" charset="0"/>
              </a:rPr>
              <a:t>, a larger number of producers are now aware of the tremendous impact </a:t>
            </a:r>
            <a:r>
              <a:rPr lang="en-US" sz="2700" dirty="0" smtClean="0">
                <a:latin typeface="Georgia" panose="02040502050405020303" pitchFamily="18" charset="0"/>
              </a:rPr>
              <a:t>that </a:t>
            </a:r>
            <a:r>
              <a:rPr lang="en-US" sz="2700" dirty="0">
                <a:latin typeface="Georgia" panose="02040502050405020303" pitchFamily="18" charset="0"/>
              </a:rPr>
              <a:t>using genetically evaluated animals can have on the productivity of their </a:t>
            </a:r>
            <a:r>
              <a:rPr lang="en-US" sz="2700" dirty="0" smtClean="0">
                <a:latin typeface="Georgia" panose="02040502050405020303" pitchFamily="18" charset="0"/>
              </a:rPr>
              <a:t>animals, </a:t>
            </a:r>
            <a:r>
              <a:rPr lang="en-US" sz="2700" dirty="0">
                <a:latin typeface="Georgia" panose="02040502050405020303" pitchFamily="18" charset="0"/>
              </a:rPr>
              <a:t>and more producers </a:t>
            </a:r>
            <a:r>
              <a:rPr lang="en-US" sz="2700" dirty="0" smtClean="0">
                <a:latin typeface="Georgia" panose="02040502050405020303" pitchFamily="18" charset="0"/>
              </a:rPr>
              <a:t>continue to express interest </a:t>
            </a:r>
            <a:r>
              <a:rPr lang="en-US" sz="2700" dirty="0">
                <a:latin typeface="Georgia" panose="02040502050405020303" pitchFamily="18" charset="0"/>
              </a:rPr>
              <a:t>in obtaining and using genetic values in their selection decisions. </a:t>
            </a:r>
          </a:p>
          <a:p>
            <a:pPr marL="457200" indent="-45720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One </a:t>
            </a:r>
            <a:r>
              <a:rPr lang="en-US" sz="2700" dirty="0">
                <a:latin typeface="Georgia" panose="02040502050405020303" pitchFamily="18" charset="0"/>
              </a:rPr>
              <a:t>producer who enrolled in </a:t>
            </a:r>
            <a:r>
              <a:rPr lang="en-US" sz="2700" dirty="0" smtClean="0">
                <a:latin typeface="Georgia" panose="02040502050405020303" pitchFamily="18" charset="0"/>
              </a:rPr>
              <a:t>the NSIP’s Lambplan System was </a:t>
            </a:r>
            <a:r>
              <a:rPr lang="en-US" sz="2700" dirty="0">
                <a:latin typeface="Georgia" panose="02040502050405020303" pitchFamily="18" charset="0"/>
              </a:rPr>
              <a:t>assessed to possess sheep genetics that ranked in the top 10 percentile in growth </a:t>
            </a:r>
            <a:r>
              <a:rPr lang="en-US" sz="2700" dirty="0" smtClean="0">
                <a:latin typeface="Georgia" panose="02040502050405020303" pitchFamily="18" charset="0"/>
              </a:rPr>
              <a:t>traits, </a:t>
            </a:r>
            <a:r>
              <a:rPr lang="en-US" sz="2700" dirty="0">
                <a:latin typeface="Georgia" panose="02040502050405020303" pitchFamily="18" charset="0"/>
              </a:rPr>
              <a:t>which resulted in significant interest in and value of his </a:t>
            </a:r>
            <a:r>
              <a:rPr lang="en-US" sz="2700" dirty="0" smtClean="0">
                <a:latin typeface="Georgia" panose="02040502050405020303" pitchFamily="18" charset="0"/>
              </a:rPr>
              <a:t>animals at the WV Ram Sale.</a:t>
            </a:r>
            <a:endParaRPr lang="en-US" sz="2700" dirty="0">
              <a:latin typeface="Georgia" panose="02040502050405020303" pitchFamily="18" charset="0"/>
            </a:endParaRPr>
          </a:p>
          <a:p>
            <a:pPr marL="457200" indent="-45720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The </a:t>
            </a:r>
            <a:r>
              <a:rPr lang="en-US" sz="2700" dirty="0">
                <a:latin typeface="Georgia" panose="02040502050405020303" pitchFamily="18" charset="0"/>
              </a:rPr>
              <a:t>project also contributed to a significant increase in the availability </a:t>
            </a:r>
            <a:r>
              <a:rPr lang="en-US" sz="2700" dirty="0" smtClean="0">
                <a:latin typeface="Georgia" panose="02040502050405020303" pitchFamily="18" charset="0"/>
              </a:rPr>
              <a:t>of a </a:t>
            </a:r>
            <a:r>
              <a:rPr lang="en-US" sz="2700" dirty="0">
                <a:latin typeface="Georgia" panose="02040502050405020303" pitchFamily="18" charset="0"/>
              </a:rPr>
              <a:t>wider </a:t>
            </a:r>
            <a:r>
              <a:rPr lang="en-US" sz="2700" dirty="0" smtClean="0">
                <a:latin typeface="Georgia" panose="02040502050405020303" pitchFamily="18" charset="0"/>
              </a:rPr>
              <a:t>base </a:t>
            </a:r>
            <a:r>
              <a:rPr lang="en-US" sz="2700" dirty="0">
                <a:latin typeface="Georgia" panose="02040502050405020303" pitchFamily="18" charset="0"/>
              </a:rPr>
              <a:t>of animals with known genetic values. </a:t>
            </a:r>
            <a:r>
              <a:rPr lang="en-US" sz="2700" dirty="0" smtClean="0">
                <a:latin typeface="Georgia" panose="02040502050405020303" pitchFamily="18" charset="0"/>
              </a:rPr>
              <a:t>Producers report that there have also been commensurate increase in buyers interested in these animals.</a:t>
            </a:r>
            <a:endParaRPr lang="en-US" sz="2700" dirty="0" smtClean="0">
              <a:latin typeface="Georgia" panose="02040502050405020303" pitchFamily="18" charset="0"/>
            </a:endParaRPr>
          </a:p>
          <a:p>
            <a:pPr marL="457200" indent="-457200" algn="just">
              <a:spcBef>
                <a:spcPts val="600"/>
              </a:spcBef>
              <a:spcAft>
                <a:spcPts val="600"/>
              </a:spcAft>
              <a:buClr>
                <a:srgbClr val="28903A"/>
              </a:buClr>
              <a:buFont typeface="Wingdings" panose="05000000000000000000" pitchFamily="2" charset="2"/>
              <a:buChar char="§"/>
            </a:pPr>
            <a:r>
              <a:rPr lang="en-US" sz="2700" dirty="0" smtClean="0">
                <a:latin typeface="Georgia" panose="02040502050405020303" pitchFamily="18" charset="0"/>
              </a:rPr>
              <a:t>The </a:t>
            </a:r>
            <a:r>
              <a:rPr lang="en-US" sz="2700" dirty="0">
                <a:latin typeface="Georgia" panose="02040502050405020303" pitchFamily="18" charset="0"/>
              </a:rPr>
              <a:t>increase in availability of improved animal </a:t>
            </a:r>
            <a:r>
              <a:rPr lang="en-US" sz="2700" dirty="0" smtClean="0">
                <a:latin typeface="Georgia" panose="02040502050405020303" pitchFamily="18" charset="0"/>
              </a:rPr>
              <a:t>genetics, </a:t>
            </a:r>
            <a:r>
              <a:rPr lang="en-US" sz="2700" dirty="0">
                <a:latin typeface="Georgia" panose="02040502050405020303" pitchFamily="18" charset="0"/>
              </a:rPr>
              <a:t>and increased knowledge </a:t>
            </a:r>
            <a:r>
              <a:rPr lang="en-US" sz="2700" dirty="0" smtClean="0">
                <a:latin typeface="Georgia" panose="02040502050405020303" pitchFamily="18" charset="0"/>
              </a:rPr>
              <a:t>and competence of </a:t>
            </a:r>
            <a:r>
              <a:rPr lang="en-US" sz="2700" dirty="0">
                <a:latin typeface="Georgia" panose="02040502050405020303" pitchFamily="18" charset="0"/>
              </a:rPr>
              <a:t>producers </a:t>
            </a:r>
            <a:r>
              <a:rPr lang="en-US" sz="2700" dirty="0" smtClean="0">
                <a:latin typeface="Georgia" panose="02040502050405020303" pitchFamily="18" charset="0"/>
              </a:rPr>
              <a:t>in making </a:t>
            </a:r>
            <a:r>
              <a:rPr lang="en-US" sz="2700" dirty="0">
                <a:latin typeface="Georgia" panose="02040502050405020303" pitchFamily="18" charset="0"/>
              </a:rPr>
              <a:t>better selection </a:t>
            </a:r>
            <a:r>
              <a:rPr lang="en-US" sz="2700" dirty="0" smtClean="0">
                <a:latin typeface="Georgia" panose="02040502050405020303" pitchFamily="18" charset="0"/>
              </a:rPr>
              <a:t>and management decisions, </a:t>
            </a:r>
            <a:r>
              <a:rPr lang="en-US" sz="2700" dirty="0">
                <a:latin typeface="Georgia" panose="02040502050405020303" pitchFamily="18" charset="0"/>
              </a:rPr>
              <a:t>will </a:t>
            </a:r>
            <a:r>
              <a:rPr lang="en-US" sz="2700" dirty="0" smtClean="0">
                <a:latin typeface="Georgia" panose="02040502050405020303" pitchFamily="18" charset="0"/>
              </a:rPr>
              <a:t>ultimately help enhance </a:t>
            </a:r>
            <a:r>
              <a:rPr lang="en-US" sz="2700" dirty="0">
                <a:latin typeface="Georgia" panose="02040502050405020303" pitchFamily="18" charset="0"/>
              </a:rPr>
              <a:t>productivity </a:t>
            </a:r>
            <a:r>
              <a:rPr lang="en-US" sz="2700" dirty="0" smtClean="0">
                <a:latin typeface="Georgia" panose="02040502050405020303" pitchFamily="18" charset="0"/>
              </a:rPr>
              <a:t>and profitability of </a:t>
            </a:r>
            <a:r>
              <a:rPr lang="en-US" sz="2700" dirty="0" smtClean="0">
                <a:latin typeface="Georgia" panose="02040502050405020303" pitchFamily="18" charset="0"/>
              </a:rPr>
              <a:t>sheep producers </a:t>
            </a:r>
            <a:r>
              <a:rPr lang="en-US" sz="2700" dirty="0">
                <a:latin typeface="Georgia" panose="02040502050405020303" pitchFamily="18" charset="0"/>
              </a:rPr>
              <a:t>in WV and surrounding </a:t>
            </a:r>
            <a:r>
              <a:rPr lang="en-US" sz="2700" dirty="0" smtClean="0">
                <a:latin typeface="Georgia" panose="02040502050405020303" pitchFamily="18" charset="0"/>
              </a:rPr>
              <a:t>states.</a:t>
            </a:r>
            <a:endParaRPr lang="en-US" sz="2700" b="1" dirty="0">
              <a:latin typeface="Georgia" panose="02040502050405020303" pitchFamily="18" charset="0"/>
            </a:endParaRPr>
          </a:p>
        </p:txBody>
      </p:sp>
      <p:sp>
        <p:nvSpPr>
          <p:cNvPr id="40" name="Rounded Rectangle 39"/>
          <p:cNvSpPr/>
          <p:nvPr/>
        </p:nvSpPr>
        <p:spPr>
          <a:xfrm>
            <a:off x="27236057" y="9180852"/>
            <a:ext cx="15306356" cy="922977"/>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smtClean="0">
                <a:latin typeface="Gill Sans MT" panose="020B0502020104020203" pitchFamily="34" charset="0"/>
              </a:rPr>
              <a:t>Project Approach and Outreach</a:t>
            </a:r>
            <a:endParaRPr lang="en-US" sz="6000" b="1" dirty="0">
              <a:latin typeface="Gill Sans MT" panose="020B0502020104020203" pitchFamily="34" charset="0"/>
            </a:endParaRPr>
          </a:p>
        </p:txBody>
      </p:sp>
      <p:sp>
        <p:nvSpPr>
          <p:cNvPr id="51" name="TextBox 50"/>
          <p:cNvSpPr txBox="1"/>
          <p:nvPr/>
        </p:nvSpPr>
        <p:spPr>
          <a:xfrm>
            <a:off x="27170743" y="10329642"/>
            <a:ext cx="15320094" cy="8233023"/>
          </a:xfrm>
          <a:prstGeom prst="rect">
            <a:avLst/>
          </a:prstGeom>
          <a:noFill/>
          <a:ln>
            <a:noFill/>
          </a:ln>
          <a:effectLst>
            <a:innerShdw blurRad="114300">
              <a:prstClr val="black"/>
            </a:innerShdw>
          </a:effectLst>
        </p:spPr>
        <p:txBody>
          <a:bodyPr wrap="square" rtlCol="0">
            <a:spAutoFit/>
          </a:bodyPr>
          <a:lstStyle/>
          <a:p>
            <a:pPr marL="457200" indent="-457200" algn="just">
              <a:spcBef>
                <a:spcPts val="600"/>
              </a:spcBef>
              <a:spcAft>
                <a:spcPts val="600"/>
              </a:spcAft>
              <a:buClr>
                <a:srgbClr val="28903A"/>
              </a:buClr>
              <a:buFont typeface="Wingdings" panose="05000000000000000000" pitchFamily="2" charset="2"/>
              <a:buChar char="§"/>
            </a:pPr>
            <a:r>
              <a:rPr lang="en-US" sz="2700" b="1" i="1" dirty="0" smtClean="0">
                <a:latin typeface="Georgia" panose="02040502050405020303" pitchFamily="18" charset="0"/>
              </a:rPr>
              <a:t>15 Workshops/Field Days</a:t>
            </a:r>
            <a:r>
              <a:rPr lang="en-US" sz="2700" dirty="0" smtClean="0">
                <a:latin typeface="Georgia" panose="02040502050405020303" pitchFamily="18" charset="0"/>
              </a:rPr>
              <a:t> on importance </a:t>
            </a:r>
            <a:r>
              <a:rPr lang="en-US" sz="2700" dirty="0">
                <a:latin typeface="Georgia" panose="02040502050405020303" pitchFamily="18" charset="0"/>
              </a:rPr>
              <a:t>of genetic evaluation and </a:t>
            </a:r>
            <a:r>
              <a:rPr lang="en-US" sz="2700" dirty="0" smtClean="0">
                <a:latin typeface="Georgia" panose="02040502050405020303" pitchFamily="18" charset="0"/>
              </a:rPr>
              <a:t>selection, including:</a:t>
            </a:r>
          </a:p>
          <a:p>
            <a:pPr marL="1771650" lvl="1" indent="-457200" algn="just">
              <a:spcBef>
                <a:spcPts val="300"/>
              </a:spcBef>
              <a:spcAft>
                <a:spcPts val="300"/>
              </a:spcAft>
              <a:buClr>
                <a:srgbClr val="28903A"/>
              </a:buClr>
              <a:buFont typeface="Arial" panose="020B0604020202020204" pitchFamily="34" charset="0"/>
              <a:buChar char="•"/>
            </a:pPr>
            <a:r>
              <a:rPr lang="en-US" sz="2600" dirty="0">
                <a:latin typeface="Georgia" panose="02040502050405020303" pitchFamily="18" charset="0"/>
              </a:rPr>
              <a:t>Approaches to </a:t>
            </a:r>
            <a:r>
              <a:rPr lang="en-US" sz="2600" dirty="0" smtClean="0">
                <a:latin typeface="Georgia" panose="02040502050405020303" pitchFamily="18" charset="0"/>
              </a:rPr>
              <a:t>selection of breeding animals</a:t>
            </a:r>
            <a:endParaRPr lang="en-US" sz="2600" dirty="0">
              <a:latin typeface="Georgia" panose="02040502050405020303" pitchFamily="18" charset="0"/>
            </a:endParaRPr>
          </a:p>
          <a:p>
            <a:pPr marL="1771650" lvl="1" indent="-457200" algn="just">
              <a:spcBef>
                <a:spcPts val="300"/>
              </a:spcBef>
              <a:spcAft>
                <a:spcPts val="300"/>
              </a:spcAft>
              <a:buClr>
                <a:srgbClr val="28903A"/>
              </a:buClr>
              <a:buFont typeface="Arial" panose="020B0604020202020204" pitchFamily="34" charset="0"/>
              <a:buChar char="•"/>
            </a:pPr>
            <a:r>
              <a:rPr lang="en-US" sz="2600" dirty="0" smtClean="0">
                <a:latin typeface="Georgia" panose="02040502050405020303" pitchFamily="18" charset="0"/>
              </a:rPr>
              <a:t>Benefits </a:t>
            </a:r>
            <a:r>
              <a:rPr lang="en-US" sz="2600" dirty="0">
                <a:latin typeface="Georgia" panose="02040502050405020303" pitchFamily="18" charset="0"/>
              </a:rPr>
              <a:t>of knowing the genetic value of animals</a:t>
            </a:r>
          </a:p>
          <a:p>
            <a:pPr marL="1771650" lvl="1" indent="-457200" algn="just">
              <a:spcBef>
                <a:spcPts val="300"/>
              </a:spcBef>
              <a:spcAft>
                <a:spcPts val="300"/>
              </a:spcAft>
              <a:buClr>
                <a:srgbClr val="28903A"/>
              </a:buClr>
              <a:buFont typeface="Arial" panose="020B0604020202020204" pitchFamily="34" charset="0"/>
              <a:buChar char="•"/>
            </a:pPr>
            <a:r>
              <a:rPr lang="en-US" sz="2600" dirty="0">
                <a:latin typeface="Georgia" panose="02040502050405020303" pitchFamily="18" charset="0"/>
              </a:rPr>
              <a:t>Developing breeding </a:t>
            </a:r>
            <a:r>
              <a:rPr lang="en-US" sz="2600" dirty="0" smtClean="0">
                <a:latin typeface="Georgia" panose="02040502050405020303" pitchFamily="18" charset="0"/>
              </a:rPr>
              <a:t>objectives consistent with economic goals and buyer requirements</a:t>
            </a:r>
            <a:endParaRPr lang="en-US" sz="2600" dirty="0">
              <a:latin typeface="Georgia" panose="02040502050405020303" pitchFamily="18" charset="0"/>
            </a:endParaRPr>
          </a:p>
          <a:p>
            <a:pPr marL="1771650" lvl="1" indent="-457200" algn="just">
              <a:spcBef>
                <a:spcPts val="300"/>
              </a:spcBef>
              <a:spcAft>
                <a:spcPts val="300"/>
              </a:spcAft>
              <a:buClr>
                <a:srgbClr val="28903A"/>
              </a:buClr>
              <a:buFont typeface="Arial" panose="020B0604020202020204" pitchFamily="34" charset="0"/>
              <a:buChar char="•"/>
            </a:pPr>
            <a:r>
              <a:rPr lang="en-US" sz="2600" dirty="0">
                <a:latin typeface="Georgia" panose="02040502050405020303" pitchFamily="18" charset="0"/>
              </a:rPr>
              <a:t>Understanding </a:t>
            </a:r>
            <a:r>
              <a:rPr lang="en-US" sz="2600" dirty="0" smtClean="0">
                <a:latin typeface="Georgia" panose="02040502050405020303" pitchFamily="18" charset="0"/>
              </a:rPr>
              <a:t>economic impacts of traits </a:t>
            </a:r>
            <a:r>
              <a:rPr lang="en-US" sz="2600" dirty="0">
                <a:latin typeface="Georgia" panose="02040502050405020303" pitchFamily="18" charset="0"/>
              </a:rPr>
              <a:t>and indices </a:t>
            </a:r>
            <a:r>
              <a:rPr lang="en-US" sz="2600" dirty="0" smtClean="0">
                <a:latin typeface="Georgia" panose="02040502050405020303" pitchFamily="18" charset="0"/>
              </a:rPr>
              <a:t>reported </a:t>
            </a:r>
            <a:r>
              <a:rPr lang="en-US" sz="2600" dirty="0">
                <a:latin typeface="Georgia" panose="02040502050405020303" pitchFamily="18" charset="0"/>
              </a:rPr>
              <a:t>in Lambplan </a:t>
            </a:r>
          </a:p>
          <a:p>
            <a:pPr marL="1771650" lvl="1" indent="-457200" algn="just">
              <a:spcBef>
                <a:spcPts val="300"/>
              </a:spcBef>
              <a:spcAft>
                <a:spcPts val="300"/>
              </a:spcAft>
              <a:buClr>
                <a:srgbClr val="28903A"/>
              </a:buClr>
              <a:buFont typeface="Arial" panose="020B0604020202020204" pitchFamily="34" charset="0"/>
              <a:buChar char="•"/>
            </a:pPr>
            <a:r>
              <a:rPr lang="en-US" sz="2600" dirty="0" smtClean="0">
                <a:latin typeface="Georgia" panose="02040502050405020303" pitchFamily="18" charset="0"/>
              </a:rPr>
              <a:t>Navigating and enrolling </a:t>
            </a:r>
            <a:r>
              <a:rPr lang="en-US" sz="2600" dirty="0">
                <a:latin typeface="Georgia" panose="02040502050405020303" pitchFamily="18" charset="0"/>
              </a:rPr>
              <a:t>in Lambplan</a:t>
            </a:r>
          </a:p>
          <a:p>
            <a:pPr marL="1771650" lvl="1" indent="-457200" algn="just">
              <a:spcBef>
                <a:spcPts val="300"/>
              </a:spcBef>
              <a:spcAft>
                <a:spcPts val="300"/>
              </a:spcAft>
              <a:buClr>
                <a:srgbClr val="28903A"/>
              </a:buClr>
              <a:buFont typeface="Arial" panose="020B0604020202020204" pitchFamily="34" charset="0"/>
              <a:buChar char="•"/>
            </a:pPr>
            <a:r>
              <a:rPr lang="en-US" sz="2600" dirty="0" smtClean="0">
                <a:latin typeface="Georgia" panose="02040502050405020303" pitchFamily="18" charset="0"/>
              </a:rPr>
              <a:t>Record-keeping and input of </a:t>
            </a:r>
            <a:r>
              <a:rPr lang="en-US" sz="2600" dirty="0">
                <a:latin typeface="Georgia" panose="02040502050405020303" pitchFamily="18" charset="0"/>
              </a:rPr>
              <a:t>data </a:t>
            </a:r>
            <a:r>
              <a:rPr lang="en-US" sz="2600" dirty="0" smtClean="0">
                <a:latin typeface="Georgia" panose="02040502050405020303" pitchFamily="18" charset="0"/>
              </a:rPr>
              <a:t>into </a:t>
            </a:r>
            <a:r>
              <a:rPr lang="en-US" sz="2600" dirty="0">
                <a:latin typeface="Georgia" panose="02040502050405020303" pitchFamily="18" charset="0"/>
              </a:rPr>
              <a:t>Lambplan</a:t>
            </a:r>
          </a:p>
          <a:p>
            <a:pPr marL="1771650" lvl="1" indent="-457200" algn="just">
              <a:spcBef>
                <a:spcPts val="300"/>
              </a:spcBef>
              <a:spcAft>
                <a:spcPts val="300"/>
              </a:spcAft>
              <a:buClr>
                <a:srgbClr val="28903A"/>
              </a:buClr>
              <a:buFont typeface="Arial" panose="020B0604020202020204" pitchFamily="34" charset="0"/>
              <a:buChar char="•"/>
            </a:pPr>
            <a:r>
              <a:rPr lang="en-US" sz="2600" dirty="0" smtClean="0">
                <a:latin typeface="Georgia" panose="02040502050405020303" pitchFamily="18" charset="0"/>
              </a:rPr>
              <a:t>Benchmarking and interpreting </a:t>
            </a:r>
            <a:r>
              <a:rPr lang="en-US" sz="2600" dirty="0">
                <a:latin typeface="Georgia" panose="02040502050405020303" pitchFamily="18" charset="0"/>
              </a:rPr>
              <a:t>Breeding </a:t>
            </a:r>
            <a:r>
              <a:rPr lang="en-US" sz="2600" dirty="0" smtClean="0">
                <a:latin typeface="Georgia" panose="02040502050405020303" pitchFamily="18" charset="0"/>
              </a:rPr>
              <a:t>Values </a:t>
            </a:r>
            <a:r>
              <a:rPr lang="en-US" sz="2600" dirty="0">
                <a:latin typeface="Georgia" panose="02040502050405020303" pitchFamily="18" charset="0"/>
              </a:rPr>
              <a:t>(BVs) of different traits and indices </a:t>
            </a:r>
            <a:endParaRPr lang="en-US" sz="2600" dirty="0" smtClean="0">
              <a:latin typeface="Georgia" panose="02040502050405020303" pitchFamily="18" charset="0"/>
            </a:endParaRPr>
          </a:p>
          <a:p>
            <a:pPr marL="1771650" lvl="1" indent="-457200" algn="just">
              <a:spcBef>
                <a:spcPts val="300"/>
              </a:spcBef>
              <a:spcAft>
                <a:spcPts val="300"/>
              </a:spcAft>
              <a:buClr>
                <a:srgbClr val="28903A"/>
              </a:buClr>
              <a:buFont typeface="Arial" panose="020B0604020202020204" pitchFamily="34" charset="0"/>
              <a:buChar char="•"/>
            </a:pPr>
            <a:r>
              <a:rPr lang="en-US" sz="2600" dirty="0" smtClean="0">
                <a:latin typeface="Georgia" panose="02040502050405020303" pitchFamily="18" charset="0"/>
              </a:rPr>
              <a:t>Using </a:t>
            </a:r>
            <a:r>
              <a:rPr lang="en-US" sz="2600" dirty="0">
                <a:latin typeface="Georgia" panose="02040502050405020303" pitchFamily="18" charset="0"/>
              </a:rPr>
              <a:t>BVs to </a:t>
            </a:r>
            <a:r>
              <a:rPr lang="en-US" sz="2600" dirty="0" smtClean="0">
                <a:latin typeface="Georgia" panose="02040502050405020303" pitchFamily="18" charset="0"/>
              </a:rPr>
              <a:t>inform </a:t>
            </a:r>
            <a:r>
              <a:rPr lang="en-US" sz="2600" dirty="0" smtClean="0">
                <a:latin typeface="Georgia" panose="02040502050405020303" pitchFamily="18" charset="0"/>
              </a:rPr>
              <a:t>selection and management </a:t>
            </a:r>
            <a:r>
              <a:rPr lang="en-US" sz="2600" dirty="0">
                <a:latin typeface="Georgia" panose="02040502050405020303" pitchFamily="18" charset="0"/>
              </a:rPr>
              <a:t>decisions</a:t>
            </a:r>
          </a:p>
          <a:p>
            <a:pPr marL="457200" indent="-457200" algn="just">
              <a:spcBef>
                <a:spcPts val="600"/>
              </a:spcBef>
              <a:spcAft>
                <a:spcPts val="600"/>
              </a:spcAft>
              <a:buClr>
                <a:srgbClr val="28903A"/>
              </a:buClr>
              <a:buFont typeface="Wingdings" panose="05000000000000000000" pitchFamily="2" charset="2"/>
              <a:buChar char="§"/>
            </a:pPr>
            <a:r>
              <a:rPr lang="en-US" sz="2700" b="1" i="1" dirty="0" smtClean="0">
                <a:latin typeface="Georgia" panose="02040502050405020303" pitchFamily="18" charset="0"/>
              </a:rPr>
              <a:t>12 On-Farm Demonstrations </a:t>
            </a:r>
            <a:r>
              <a:rPr lang="en-US" sz="2700" dirty="0" smtClean="0">
                <a:latin typeface="Georgia" panose="02040502050405020303" pitchFamily="18" charset="0"/>
              </a:rPr>
              <a:t>to </a:t>
            </a:r>
            <a:r>
              <a:rPr lang="en-US" sz="2700" dirty="0">
                <a:latin typeface="Georgia" panose="02040502050405020303" pitchFamily="18" charset="0"/>
              </a:rPr>
              <a:t>assist with and </a:t>
            </a:r>
            <a:r>
              <a:rPr lang="en-US" sz="2700" dirty="0" smtClean="0">
                <a:latin typeface="Georgia" panose="02040502050405020303" pitchFamily="18" charset="0"/>
              </a:rPr>
              <a:t>demonstrate </a:t>
            </a:r>
            <a:r>
              <a:rPr lang="en-US" sz="2700" dirty="0">
                <a:latin typeface="Georgia" panose="02040502050405020303" pitchFamily="18" charset="0"/>
              </a:rPr>
              <a:t>data </a:t>
            </a:r>
            <a:r>
              <a:rPr lang="en-US" sz="2700" dirty="0" smtClean="0">
                <a:latin typeface="Georgia" panose="02040502050405020303" pitchFamily="18" charset="0"/>
              </a:rPr>
              <a:t>to </a:t>
            </a:r>
            <a:r>
              <a:rPr lang="en-US" sz="2700" dirty="0">
                <a:latin typeface="Georgia" panose="02040502050405020303" pitchFamily="18" charset="0"/>
              </a:rPr>
              <a:t>be </a:t>
            </a:r>
            <a:r>
              <a:rPr lang="en-US" sz="2700" dirty="0" smtClean="0">
                <a:latin typeface="Georgia" panose="02040502050405020303" pitchFamily="18" charset="0"/>
              </a:rPr>
              <a:t>collected and setting up related record-keeping systems, </a:t>
            </a:r>
            <a:r>
              <a:rPr lang="en-US" sz="2700" dirty="0">
                <a:latin typeface="Georgia" panose="02040502050405020303" pitchFamily="18" charset="0"/>
              </a:rPr>
              <a:t>and </a:t>
            </a:r>
            <a:r>
              <a:rPr lang="en-US" sz="2700" dirty="0" smtClean="0">
                <a:latin typeface="Georgia" panose="02040502050405020303" pitchFamily="18" charset="0"/>
              </a:rPr>
              <a:t>how to navigate and use the </a:t>
            </a:r>
            <a:r>
              <a:rPr lang="en-US" sz="2700" dirty="0" smtClean="0">
                <a:latin typeface="Georgia" panose="02040502050405020303" pitchFamily="18" charset="0"/>
              </a:rPr>
              <a:t>Lambplan software.</a:t>
            </a:r>
            <a:endParaRPr lang="en-US" sz="2700" dirty="0">
              <a:latin typeface="Georgia" panose="02040502050405020303" pitchFamily="18" charset="0"/>
            </a:endParaRPr>
          </a:p>
          <a:p>
            <a:pPr marL="457200" indent="-457200" algn="just">
              <a:spcBef>
                <a:spcPts val="600"/>
              </a:spcBef>
              <a:spcAft>
                <a:spcPts val="600"/>
              </a:spcAft>
              <a:buClr>
                <a:srgbClr val="28903A"/>
              </a:buClr>
              <a:buFont typeface="Wingdings" panose="05000000000000000000" pitchFamily="2" charset="2"/>
              <a:buChar char="§"/>
            </a:pPr>
            <a:r>
              <a:rPr lang="en-US" sz="2700" b="1" i="1" dirty="0" smtClean="0">
                <a:latin typeface="Georgia" panose="02040502050405020303" pitchFamily="18" charset="0"/>
              </a:rPr>
              <a:t>47 Consultations </a:t>
            </a:r>
            <a:r>
              <a:rPr lang="en-US" sz="2700" dirty="0" smtClean="0">
                <a:latin typeface="Georgia" panose="02040502050405020303" pitchFamily="18" charset="0"/>
              </a:rPr>
              <a:t>on Lambplan, </a:t>
            </a:r>
            <a:r>
              <a:rPr lang="en-US" sz="2700" dirty="0">
                <a:latin typeface="Georgia" panose="02040502050405020303" pitchFamily="18" charset="0"/>
              </a:rPr>
              <a:t>including </a:t>
            </a:r>
            <a:r>
              <a:rPr lang="en-US" sz="2700" dirty="0" smtClean="0">
                <a:latin typeface="Georgia" panose="02040502050405020303" pitchFamily="18" charset="0"/>
              </a:rPr>
              <a:t>hands-on </a:t>
            </a:r>
            <a:r>
              <a:rPr lang="en-US" sz="2700" dirty="0">
                <a:latin typeface="Georgia" panose="02040502050405020303" pitchFamily="18" charset="0"/>
              </a:rPr>
              <a:t>computer training to develop appropriate animal IDs, collating and uploading historical </a:t>
            </a:r>
            <a:r>
              <a:rPr lang="en-US" sz="2700" dirty="0" smtClean="0">
                <a:latin typeface="Georgia" panose="02040502050405020303" pitchFamily="18" charset="0"/>
              </a:rPr>
              <a:t>flock data, and interpreting results generated from the Lambplan system.</a:t>
            </a:r>
            <a:endParaRPr lang="en-US" sz="2700" dirty="0">
              <a:latin typeface="Georgia" panose="02040502050405020303" pitchFamily="18" charset="0"/>
            </a:endParaRPr>
          </a:p>
          <a:p>
            <a:pPr marL="457200" indent="-457200" algn="just">
              <a:spcBef>
                <a:spcPts val="600"/>
              </a:spcBef>
              <a:spcAft>
                <a:spcPts val="600"/>
              </a:spcAft>
              <a:buClr>
                <a:srgbClr val="28903A"/>
              </a:buClr>
              <a:buFont typeface="Wingdings" panose="05000000000000000000" pitchFamily="2" charset="2"/>
              <a:buChar char="§"/>
            </a:pPr>
            <a:r>
              <a:rPr lang="en-US" sz="2700" b="1" i="1" dirty="0" smtClean="0">
                <a:latin typeface="Georgia" panose="02040502050405020303" pitchFamily="18" charset="0"/>
              </a:rPr>
              <a:t>3 Annual Ram Tests</a:t>
            </a:r>
            <a:r>
              <a:rPr lang="en-US" sz="2700" dirty="0" smtClean="0">
                <a:latin typeface="Georgia" panose="02040502050405020303" pitchFamily="18" charset="0"/>
              </a:rPr>
              <a:t>, with project support for consigning animals, to allow producers to evaluate their rams’ genetic performance and allow commercial producers greater access to superior </a:t>
            </a:r>
            <a:r>
              <a:rPr lang="en-US" sz="2700" dirty="0" smtClean="0">
                <a:latin typeface="Georgia" panose="02040502050405020303" pitchFamily="18" charset="0"/>
              </a:rPr>
              <a:t>rams in the targeted region.</a:t>
            </a:r>
            <a:endParaRPr lang="en-US" sz="2700" dirty="0" smtClean="0">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4353058" y="29176788"/>
            <a:ext cx="15185083" cy="29969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1950" y="19156483"/>
            <a:ext cx="5275464" cy="39555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9974" y="23535043"/>
            <a:ext cx="5110449" cy="3831835"/>
          </a:xfrm>
          <a:prstGeom prst="rect">
            <a:avLst/>
          </a:prstGeom>
        </p:spPr>
      </p:pic>
      <p:sp>
        <p:nvSpPr>
          <p:cNvPr id="17" name="Rounded Rectangle 16"/>
          <p:cNvSpPr/>
          <p:nvPr/>
        </p:nvSpPr>
        <p:spPr>
          <a:xfrm>
            <a:off x="1403161" y="19165489"/>
            <a:ext cx="14178469" cy="86833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smtClean="0">
                <a:latin typeface="Gill Sans MT" panose="020B0502020104020203" pitchFamily="34" charset="0"/>
              </a:rPr>
              <a:t>Results</a:t>
            </a:r>
            <a:endParaRPr lang="en-US" sz="6000" b="1" dirty="0">
              <a:latin typeface="Gill Sans MT" panose="020B0502020104020203" pitchFamily="34" charset="0"/>
            </a:endParaRPr>
          </a:p>
        </p:txBody>
      </p:sp>
      <p:sp>
        <p:nvSpPr>
          <p:cNvPr id="18" name="Rounded Rectangle 17"/>
          <p:cNvSpPr/>
          <p:nvPr/>
        </p:nvSpPr>
        <p:spPr>
          <a:xfrm>
            <a:off x="16231953" y="9200688"/>
            <a:ext cx="10288470" cy="922977"/>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smtClean="0">
                <a:latin typeface="Gill Sans MT" panose="020B0502020104020203" pitchFamily="34" charset="0"/>
              </a:rPr>
              <a:t>Objectives</a:t>
            </a:r>
            <a:endParaRPr lang="en-US" sz="6000" b="1" dirty="0">
              <a:latin typeface="Gill Sans MT" panose="020B0502020104020203" pitchFamily="34" charset="0"/>
            </a:endParaRPr>
          </a:p>
        </p:txBody>
      </p:sp>
      <p:sp>
        <p:nvSpPr>
          <p:cNvPr id="19" name="TextBox 18"/>
          <p:cNvSpPr txBox="1"/>
          <p:nvPr/>
        </p:nvSpPr>
        <p:spPr>
          <a:xfrm>
            <a:off x="16231953" y="10373584"/>
            <a:ext cx="10288470" cy="8997335"/>
          </a:xfrm>
          <a:prstGeom prst="rect">
            <a:avLst/>
          </a:prstGeom>
          <a:noFill/>
          <a:ln>
            <a:noFill/>
          </a:ln>
          <a:effectLst>
            <a:innerShdw blurRad="114300">
              <a:prstClr val="black"/>
            </a:innerShdw>
          </a:effectLst>
        </p:spPr>
        <p:txBody>
          <a:bodyPr wrap="square" rtlCol="0">
            <a:spAutoFit/>
          </a:bodyPr>
          <a:lstStyle/>
          <a:p>
            <a:pPr algn="just">
              <a:spcBef>
                <a:spcPts val="600"/>
              </a:spcBef>
              <a:spcAft>
                <a:spcPts val="600"/>
              </a:spcAft>
            </a:pPr>
            <a:r>
              <a:rPr lang="en-US" sz="2700" dirty="0" smtClean="0">
                <a:latin typeface="Georgia" panose="02040502050405020303" pitchFamily="18" charset="0"/>
              </a:rPr>
              <a:t>The aim of this project was to improve productivity and profitability of sheep producers in WV, PA and MD, through: </a:t>
            </a:r>
          </a:p>
          <a:p>
            <a:pPr marL="457200" indent="-457200" algn="just">
              <a:spcBef>
                <a:spcPts val="400"/>
              </a:spcBef>
              <a:spcAft>
                <a:spcPts val="400"/>
              </a:spcAft>
              <a:buClr>
                <a:srgbClr val="28903A"/>
              </a:buClr>
              <a:buFont typeface="Wingdings" panose="05000000000000000000" pitchFamily="2" charset="2"/>
              <a:buChar char="§"/>
            </a:pPr>
            <a:r>
              <a:rPr lang="en-US" sz="2700" dirty="0" smtClean="0">
                <a:latin typeface="Georgia" panose="02040502050405020303" pitchFamily="18" charset="0"/>
              </a:rPr>
              <a:t>Increasing knowledge on the importance of genetic evaluation in flock management decisions, and of the NSIP Lambplan System as a tool for genetic evaluation;</a:t>
            </a:r>
          </a:p>
          <a:p>
            <a:pPr marL="457200" indent="-457200" algn="just">
              <a:spcBef>
                <a:spcPts val="400"/>
              </a:spcBef>
              <a:spcAft>
                <a:spcPts val="400"/>
              </a:spcAft>
              <a:buClr>
                <a:srgbClr val="28903A"/>
              </a:buClr>
              <a:buFont typeface="Wingdings" panose="05000000000000000000" pitchFamily="2" charset="2"/>
              <a:buChar char="§"/>
            </a:pPr>
            <a:r>
              <a:rPr lang="en-US" sz="2700" dirty="0" smtClean="0">
                <a:latin typeface="Georgia" panose="02040502050405020303" pitchFamily="18" charset="0"/>
              </a:rPr>
              <a:t>Developing a cadre of producers competent in using genetic information </a:t>
            </a:r>
            <a:r>
              <a:rPr lang="en-US" sz="2700" dirty="0" smtClean="0">
                <a:latin typeface="Georgia" panose="02040502050405020303" pitchFamily="18" charset="0"/>
              </a:rPr>
              <a:t>for </a:t>
            </a:r>
            <a:r>
              <a:rPr lang="en-US" sz="2700" dirty="0" smtClean="0">
                <a:latin typeface="Georgia" panose="02040502050405020303" pitchFamily="18" charset="0"/>
              </a:rPr>
              <a:t>selection </a:t>
            </a:r>
            <a:r>
              <a:rPr lang="en-US" sz="2700" dirty="0" smtClean="0">
                <a:latin typeface="Georgia" panose="02040502050405020303" pitchFamily="18" charset="0"/>
              </a:rPr>
              <a:t>and other management decisions</a:t>
            </a:r>
            <a:r>
              <a:rPr lang="en-US" sz="2700" dirty="0" smtClean="0">
                <a:latin typeface="Georgia" panose="02040502050405020303" pitchFamily="18" charset="0"/>
              </a:rPr>
              <a:t>; </a:t>
            </a:r>
          </a:p>
          <a:p>
            <a:pPr marL="457200" indent="-457200" algn="just">
              <a:spcBef>
                <a:spcPts val="400"/>
              </a:spcBef>
              <a:spcAft>
                <a:spcPts val="400"/>
              </a:spcAft>
              <a:buClr>
                <a:srgbClr val="28903A"/>
              </a:buClr>
              <a:buFont typeface="Wingdings" panose="05000000000000000000" pitchFamily="2" charset="2"/>
              <a:buChar char="§"/>
            </a:pPr>
            <a:r>
              <a:rPr lang="en-US" sz="2700" dirty="0" smtClean="0">
                <a:latin typeface="Georgia" panose="02040502050405020303" pitchFamily="18" charset="0"/>
              </a:rPr>
              <a:t>Increasing the number of flocks enrolled in the NSIP’s Lambplan System to determine their breeding values; and</a:t>
            </a:r>
          </a:p>
          <a:p>
            <a:pPr marL="457200" indent="-457200" algn="just">
              <a:spcBef>
                <a:spcPts val="400"/>
              </a:spcBef>
              <a:spcAft>
                <a:spcPts val="400"/>
              </a:spcAft>
              <a:buClr>
                <a:srgbClr val="28903A"/>
              </a:buClr>
              <a:buFont typeface="Wingdings" panose="05000000000000000000" pitchFamily="2" charset="2"/>
              <a:buChar char="§"/>
            </a:pPr>
            <a:r>
              <a:rPr lang="en-US" sz="2700" dirty="0" smtClean="0">
                <a:latin typeface="Georgia" panose="02040502050405020303" pitchFamily="18" charset="0"/>
              </a:rPr>
              <a:t>Increasing the availability of breeding animals with known genetic values to commercial producers.</a:t>
            </a:r>
          </a:p>
          <a:p>
            <a:pPr algn="just">
              <a:spcBef>
                <a:spcPts val="600"/>
              </a:spcBef>
              <a:spcAft>
                <a:spcPts val="600"/>
              </a:spcAft>
              <a:buClr>
                <a:srgbClr val="28903A"/>
              </a:buClr>
            </a:pPr>
            <a:r>
              <a:rPr lang="en-US" sz="2700" dirty="0">
                <a:latin typeface="Georgia" panose="02040502050405020303" pitchFamily="18" charset="0"/>
              </a:rPr>
              <a:t>Based on increases in weight </a:t>
            </a:r>
            <a:r>
              <a:rPr lang="en-US" sz="2700" dirty="0" smtClean="0">
                <a:latin typeface="Georgia" panose="02040502050405020303" pitchFamily="18" charset="0"/>
              </a:rPr>
              <a:t>gain observed </a:t>
            </a:r>
            <a:r>
              <a:rPr lang="en-US" sz="2700" dirty="0">
                <a:latin typeface="Georgia" panose="02040502050405020303" pitchFamily="18" charset="0"/>
              </a:rPr>
              <a:t>in NSIP evaluated </a:t>
            </a:r>
            <a:r>
              <a:rPr lang="en-US" sz="2700" dirty="0" smtClean="0">
                <a:latin typeface="Georgia" panose="02040502050405020303" pitchFamily="18" charset="0"/>
              </a:rPr>
              <a:t>rams, using </a:t>
            </a:r>
            <a:r>
              <a:rPr lang="en-US" sz="2700" dirty="0">
                <a:latin typeface="Georgia" panose="02040502050405020303" pitchFamily="18" charset="0"/>
              </a:rPr>
              <a:t>genetically evaluated animals will result in </a:t>
            </a:r>
            <a:r>
              <a:rPr lang="en-US" sz="2700" dirty="0" smtClean="0">
                <a:latin typeface="Georgia" panose="02040502050405020303" pitchFamily="18" charset="0"/>
              </a:rPr>
              <a:t>a minimum </a:t>
            </a:r>
            <a:r>
              <a:rPr lang="en-US" sz="2700" dirty="0">
                <a:latin typeface="Georgia" panose="02040502050405020303" pitchFamily="18" charset="0"/>
              </a:rPr>
              <a:t>of $200,000 in additional revenue per year from sale of </a:t>
            </a:r>
            <a:r>
              <a:rPr lang="en-US" sz="2700" dirty="0" smtClean="0">
                <a:latin typeface="Georgia" panose="02040502050405020303" pitchFamily="18" charset="0"/>
              </a:rPr>
              <a:t>lambs in the targeted regions, </a:t>
            </a:r>
            <a:r>
              <a:rPr lang="en-US" sz="2700" dirty="0">
                <a:latin typeface="Georgia" panose="02040502050405020303" pitchFamily="18" charset="0"/>
              </a:rPr>
              <a:t>and will </a:t>
            </a:r>
            <a:r>
              <a:rPr lang="en-US" sz="2700" dirty="0" smtClean="0">
                <a:latin typeface="Georgia" panose="02040502050405020303" pitchFamily="18" charset="0"/>
              </a:rPr>
              <a:t>lower production costs from using animals </a:t>
            </a:r>
            <a:r>
              <a:rPr lang="en-US" sz="2700" dirty="0">
                <a:latin typeface="Georgia" panose="02040502050405020303" pitchFamily="18" charset="0"/>
              </a:rPr>
              <a:t>better </a:t>
            </a:r>
            <a:r>
              <a:rPr lang="en-US" sz="2700" dirty="0" smtClean="0">
                <a:latin typeface="Georgia" panose="02040502050405020303" pitchFamily="18" charset="0"/>
              </a:rPr>
              <a:t>genetically suited </a:t>
            </a:r>
            <a:r>
              <a:rPr lang="en-US" sz="2700" dirty="0">
                <a:latin typeface="Georgia" panose="02040502050405020303" pitchFamily="18" charset="0"/>
              </a:rPr>
              <a:t>for </a:t>
            </a:r>
            <a:r>
              <a:rPr lang="en-US" sz="2700" dirty="0" smtClean="0">
                <a:latin typeface="Georgia" panose="02040502050405020303" pitchFamily="18" charset="0"/>
              </a:rPr>
              <a:t>the </a:t>
            </a:r>
            <a:r>
              <a:rPr lang="en-US" sz="2700" dirty="0" smtClean="0">
                <a:latin typeface="Georgia" panose="02040502050405020303" pitchFamily="18" charset="0"/>
              </a:rPr>
              <a:t>local environment. These benefits are consistent with productivity goals set by NSIP and the American Sheep Industry.</a:t>
            </a:r>
          </a:p>
          <a:p>
            <a:pPr marL="457200" indent="-457200" algn="just">
              <a:spcBef>
                <a:spcPts val="600"/>
              </a:spcBef>
              <a:spcAft>
                <a:spcPts val="600"/>
              </a:spcAft>
              <a:buClr>
                <a:srgbClr val="28903A"/>
              </a:buClr>
              <a:buFont typeface="Wingdings" panose="05000000000000000000" pitchFamily="2" charset="2"/>
              <a:buChar char="§"/>
            </a:pPr>
            <a:endParaRPr lang="en-US" sz="2800" dirty="0" smtClean="0">
              <a:latin typeface="Georgia" panose="02040502050405020303" pitchFamily="18" charset="0"/>
            </a:endParaRPr>
          </a:p>
        </p:txBody>
      </p:sp>
      <p:sp>
        <p:nvSpPr>
          <p:cNvPr id="2" name="TextBox 1"/>
          <p:cNvSpPr txBox="1"/>
          <p:nvPr/>
        </p:nvSpPr>
        <p:spPr>
          <a:xfrm>
            <a:off x="16698818" y="23544217"/>
            <a:ext cx="3411615" cy="3108543"/>
          </a:xfrm>
          <a:prstGeom prst="rect">
            <a:avLst/>
          </a:prstGeom>
          <a:noFill/>
        </p:spPr>
        <p:txBody>
          <a:bodyPr wrap="square" rtlCol="0">
            <a:spAutoFit/>
          </a:bodyPr>
          <a:lstStyle/>
          <a:p>
            <a:pPr algn="ctr"/>
            <a:r>
              <a:rPr lang="en-US" sz="2700" b="1" i="1" dirty="0" smtClean="0">
                <a:latin typeface="Georgia" panose="02040502050405020303" pitchFamily="18" charset="0"/>
              </a:rPr>
              <a:t>“I know what questions to ask my suppliers in order to assess the genetic merit of the animals I am purchasing.”</a:t>
            </a:r>
            <a:endParaRPr lang="en-US" sz="2700" b="1" i="1" dirty="0">
              <a:latin typeface="Georgia" panose="02040502050405020303" pitchFamily="18" charset="0"/>
            </a:endParaRPr>
          </a:p>
        </p:txBody>
      </p:sp>
      <p:sp>
        <p:nvSpPr>
          <p:cNvPr id="21" name="TextBox 20"/>
          <p:cNvSpPr txBox="1"/>
          <p:nvPr/>
        </p:nvSpPr>
        <p:spPr>
          <a:xfrm>
            <a:off x="21558992" y="19370919"/>
            <a:ext cx="4961431" cy="3416320"/>
          </a:xfrm>
          <a:prstGeom prst="rect">
            <a:avLst/>
          </a:prstGeom>
          <a:noFill/>
        </p:spPr>
        <p:txBody>
          <a:bodyPr wrap="square" rtlCol="0">
            <a:spAutoFit/>
          </a:bodyPr>
          <a:lstStyle/>
          <a:p>
            <a:pPr algn="ctr"/>
            <a:r>
              <a:rPr lang="en-US" sz="2700" b="1" i="1" dirty="0" smtClean="0">
                <a:latin typeface="Georgia" panose="02040502050405020303" pitchFamily="18" charset="0"/>
              </a:rPr>
              <a:t>“I have made significant investments in sheep handling and data recording systems to support genetic evaluations of my animals based on increased buyer interest.”</a:t>
            </a:r>
            <a:endParaRPr lang="en-US" sz="2700" b="1" i="1" dirty="0">
              <a:latin typeface="Georgia" panose="02040502050405020303" pitchFamily="18"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8028</TotalTime>
  <Words>1001</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Gill Sans MT</vt:lpstr>
      <vt:lpstr>Arial</vt:lpstr>
      <vt:lpstr>Calibri</vt:lpstr>
      <vt:lpstr>Wingdings</vt:lpstr>
      <vt:lpstr>Times New Roman</vt:lpstr>
      <vt:lpstr>Georgia</vt:lpstr>
      <vt:lpstr>Office Theme</vt:lpstr>
      <vt:lpstr>Custom Design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Doolarie Singh-Knights</cp:lastModifiedBy>
  <cp:revision>258</cp:revision>
  <cp:lastPrinted>2018-03-27T15:27:29Z</cp:lastPrinted>
  <dcterms:created xsi:type="dcterms:W3CDTF">2016-08-23T19:00:54Z</dcterms:created>
  <dcterms:modified xsi:type="dcterms:W3CDTF">2018-03-28T13:51:07Z</dcterms:modified>
</cp:coreProperties>
</file>