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66" r:id="rId2"/>
    <p:sldId id="280" r:id="rId3"/>
    <p:sldId id="260" r:id="rId4"/>
    <p:sldId id="278" r:id="rId5"/>
    <p:sldId id="267" r:id="rId6"/>
    <p:sldId id="268" r:id="rId7"/>
    <p:sldId id="270" r:id="rId8"/>
    <p:sldId id="271" r:id="rId9"/>
    <p:sldId id="277" r:id="rId10"/>
    <p:sldId id="276" r:id="rId11"/>
    <p:sldId id="272" r:id="rId12"/>
    <p:sldId id="269" r:id="rId13"/>
    <p:sldId id="273" r:id="rId14"/>
    <p:sldId id="279" r:id="rId15"/>
    <p:sldId id="263" r:id="rId16"/>
    <p:sldId id="262" r:id="rId17"/>
    <p:sldId id="281"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0"/>
    <p:restoredTop sz="66575"/>
  </p:normalViewPr>
  <p:slideViewPr>
    <p:cSldViewPr snapToGrid="0" snapToObjects="1">
      <p:cViewPr varScale="1">
        <p:scale>
          <a:sx n="43" d="100"/>
          <a:sy n="43" d="100"/>
        </p:scale>
        <p:origin x="14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495A56-35C0-C744-97F6-96DD9F7A7256}" type="datetimeFigureOut">
              <a:rPr lang="en-US" smtClean="0"/>
              <a:t>4/28/2017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F5478-9329-0647-862A-3D86BD2D82C3}" type="slidenum">
              <a:rPr lang="en-US" smtClean="0"/>
              <a:t>‹#›</a:t>
            </a:fld>
            <a:endParaRPr lang="en-US"/>
          </a:p>
        </p:txBody>
      </p:sp>
    </p:spTree>
    <p:extLst>
      <p:ext uri="{BB962C8B-B14F-4D97-AF65-F5344CB8AC3E}">
        <p14:creationId xmlns:p14="http://schemas.microsoft.com/office/powerpoint/2010/main" val="24021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presentation was prepared by Sami Tellatin and Rob Myers and provided by the USDA-SARE</a:t>
            </a:r>
            <a:r>
              <a:rPr lang="en-US" baseline="0" dirty="0" smtClean="0"/>
              <a:t> program to educators and producers for outreach and educational purposes. Other cover crop slide sets are also available at the website: http://</a:t>
            </a:r>
            <a:r>
              <a:rPr lang="en-US" baseline="0" dirty="0" err="1" smtClean="0"/>
              <a:t>sare.org</a:t>
            </a:r>
            <a:r>
              <a:rPr lang="en-US" baseline="0" dirty="0" smtClean="0"/>
              <a:t>/cover-crops</a:t>
            </a:r>
          </a:p>
          <a:p>
            <a:endParaRPr lang="en-US" baseline="0" dirty="0" smtClean="0"/>
          </a:p>
          <a:p>
            <a:r>
              <a:rPr lang="en-US" baseline="0" dirty="0" smtClean="0"/>
              <a:t>Prepared in March, 2017.</a:t>
            </a:r>
          </a:p>
          <a:p>
            <a:endParaRPr lang="en-US" baseline="0" dirty="0" smtClean="0"/>
          </a:p>
          <a:p>
            <a:r>
              <a:rPr lang="en-US" b="1" baseline="0" dirty="0" smtClean="0"/>
              <a:t>Please note that the analyses in this slide set are based on corn and soybean production.</a:t>
            </a:r>
          </a:p>
          <a:p>
            <a:endParaRPr lang="en-US" baseline="0" dirty="0" smtClean="0"/>
          </a:p>
          <a:p>
            <a:r>
              <a:rPr lang="en-US" baseline="0" dirty="0" smtClean="0"/>
              <a:t>Tips for presenters:</a:t>
            </a:r>
          </a:p>
          <a:p>
            <a:pPr marL="171450" indent="-171450">
              <a:buFontTx/>
              <a:buChar char="-"/>
            </a:pPr>
            <a:r>
              <a:rPr lang="en-US" baseline="0" dirty="0" smtClean="0"/>
              <a:t>Be engaging. You are about to give your audience a lot of information; show them that this is worth learning by being interested in the topic yourself and letting that be seen through your presentation.</a:t>
            </a:r>
          </a:p>
          <a:p>
            <a:pPr marL="171450" indent="-171450">
              <a:buFontTx/>
              <a:buChar char="-"/>
            </a:pPr>
            <a:r>
              <a:rPr lang="en-US" baseline="0" dirty="0" smtClean="0"/>
              <a:t>Make it personal. Tell your own stories (that complement the material and are concise). You want to create a narrative that flows throughout your presentation.</a:t>
            </a:r>
          </a:p>
          <a:p>
            <a:pPr marL="171450" indent="-171450">
              <a:buFontTx/>
              <a:buChar char="-"/>
            </a:pPr>
            <a:r>
              <a:rPr lang="en-US" baseline="0" dirty="0" smtClean="0"/>
              <a:t>Encourage learning and discussion by asking questions of the audience and encouraging their participation. Moderate your time so that you can cover everything, while also fostering audience participation. </a:t>
            </a:r>
          </a:p>
          <a:p>
            <a:pPr marL="171450" indent="-171450">
              <a:buFontTx/>
              <a:buChar char="-"/>
            </a:pPr>
            <a:r>
              <a:rPr lang="en-US" baseline="0" dirty="0" smtClean="0"/>
              <a:t>Speak to your knowledge. If you don’t know something, it is okay to say so. </a:t>
            </a:r>
          </a:p>
          <a:p>
            <a:pPr marL="171450" indent="-171450">
              <a:buFontTx/>
              <a:buChar char="-"/>
            </a:pPr>
            <a:r>
              <a:rPr lang="en-US" baseline="0" dirty="0" smtClean="0"/>
              <a:t>This slide set is a template offered for your use. You can add or delete slides and change things as you need. Use it to best compliment your educational style to meet your goals.</a:t>
            </a:r>
          </a:p>
        </p:txBody>
      </p:sp>
      <p:sp>
        <p:nvSpPr>
          <p:cNvPr id="4" name="Slide Number Placeholder 3"/>
          <p:cNvSpPr>
            <a:spLocks noGrp="1"/>
          </p:cNvSpPr>
          <p:nvPr>
            <p:ph type="sldNum" sz="quarter" idx="10"/>
          </p:nvPr>
        </p:nvSpPr>
        <p:spPr/>
        <p:txBody>
          <a:bodyPr/>
          <a:lstStyle/>
          <a:p>
            <a:fld id="{6C30050A-7851-A54E-B37E-E0514CF899D0}" type="slidenum">
              <a:rPr lang="en-US" smtClean="0"/>
              <a:t>1</a:t>
            </a:fld>
            <a:endParaRPr lang="en-US"/>
          </a:p>
        </p:txBody>
      </p:sp>
    </p:spTree>
    <p:extLst>
      <p:ext uri="{BB962C8B-B14F-4D97-AF65-F5344CB8AC3E}">
        <p14:creationId xmlns:p14="http://schemas.microsoft.com/office/powerpoint/2010/main" val="179953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11</a:t>
            </a:fld>
            <a:endParaRPr lang="en-US"/>
          </a:p>
        </p:txBody>
      </p:sp>
    </p:spTree>
    <p:extLst>
      <p:ext uri="{BB962C8B-B14F-4D97-AF65-F5344CB8AC3E}">
        <p14:creationId xmlns:p14="http://schemas.microsoft.com/office/powerpoint/2010/main" val="111232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dirty="0" smtClean="0"/>
              <a:t>Cover crop surveys have shown</a:t>
            </a:r>
            <a:r>
              <a:rPr lang="en-US" baseline="0" dirty="0" smtClean="0"/>
              <a:t> a 2-12% yield increase in corn and soybean crops grown after a cover crop is terminated. </a:t>
            </a:r>
          </a:p>
          <a:p>
            <a:pPr marL="171450" indent="-171450">
              <a:buFontTx/>
              <a:buChar char="-"/>
            </a:pPr>
            <a:r>
              <a:rPr lang="en-US" baseline="0" dirty="0" smtClean="0"/>
              <a:t>These yield increases were greater during periods of extreme weather, like the Midwest drought of 2012. </a:t>
            </a:r>
          </a:p>
          <a:p>
            <a:pPr marL="171450" indent="-171450">
              <a:buFontTx/>
              <a:buChar char="-"/>
            </a:pPr>
            <a:r>
              <a:rPr lang="en-US" baseline="0" dirty="0" smtClean="0"/>
              <a:t>We’ve seen how cover crops can positively impact soil water storage and reduce erosion. These impacts can translate to farm resilience in the face of extreme weather and boost the productivity of soil. </a:t>
            </a:r>
            <a:endParaRPr lang="en-US"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12</a:t>
            </a:fld>
            <a:endParaRPr lang="en-US"/>
          </a:p>
        </p:txBody>
      </p:sp>
    </p:spTree>
    <p:extLst>
      <p:ext uri="{BB962C8B-B14F-4D97-AF65-F5344CB8AC3E}">
        <p14:creationId xmlns:p14="http://schemas.microsoft.com/office/powerpoint/2010/main" val="188449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cover crops lining a riverbank in Maryland.</a:t>
            </a:r>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14</a:t>
            </a:fld>
            <a:endParaRPr lang="en-US"/>
          </a:p>
        </p:txBody>
      </p:sp>
    </p:spTree>
    <p:extLst>
      <p:ext uri="{BB962C8B-B14F-4D97-AF65-F5344CB8AC3E}">
        <p14:creationId xmlns:p14="http://schemas.microsoft.com/office/powerpoint/2010/main" val="1224852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some farmer quotes about cover crops and soil health from the SARE/CTIC Cover Crop surveys.</a:t>
            </a:r>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15</a:t>
            </a:fld>
            <a:endParaRPr lang="en-US"/>
          </a:p>
        </p:txBody>
      </p:sp>
    </p:spTree>
    <p:extLst>
      <p:ext uri="{BB962C8B-B14F-4D97-AF65-F5344CB8AC3E}">
        <p14:creationId xmlns:p14="http://schemas.microsoft.com/office/powerpoint/2010/main" val="498969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16</a:t>
            </a:fld>
            <a:endParaRPr lang="en-US"/>
          </a:p>
        </p:txBody>
      </p:sp>
    </p:spTree>
    <p:extLst>
      <p:ext uri="{BB962C8B-B14F-4D97-AF65-F5344CB8AC3E}">
        <p14:creationId xmlns:p14="http://schemas.microsoft.com/office/powerpoint/2010/main" val="124289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baseline="0" dirty="0" smtClean="0"/>
              <a:t>The NRCS has several programs to offer funds for farmers wishing to incorporate conservation practices, such as cover cropping, into their production. </a:t>
            </a:r>
          </a:p>
          <a:p>
            <a:pPr marL="171450" indent="-171450">
              <a:buFontTx/>
              <a:buChar char="-"/>
            </a:pPr>
            <a:r>
              <a:rPr lang="en-US" baseline="0" dirty="0" smtClean="0"/>
              <a:t>SARE offers a Farmer Rancher grant program which enables farmers to, independently or in collaboration with others, implement new practices on their farm while eliminating some or all of the financial burden. </a:t>
            </a:r>
          </a:p>
          <a:p>
            <a:pPr marL="171450" indent="-171450">
              <a:buFontTx/>
              <a:buChar char="-"/>
            </a:pPr>
            <a:r>
              <a:rPr lang="en-US" baseline="0" dirty="0" smtClean="0"/>
              <a:t>And certain states, such as Maryland, have cost-share programs that enable farmers to plant cover crops at a decreased cost to them. </a:t>
            </a:r>
          </a:p>
        </p:txBody>
      </p:sp>
      <p:sp>
        <p:nvSpPr>
          <p:cNvPr id="4" name="Slide Number Placeholder 3"/>
          <p:cNvSpPr>
            <a:spLocks noGrp="1"/>
          </p:cNvSpPr>
          <p:nvPr>
            <p:ph type="sldNum" sz="quarter" idx="10"/>
          </p:nvPr>
        </p:nvSpPr>
        <p:spPr/>
        <p:txBody>
          <a:bodyPr/>
          <a:lstStyle/>
          <a:p>
            <a:fld id="{6C30050A-7851-A54E-B37E-E0514CF899D0}" type="slidenum">
              <a:rPr lang="en-US" smtClean="0"/>
              <a:t>17</a:t>
            </a:fld>
            <a:endParaRPr lang="en-US"/>
          </a:p>
        </p:txBody>
      </p:sp>
    </p:spTree>
    <p:extLst>
      <p:ext uri="{BB962C8B-B14F-4D97-AF65-F5344CB8AC3E}">
        <p14:creationId xmlns:p14="http://schemas.microsoft.com/office/powerpoint/2010/main" val="185158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taken at the University of Missouri Bradford Research</a:t>
            </a:r>
            <a:r>
              <a:rPr lang="en-US" baseline="0" dirty="0" smtClean="0"/>
              <a:t> Center in Columbia, MO.</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18</a:t>
            </a:fld>
            <a:endParaRPr lang="en-US"/>
          </a:p>
        </p:txBody>
      </p:sp>
    </p:spTree>
    <p:extLst>
      <p:ext uri="{BB962C8B-B14F-4D97-AF65-F5344CB8AC3E}">
        <p14:creationId xmlns:p14="http://schemas.microsoft.com/office/powerpoint/2010/main" val="33768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Costs from the SARE Cover Crop </a:t>
            </a:r>
            <a:r>
              <a:rPr lang="en-US" baseline="0" dirty="0" smtClean="0"/>
              <a:t>surveys</a:t>
            </a:r>
          </a:p>
          <a:p>
            <a:endParaRPr lang="en-US" baseline="0" dirty="0" smtClean="0"/>
          </a:p>
          <a:p>
            <a:r>
              <a:rPr lang="en-US" baseline="0" dirty="0" smtClean="0"/>
              <a:t>Note that this data will vary depending upon each farm’s unique production system, and may vary from year to year, or season to season. Additionally, it’s important to note that often terminating a cover crop can correspond with regular weed control measures, such as applying pesticides before spring planting of cash crops. This may reduce the cost of cover crop termination. Some cover crops will also winter kill, and thus eliminate the need to terminate them at all.</a:t>
            </a:r>
          </a:p>
          <a:p>
            <a:endParaRPr lang="en-US" baseline="0" dirty="0" smtClean="0"/>
          </a:p>
          <a:p>
            <a:r>
              <a:rPr lang="en-US" baseline="0" dirty="0" smtClean="0"/>
              <a:t>Prepared in March, 2017.</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None of these figures account for time or labor costs, or equipment costs.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note that the analyses in this slide set are based on corn and soybean production.</a:t>
            </a:r>
          </a:p>
          <a:p>
            <a:endParaRPr lang="en-US" baseline="0" dirty="0" smtClean="0"/>
          </a:p>
        </p:txBody>
      </p:sp>
      <p:sp>
        <p:nvSpPr>
          <p:cNvPr id="4" name="Slide Number Placeholder 3"/>
          <p:cNvSpPr>
            <a:spLocks noGrp="1"/>
          </p:cNvSpPr>
          <p:nvPr>
            <p:ph type="sldNum" sz="quarter" idx="10"/>
          </p:nvPr>
        </p:nvSpPr>
        <p:spPr/>
        <p:txBody>
          <a:bodyPr/>
          <a:lstStyle/>
          <a:p>
            <a:fld id="{2CAF5478-9329-0647-862A-3D86BD2D82C3}" type="slidenum">
              <a:rPr lang="en-US" smtClean="0"/>
              <a:t>3</a:t>
            </a:fld>
            <a:endParaRPr lang="en-US"/>
          </a:p>
        </p:txBody>
      </p:sp>
    </p:spTree>
    <p:extLst>
      <p:ext uri="{BB962C8B-B14F-4D97-AF65-F5344CB8AC3E}">
        <p14:creationId xmlns:p14="http://schemas.microsoft.com/office/powerpoint/2010/main" val="113850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4</a:t>
            </a:fld>
            <a:endParaRPr lang="en-US"/>
          </a:p>
        </p:txBody>
      </p:sp>
    </p:spTree>
    <p:extLst>
      <p:ext uri="{BB962C8B-B14F-4D97-AF65-F5344CB8AC3E}">
        <p14:creationId xmlns:p14="http://schemas.microsoft.com/office/powerpoint/2010/main" val="88320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Yield</a:t>
            </a:r>
            <a:r>
              <a:rPr lang="en-US" baseline="0" dirty="0" smtClean="0"/>
              <a:t> comparisons were provided by farmers based on fields that had comparable management other than use of cover crops or no cover crops.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2012, approximately 200 farmers provided yield data.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years 2013-2015 approximately 500 farmers provided yield data each year.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Yield responses vary across fields and farms, and certain farmers did not see increases in yield, but the data presented here are the averages among the participating farmers.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yields did tend to be greater over time since first planting cover crops, so a yield increase may be less significant during the first year of cover crop use.</a:t>
            </a:r>
            <a:endParaRPr lang="en-US"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5</a:t>
            </a:fld>
            <a:endParaRPr lang="en-US"/>
          </a:p>
        </p:txBody>
      </p:sp>
    </p:spTree>
    <p:extLst>
      <p:ext uri="{BB962C8B-B14F-4D97-AF65-F5344CB8AC3E}">
        <p14:creationId xmlns:p14="http://schemas.microsoft.com/office/powerpoint/2010/main" val="155556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yield benefits of</a:t>
            </a:r>
            <a:r>
              <a:rPr lang="en-US" baseline="0" dirty="0" smtClean="0"/>
              <a:t> cover crop management can be seen to increase over time. Like a long term investment that accrues interest, so the benefits of managing cover crops will grow over time.</a:t>
            </a:r>
          </a:p>
          <a:p>
            <a:endParaRPr lang="en-US" baseline="0" dirty="0" smtClean="0"/>
          </a:p>
          <a:p>
            <a:r>
              <a:rPr lang="en-US" baseline="0" dirty="0" smtClean="0"/>
              <a:t>(The x-axis labels are in ”years since planting cover crops” and the numbers in parentheses are the “number of responses”)</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6</a:t>
            </a:fld>
            <a:endParaRPr lang="en-US"/>
          </a:p>
        </p:txBody>
      </p:sp>
    </p:spTree>
    <p:extLst>
      <p:ext uri="{BB962C8B-B14F-4D97-AF65-F5344CB8AC3E}">
        <p14:creationId xmlns:p14="http://schemas.microsoft.com/office/powerpoint/2010/main" val="103629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organic matter, and aboveground and belowground biomass produced by the cover crop can provide nutrients to the soil and to the following cash crops. </a:t>
            </a:r>
          </a:p>
          <a:p>
            <a:pPr marL="171450" indent="-171450">
              <a:buFontTx/>
              <a:buChar char="-"/>
            </a:pPr>
            <a:r>
              <a:rPr lang="en-US" baseline="0" dirty="0" smtClean="0"/>
              <a:t>Some cover crops, such as legumes, are adept at even adding nitrogen directly to the soil through natural processes. </a:t>
            </a:r>
          </a:p>
          <a:p>
            <a:pPr marL="171450" indent="-171450">
              <a:buFontTx/>
              <a:buChar char="-"/>
            </a:pPr>
            <a:r>
              <a:rPr lang="en-US" baseline="0" dirty="0" smtClean="0"/>
              <a:t>Additionally, by covering the soil and through </a:t>
            </a:r>
            <a:r>
              <a:rPr lang="en-US" baseline="0" dirty="0" err="1" smtClean="0"/>
              <a:t>allelopathy</a:t>
            </a:r>
            <a:r>
              <a:rPr lang="en-US" baseline="0" dirty="0" smtClean="0"/>
              <a:t>, cover crops can reduce pest pressure. </a:t>
            </a:r>
          </a:p>
          <a:p>
            <a:pPr marL="171450" indent="-171450">
              <a:buFontTx/>
              <a:buChar char="-"/>
            </a:pPr>
            <a:r>
              <a:rPr lang="en-US" baseline="0" dirty="0" smtClean="0"/>
              <a:t>They also provide habitat for pollinators and beneficial insects, some of which are predatory insects that deter pests. This means that cover crops can reduce a producer’s reliance on pesticide and fertilizer.</a:t>
            </a:r>
          </a:p>
          <a:p>
            <a:pPr marL="171450" indent="-171450">
              <a:buFontTx/>
              <a:buChar char="-"/>
            </a:pPr>
            <a:endParaRPr lang="en-US" baseline="0" dirty="0" smtClean="0"/>
          </a:p>
          <a:p>
            <a:pPr marL="0" indent="0">
              <a:buFontTx/>
              <a:buNone/>
            </a:pPr>
            <a:r>
              <a:rPr lang="en-US" baseline="0" dirty="0" smtClean="0"/>
              <a:t>Photo to the left taken in Wallowa County, Oregon.</a:t>
            </a:r>
          </a:p>
          <a:p>
            <a:pPr marL="0" indent="0">
              <a:buFontTx/>
              <a:buNone/>
            </a:pPr>
            <a:r>
              <a:rPr lang="en-US" baseline="0" dirty="0" smtClean="0"/>
              <a:t>Photo to the right taken on Dan </a:t>
            </a:r>
            <a:r>
              <a:rPr lang="en-US" baseline="0" dirty="0" err="1" smtClean="0"/>
              <a:t>DeSutter’s</a:t>
            </a:r>
            <a:r>
              <a:rPr lang="en-US" baseline="0" dirty="0" smtClean="0"/>
              <a:t> farm in Attica, IN.</a:t>
            </a:r>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7</a:t>
            </a:fld>
            <a:endParaRPr lang="en-US"/>
          </a:p>
        </p:txBody>
      </p:sp>
    </p:spTree>
    <p:extLst>
      <p:ext uri="{BB962C8B-B14F-4D97-AF65-F5344CB8AC3E}">
        <p14:creationId xmlns:p14="http://schemas.microsoft.com/office/powerpoint/2010/main" val="63205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Yield increase:</a:t>
            </a:r>
          </a:p>
          <a:p>
            <a:pPr marL="171450" indent="-171450">
              <a:buFontTx/>
              <a:buChar char="-"/>
            </a:pPr>
            <a:r>
              <a:rPr lang="en-US" dirty="0" smtClean="0"/>
              <a:t>Assume a 5% average</a:t>
            </a:r>
            <a:r>
              <a:rPr lang="en-US" baseline="0" dirty="0" smtClean="0"/>
              <a:t> yield increase</a:t>
            </a:r>
          </a:p>
          <a:p>
            <a:pPr marL="171450" indent="-171450">
              <a:buFontTx/>
              <a:buChar char="-"/>
            </a:pPr>
            <a:r>
              <a:rPr lang="en-US" baseline="0" dirty="0" smtClean="0"/>
              <a:t>2016 national average corn and bean yields: 174 </a:t>
            </a:r>
            <a:r>
              <a:rPr lang="en-US" baseline="0" dirty="0" err="1" smtClean="0"/>
              <a:t>bu</a:t>
            </a:r>
            <a:r>
              <a:rPr lang="en-US" baseline="0" dirty="0" smtClean="0"/>
              <a:t>/acre (corn, grain); 52.1 </a:t>
            </a:r>
            <a:r>
              <a:rPr lang="en-US" baseline="0" dirty="0" err="1" smtClean="0"/>
              <a:t>bu</a:t>
            </a:r>
            <a:r>
              <a:rPr lang="en-US" baseline="0" dirty="0" smtClean="0"/>
              <a:t>/acre (soybean)</a:t>
            </a:r>
          </a:p>
          <a:p>
            <a:pPr marL="171450" indent="-171450">
              <a:buFontTx/>
              <a:buChar char="-"/>
            </a:pPr>
            <a:r>
              <a:rPr lang="en-US" baseline="0" dirty="0" smtClean="0"/>
              <a:t>Price received: $3.71/bushel (corn, grain, 2015); $9.49 (soybean, 2015) </a:t>
            </a:r>
          </a:p>
          <a:p>
            <a:pPr marL="171450" indent="-171450">
              <a:buFontTx/>
              <a:buChar char="-"/>
            </a:pPr>
            <a:r>
              <a:rPr lang="en-US" baseline="0" dirty="0" smtClean="0"/>
              <a:t>National Ag Statistics Service data from 2016 via https://</a:t>
            </a:r>
            <a:r>
              <a:rPr lang="en-US" baseline="0" dirty="0" err="1" smtClean="0"/>
              <a:t>www.nass.usda.gov</a:t>
            </a:r>
            <a:r>
              <a:rPr lang="en-US" baseline="0" dirty="0" smtClean="0"/>
              <a:t>/</a:t>
            </a:r>
            <a:r>
              <a:rPr lang="en-US" baseline="0" dirty="0" err="1" smtClean="0"/>
              <a:t>Statistics_by_Subject</a:t>
            </a:r>
            <a:r>
              <a:rPr lang="en-US" baseline="0" dirty="0" smtClean="0"/>
              <a:t>/</a:t>
            </a:r>
            <a:r>
              <a:rPr lang="en-US" baseline="0" dirty="0" err="1" smtClean="0"/>
              <a:t>index.php?sector</a:t>
            </a:r>
            <a:r>
              <a:rPr lang="en-US" baseline="0" dirty="0" smtClean="0"/>
              <a:t>=CROPS </a:t>
            </a:r>
          </a:p>
          <a:p>
            <a:pPr marL="171450" indent="-171450">
              <a:buFontTx/>
              <a:buChar char="-"/>
            </a:pPr>
            <a:r>
              <a:rPr lang="en-US" baseline="0" dirty="0" smtClean="0"/>
              <a:t>Calculations:</a:t>
            </a:r>
          </a:p>
          <a:p>
            <a:pPr marL="628650" lvl="1" indent="-171450">
              <a:buFontTx/>
              <a:buChar char="-"/>
            </a:pPr>
            <a:r>
              <a:rPr lang="en-US" baseline="0" dirty="0" smtClean="0"/>
              <a:t>Corn = 0.05 * 174 </a:t>
            </a:r>
            <a:r>
              <a:rPr lang="en-US" baseline="0" dirty="0" err="1" smtClean="0"/>
              <a:t>bu</a:t>
            </a:r>
            <a:r>
              <a:rPr lang="en-US" baseline="0" dirty="0" smtClean="0"/>
              <a:t>/acre * $3.71/</a:t>
            </a:r>
            <a:r>
              <a:rPr lang="en-US" baseline="0" dirty="0" err="1" smtClean="0"/>
              <a:t>bu</a:t>
            </a:r>
            <a:r>
              <a:rPr lang="en-US" baseline="0" dirty="0" smtClean="0"/>
              <a:t> = $32.28</a:t>
            </a:r>
          </a:p>
          <a:p>
            <a:pPr marL="628650" lvl="1" indent="-171450">
              <a:buFontTx/>
              <a:buChar char="-"/>
            </a:pPr>
            <a:r>
              <a:rPr lang="en-US" baseline="0" dirty="0" smtClean="0"/>
              <a:t>Beans = 0.05 * 52.1 </a:t>
            </a:r>
            <a:r>
              <a:rPr lang="en-US" baseline="0" dirty="0" err="1" smtClean="0"/>
              <a:t>bu</a:t>
            </a:r>
            <a:r>
              <a:rPr lang="en-US" baseline="0" dirty="0" smtClean="0"/>
              <a:t>/acre * $9.49/</a:t>
            </a:r>
            <a:r>
              <a:rPr lang="en-US" baseline="0" dirty="0" err="1" smtClean="0"/>
              <a:t>bu</a:t>
            </a:r>
            <a:r>
              <a:rPr lang="en-US" baseline="0" dirty="0" smtClean="0"/>
              <a:t> = $24.72</a:t>
            </a:r>
          </a:p>
          <a:p>
            <a:pPr marL="0" lvl="0" indent="0">
              <a:buFontTx/>
              <a:buNone/>
            </a:pPr>
            <a:endParaRPr lang="en-US" baseline="0" dirty="0" smtClean="0"/>
          </a:p>
          <a:p>
            <a:pPr marL="0" lvl="0" indent="0">
              <a:buFontTx/>
              <a:buNone/>
            </a:pPr>
            <a:r>
              <a:rPr lang="en-US" baseline="0" dirty="0" smtClean="0"/>
              <a:t>Nitrogen fertilizer savings:</a:t>
            </a:r>
          </a:p>
          <a:p>
            <a:pPr marL="171450" lvl="0" indent="-171450">
              <a:buFont typeface="Arial" charset="0"/>
              <a:buChar char="•"/>
            </a:pPr>
            <a:r>
              <a:rPr lang="en-US" baseline="0" dirty="0" smtClean="0"/>
              <a:t>Assume the cover crop can replace none to all fertilizer needed for crop production</a:t>
            </a:r>
          </a:p>
          <a:p>
            <a:pPr marL="171450" lvl="0" indent="-171450">
              <a:buFont typeface="Arial" charset="0"/>
              <a:buChar char="•"/>
            </a:pPr>
            <a:r>
              <a:rPr lang="en-US" baseline="0" dirty="0" smtClean="0"/>
              <a:t>Average price of </a:t>
            </a:r>
            <a:r>
              <a:rPr lang="en-US" b="1" baseline="0" dirty="0" smtClean="0"/>
              <a:t>nitrogen</a:t>
            </a:r>
            <a:r>
              <a:rPr lang="en-US" baseline="0" dirty="0" smtClean="0"/>
              <a:t> fertilizer (across all types): $583 per material short ton (2013)</a:t>
            </a:r>
          </a:p>
          <a:p>
            <a:pPr marL="171450" lvl="0" indent="-171450">
              <a:buFont typeface="Arial" charset="0"/>
              <a:buChar char="•"/>
            </a:pPr>
            <a:r>
              <a:rPr lang="en-US" baseline="0" dirty="0" smtClean="0"/>
              <a:t>Average use of fertilizer: 140 </a:t>
            </a:r>
            <a:r>
              <a:rPr lang="en-US" baseline="0" dirty="0" err="1" smtClean="0"/>
              <a:t>lb</a:t>
            </a:r>
            <a:r>
              <a:rPr lang="en-US" baseline="0" dirty="0" smtClean="0"/>
              <a:t>/acre (corn, 2010), 16 </a:t>
            </a:r>
            <a:r>
              <a:rPr lang="en-US" baseline="0" dirty="0" err="1" smtClean="0"/>
              <a:t>lb</a:t>
            </a:r>
            <a:r>
              <a:rPr lang="en-US" baseline="0" dirty="0" smtClean="0"/>
              <a:t>/acre (soybean, 2012)</a:t>
            </a:r>
          </a:p>
          <a:p>
            <a:pPr marL="171450" lvl="0" indent="-171450">
              <a:buFont typeface="Arial" charset="0"/>
              <a:buChar char="•"/>
            </a:pPr>
            <a:r>
              <a:rPr lang="en-US" baseline="0" dirty="0" smtClean="0"/>
              <a:t>Average cost of nitrogen use: </a:t>
            </a:r>
          </a:p>
          <a:p>
            <a:pPr marL="628650" lvl="1" indent="-171450">
              <a:buFont typeface="Arial" charset="0"/>
              <a:buChar char="•"/>
            </a:pPr>
            <a:r>
              <a:rPr lang="en-US" baseline="0" dirty="0" smtClean="0"/>
              <a:t>Corn: $583/short ton / 2000 </a:t>
            </a:r>
            <a:r>
              <a:rPr lang="en-US" baseline="0" dirty="0" err="1" smtClean="0"/>
              <a:t>lb</a:t>
            </a:r>
            <a:r>
              <a:rPr lang="en-US" baseline="0" dirty="0" smtClean="0"/>
              <a:t> * 140 </a:t>
            </a:r>
            <a:r>
              <a:rPr lang="en-US" baseline="0" dirty="0" err="1" smtClean="0"/>
              <a:t>lb</a:t>
            </a:r>
            <a:r>
              <a:rPr lang="en-US" baseline="0" dirty="0" smtClean="0"/>
              <a:t>/acre = $40.81/acre</a:t>
            </a:r>
          </a:p>
          <a:p>
            <a:pPr marL="628650" lvl="1" indent="-171450">
              <a:buFont typeface="Arial" charset="0"/>
              <a:buChar char="•"/>
            </a:pPr>
            <a:r>
              <a:rPr lang="en-US" baseline="0" dirty="0" smtClean="0"/>
              <a:t>Soybean: $583/short ton / 2000 </a:t>
            </a:r>
            <a:r>
              <a:rPr lang="en-US" baseline="0" dirty="0" err="1" smtClean="0"/>
              <a:t>lb</a:t>
            </a:r>
            <a:r>
              <a:rPr lang="en-US" baseline="0" dirty="0" smtClean="0"/>
              <a:t> * 16 </a:t>
            </a:r>
            <a:r>
              <a:rPr lang="en-US" baseline="0" dirty="0" err="1" smtClean="0"/>
              <a:t>lb</a:t>
            </a:r>
            <a:r>
              <a:rPr lang="en-US" baseline="0" dirty="0" smtClean="0"/>
              <a:t>/acre = $4.66/acre</a:t>
            </a:r>
          </a:p>
          <a:p>
            <a:pPr marL="171450" lvl="0" indent="-171450">
              <a:buFont typeface="Arial" charset="0"/>
              <a:buChar char="•"/>
            </a:pPr>
            <a:r>
              <a:rPr lang="en-US" baseline="0" dirty="0" smtClean="0"/>
              <a:t>Source: https://</a:t>
            </a:r>
            <a:r>
              <a:rPr lang="en-US" baseline="0" dirty="0" err="1" smtClean="0"/>
              <a:t>www.ers.usda.gov</a:t>
            </a:r>
            <a:r>
              <a:rPr lang="en-US" baseline="0" dirty="0" smtClean="0"/>
              <a:t>/data-products/fertilizer-use-and-price/fertilizer-use-and-price/#A single Excel workbook with all tables in multiple worksheets</a:t>
            </a:r>
          </a:p>
          <a:p>
            <a:pPr marL="171450" lvl="0" indent="-171450">
              <a:buFont typeface="Arial" charset="0"/>
              <a:buChar char="•"/>
            </a:pPr>
            <a:endParaRPr lang="en-US" baseline="0" dirty="0" smtClean="0"/>
          </a:p>
          <a:p>
            <a:pPr marL="0" lvl="0" indent="0">
              <a:buFont typeface="Arial" charset="0"/>
              <a:buNone/>
            </a:pPr>
            <a:r>
              <a:rPr lang="en-US" baseline="0" dirty="0" smtClean="0"/>
              <a:t>Pesticide savings:</a:t>
            </a:r>
          </a:p>
          <a:p>
            <a:pPr marL="171450" lvl="0" indent="-171450">
              <a:buFont typeface="Arial" charset="0"/>
              <a:buChar char="•"/>
            </a:pPr>
            <a:r>
              <a:rPr lang="en-US" baseline="0" dirty="0" smtClean="0"/>
              <a:t>Assume the cover crop can replace none to all of the pesticide needed for crop production</a:t>
            </a:r>
          </a:p>
          <a:p>
            <a:pPr marL="171450" lvl="0" indent="-171450">
              <a:buFont typeface="Arial" charset="0"/>
              <a:buChar char="•"/>
            </a:pPr>
            <a:r>
              <a:rPr lang="en-US" baseline="0" dirty="0" smtClean="0"/>
              <a:t>Pesticide (herbicide, insecticide, fungicide) expenditure ($/acre):</a:t>
            </a:r>
          </a:p>
          <a:p>
            <a:pPr marL="628650" lvl="1" indent="-171450">
              <a:buFont typeface="Arial" charset="0"/>
              <a:buChar char="•"/>
            </a:pPr>
            <a:r>
              <a:rPr lang="en-US" baseline="0" dirty="0" smtClean="0"/>
              <a:t>$22.84/acre corn, 2005</a:t>
            </a:r>
          </a:p>
          <a:p>
            <a:pPr marL="628650" lvl="1" indent="-171450">
              <a:buFont typeface="Arial" charset="0"/>
              <a:buChar char="•"/>
            </a:pPr>
            <a:r>
              <a:rPr lang="en-US" baseline="0" dirty="0" smtClean="0"/>
              <a:t>$17.12/acre soybean, 2002</a:t>
            </a:r>
          </a:p>
          <a:p>
            <a:pPr marL="171450" lvl="0" indent="-171450">
              <a:buFont typeface="Arial" charset="0"/>
              <a:buChar char="•"/>
            </a:pPr>
            <a:r>
              <a:rPr lang="en-US" baseline="0" dirty="0" smtClean="0"/>
              <a:t>Source: https://</a:t>
            </a:r>
            <a:r>
              <a:rPr lang="en-US" baseline="0" dirty="0" err="1" smtClean="0"/>
              <a:t>www.ers.usda.gov</a:t>
            </a:r>
            <a:r>
              <a:rPr lang="en-US" baseline="0" dirty="0" smtClean="0"/>
              <a:t>/publications/pub-details/?</a:t>
            </a:r>
            <a:r>
              <a:rPr lang="en-US" baseline="0" dirty="0" err="1" smtClean="0"/>
              <a:t>pubid</a:t>
            </a:r>
            <a:r>
              <a:rPr lang="en-US" baseline="0" dirty="0" smtClean="0"/>
              <a:t>=43855 </a:t>
            </a:r>
          </a:p>
          <a:p>
            <a:pPr marL="171450" lvl="0" indent="-171450">
              <a:buFont typeface="Arial" charset="0"/>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dirty="0" smtClean="0"/>
              <a:t>Forage: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Cover crops</a:t>
            </a:r>
            <a:r>
              <a:rPr lang="en-US" baseline="0" dirty="0" smtClean="0"/>
              <a:t>, including rye, radish, millet, oat and lentil, produce between 1340-3880 lb. of dry matter per acre (fall to spring, dependent upon species)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One animal between 1000</a:t>
            </a:r>
            <a:r>
              <a:rPr lang="en-US" baseline="0" dirty="0" smtClean="0"/>
              <a:t> and 1400 lb. will be able to graze on this dry matter on one acre for between 18 and 50 days.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Sources: http://</a:t>
            </a:r>
            <a:r>
              <a:rPr lang="en-US" baseline="0" dirty="0" err="1" smtClean="0"/>
              <a:t>practicalfarmers.org</a:t>
            </a:r>
            <a:r>
              <a:rPr lang="en-US" baseline="0" dirty="0" smtClean="0"/>
              <a:t>/app/uploads/2015/07/Combining-CC-and-</a:t>
            </a:r>
            <a:r>
              <a:rPr lang="en-US" baseline="0" dirty="0" err="1" smtClean="0"/>
              <a:t>Livestock.pdf</a:t>
            </a:r>
            <a:r>
              <a:rPr lang="en-US" baseline="0" dirty="0" smtClean="0"/>
              <a:t> and http://</a:t>
            </a:r>
            <a:r>
              <a:rPr lang="en-US" baseline="0" dirty="0" err="1" smtClean="0"/>
              <a:t>ipcm.wisc.edu</a:t>
            </a:r>
            <a:r>
              <a:rPr lang="en-US" baseline="0" dirty="0" smtClean="0"/>
              <a:t>/download/</a:t>
            </a:r>
            <a:r>
              <a:rPr lang="en-US" baseline="0" dirty="0" err="1" smtClean="0"/>
              <a:t>pubsNM</a:t>
            </a:r>
            <a:r>
              <a:rPr lang="en-US" baseline="0" dirty="0" smtClean="0"/>
              <a:t>/Rye_090507_final.pdf </a:t>
            </a:r>
          </a:p>
          <a:p>
            <a:pPr marL="171450" lvl="0" indent="-171450">
              <a:buFont typeface="Arial" charset="0"/>
              <a:buChar char="•"/>
            </a:pPr>
            <a:r>
              <a:rPr lang="en-US" baseline="0" dirty="0" smtClean="0"/>
              <a:t>$8.80 per acre per month is the value of land leased for grazing yearling at stocking rate of 0.46 </a:t>
            </a:r>
            <a:r>
              <a:rPr lang="en-US" baseline="0" dirty="0" smtClean="0">
                <a:sym typeface="Wingdings"/>
              </a:rPr>
              <a:t> $8.80/0.46 = $19.13 per acre per month to stock 2 yearlings on an acre</a:t>
            </a:r>
          </a:p>
          <a:p>
            <a:pPr marL="628650" lvl="1" indent="-171450">
              <a:buFont typeface="Arial" charset="0"/>
              <a:buChar char="•"/>
            </a:pPr>
            <a:r>
              <a:rPr lang="en-US" baseline="0" dirty="0" smtClean="0">
                <a:sym typeface="Wingdings"/>
              </a:rPr>
              <a:t>http://</a:t>
            </a:r>
            <a:r>
              <a:rPr lang="en-US" baseline="0" dirty="0" err="1" smtClean="0">
                <a:sym typeface="Wingdings"/>
              </a:rPr>
              <a:t>agebb.missouri.edu</a:t>
            </a:r>
            <a:r>
              <a:rPr lang="en-US" baseline="0" dirty="0" smtClean="0">
                <a:sym typeface="Wingdings"/>
              </a:rPr>
              <a:t>/</a:t>
            </a:r>
            <a:r>
              <a:rPr lang="en-US" baseline="0" dirty="0" err="1" smtClean="0">
                <a:sym typeface="Wingdings"/>
              </a:rPr>
              <a:t>mgt</a:t>
            </a:r>
            <a:r>
              <a:rPr lang="en-US" baseline="0" dirty="0" smtClean="0">
                <a:sym typeface="Wingdings"/>
              </a:rPr>
              <a:t>/cashrent2015.pdf</a:t>
            </a:r>
          </a:p>
          <a:p>
            <a:pPr marL="171450" lvl="0" indent="-171450">
              <a:buFont typeface="Arial" charset="0"/>
              <a:buChar char="•"/>
            </a:pPr>
            <a:r>
              <a:rPr lang="en-US" baseline="0" dirty="0" smtClean="0">
                <a:sym typeface="Wingdings"/>
              </a:rPr>
              <a:t>Two yearlings on an acre will consume about 1600 lb. of DM per month. </a:t>
            </a:r>
          </a:p>
          <a:p>
            <a:pPr marL="628650" lvl="1" indent="-171450">
              <a:buFont typeface="Arial" charset="0"/>
              <a:buChar char="•"/>
            </a:pPr>
            <a:r>
              <a:rPr lang="en-US" baseline="0" dirty="0" smtClean="0">
                <a:sym typeface="Wingdings"/>
              </a:rPr>
              <a:t>Source: Joe Horner, </a:t>
            </a:r>
            <a:r>
              <a:rPr lang="en-US" baseline="0" smtClean="0">
                <a:sym typeface="Wingdings"/>
              </a:rPr>
              <a:t>MU Extension</a:t>
            </a:r>
            <a:endParaRPr lang="en-US" baseline="0" dirty="0" smtClean="0">
              <a:sym typeface="Wingdings"/>
            </a:endParaRPr>
          </a:p>
          <a:p>
            <a:pPr marL="171450" lvl="0" indent="-171450">
              <a:buFont typeface="Arial" charset="0"/>
              <a:buChar char="•"/>
            </a:pPr>
            <a:r>
              <a:rPr lang="en-US" baseline="0" dirty="0" smtClean="0">
                <a:sym typeface="Wingdings"/>
              </a:rPr>
              <a:t>A cover crop, depending on the species and season will produce enough DM to feed these yearlings for 1-2 months on an acre. </a:t>
            </a:r>
          </a:p>
          <a:p>
            <a:pPr marL="171450" lvl="0" indent="-171450">
              <a:buFont typeface="Arial" charset="0"/>
              <a:buChar char="•"/>
            </a:pPr>
            <a:r>
              <a:rPr lang="en-US" baseline="0" dirty="0" smtClean="0">
                <a:sym typeface="Wingdings"/>
              </a:rPr>
              <a:t>This means that returns from grazing cattle on cover crops could be between $19-38 per acre. </a:t>
            </a:r>
          </a:p>
          <a:p>
            <a:pPr marL="171450" lvl="0" indent="-171450">
              <a:buFont typeface="Arial" charset="0"/>
              <a:buChar char="•"/>
            </a:pPr>
            <a:r>
              <a:rPr lang="en-US" baseline="0" dirty="0" smtClean="0">
                <a:sym typeface="Wingdings"/>
              </a:rPr>
              <a:t>This number could vary greatly depending upon the type of animal being grazed, the quality of the cover crop stand, the species of cover crop, the climate, the location-specific costs and prices for grazing, and other factors.</a:t>
            </a:r>
          </a:p>
          <a:p>
            <a:pPr marL="171450" lvl="0" indent="-171450">
              <a:buFont typeface="Arial" charset="0"/>
              <a:buChar char="•"/>
            </a:pPr>
            <a:endParaRPr lang="en-US" baseline="0" dirty="0" smtClean="0"/>
          </a:p>
          <a:p>
            <a:pPr marL="0" lvl="0" indent="0">
              <a:buFont typeface="Arial" charset="0"/>
              <a:buNone/>
            </a:pPr>
            <a:r>
              <a:rPr lang="en-US" b="1" baseline="0" dirty="0" smtClean="0"/>
              <a:t>None of these figures account for time or labor costs, or equipment costs. </a:t>
            </a:r>
          </a:p>
          <a:p>
            <a:pPr marL="628650" lvl="1" indent="-171450">
              <a:buFont typeface="Arial" charset="0"/>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1" baseline="0" dirty="0" smtClean="0"/>
              <a:t>Please note that the analyses in this slide set are based on corn and soybean production.</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b="1" baseline="0" dirty="0" smtClean="0"/>
          </a:p>
          <a:p>
            <a:pPr marL="0" lvl="0" indent="0">
              <a:buFont typeface="Arial" charset="0"/>
              <a:buNone/>
            </a:pPr>
            <a:r>
              <a:rPr lang="en-US" baseline="0" dirty="0" smtClean="0"/>
              <a:t>Prepared in March, 2017</a:t>
            </a:r>
          </a:p>
        </p:txBody>
      </p:sp>
      <p:sp>
        <p:nvSpPr>
          <p:cNvPr id="4" name="Slide Number Placeholder 3"/>
          <p:cNvSpPr>
            <a:spLocks noGrp="1"/>
          </p:cNvSpPr>
          <p:nvPr>
            <p:ph type="sldNum" sz="quarter" idx="10"/>
          </p:nvPr>
        </p:nvSpPr>
        <p:spPr/>
        <p:txBody>
          <a:bodyPr/>
          <a:lstStyle/>
          <a:p>
            <a:fld id="{2CAF5478-9329-0647-862A-3D86BD2D82C3}" type="slidenum">
              <a:rPr lang="en-US" smtClean="0"/>
              <a:t>8</a:t>
            </a:fld>
            <a:endParaRPr lang="en-US"/>
          </a:p>
        </p:txBody>
      </p:sp>
    </p:spTree>
    <p:extLst>
      <p:ext uri="{BB962C8B-B14F-4D97-AF65-F5344CB8AC3E}">
        <p14:creationId xmlns:p14="http://schemas.microsoft.com/office/powerpoint/2010/main" val="33574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Crimson clover</a:t>
            </a:r>
            <a:r>
              <a:rPr lang="en-US" baseline="0" dirty="0" smtClean="0"/>
              <a:t> is a legume cover crop known for its ability to supply nitrogen to the soil. </a:t>
            </a:r>
          </a:p>
        </p:txBody>
      </p:sp>
      <p:sp>
        <p:nvSpPr>
          <p:cNvPr id="4" name="Slide Number Placeholder 3"/>
          <p:cNvSpPr>
            <a:spLocks noGrp="1"/>
          </p:cNvSpPr>
          <p:nvPr>
            <p:ph type="sldNum" sz="quarter" idx="10"/>
          </p:nvPr>
        </p:nvSpPr>
        <p:spPr/>
        <p:txBody>
          <a:bodyPr/>
          <a:lstStyle/>
          <a:p>
            <a:fld id="{6C30050A-7851-A54E-B37E-E0514CF899D0}" type="slidenum">
              <a:rPr lang="en-US" smtClean="0"/>
              <a:t>9</a:t>
            </a:fld>
            <a:endParaRPr lang="en-US"/>
          </a:p>
        </p:txBody>
      </p:sp>
    </p:spTree>
    <p:extLst>
      <p:ext uri="{BB962C8B-B14F-4D97-AF65-F5344CB8AC3E}">
        <p14:creationId xmlns:p14="http://schemas.microsoft.com/office/powerpoint/2010/main" val="167384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Prepared</a:t>
            </a:r>
            <a:r>
              <a:rPr lang="en-US" baseline="0" smtClean="0"/>
              <a:t> March, 2017.</a:t>
            </a:r>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10</a:t>
            </a:fld>
            <a:endParaRPr lang="en-US"/>
          </a:p>
        </p:txBody>
      </p:sp>
    </p:spTree>
    <p:extLst>
      <p:ext uri="{BB962C8B-B14F-4D97-AF65-F5344CB8AC3E}">
        <p14:creationId xmlns:p14="http://schemas.microsoft.com/office/powerpoint/2010/main" val="165704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2A5FA4-F502-A649-BDF3-C9750D3C0CDC}"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193925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2A5FA4-F502-A649-BDF3-C9750D3C0CDC}"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92649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2A5FA4-F502-A649-BDF3-C9750D3C0CDC}"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20853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2A5FA4-F502-A649-BDF3-C9750D3C0CDC}"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63328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2A5FA4-F502-A649-BDF3-C9750D3C0CDC}"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75111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2A5FA4-F502-A649-BDF3-C9750D3C0CDC}"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111576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2A5FA4-F502-A649-BDF3-C9750D3C0CDC}" type="datetimeFigureOut">
              <a:rPr lang="en-US" smtClean="0"/>
              <a:t>4/28/2017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89977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2A5FA4-F502-A649-BDF3-C9750D3C0CDC}" type="datetimeFigureOut">
              <a:rPr lang="en-US" smtClean="0"/>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20408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2A5FA4-F502-A649-BDF3-C9750D3C0CDC}" type="datetimeFigureOut">
              <a:rPr lang="en-US" smtClean="0"/>
              <a:t>4/28/2017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133445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2A5FA4-F502-A649-BDF3-C9750D3C0CDC}"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20515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2A5FA4-F502-A649-BDF3-C9750D3C0CDC}"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45FB7-E397-AD4C-AC30-B3B7DC12E6AB}" type="slidenum">
              <a:rPr lang="en-US" smtClean="0"/>
              <a:t>‹#›</a:t>
            </a:fld>
            <a:endParaRPr lang="en-US"/>
          </a:p>
        </p:txBody>
      </p:sp>
    </p:spTree>
    <p:extLst>
      <p:ext uri="{BB962C8B-B14F-4D97-AF65-F5344CB8AC3E}">
        <p14:creationId xmlns:p14="http://schemas.microsoft.com/office/powerpoint/2010/main" val="30326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A5FA4-F502-A649-BDF3-C9750D3C0CDC}" type="datetimeFigureOut">
              <a:rPr lang="en-US" smtClean="0"/>
              <a:t>4/28/2017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45FB7-E397-AD4C-AC30-B3B7DC12E6AB}" type="slidenum">
              <a:rPr lang="en-US" smtClean="0"/>
              <a:t>‹#›</a:t>
            </a:fld>
            <a:endParaRPr lang="en-US"/>
          </a:p>
        </p:txBody>
      </p:sp>
    </p:spTree>
    <p:extLst>
      <p:ext uri="{BB962C8B-B14F-4D97-AF65-F5344CB8AC3E}">
        <p14:creationId xmlns:p14="http://schemas.microsoft.com/office/powerpoint/2010/main" val="111022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tiff"/><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tiff"/><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64514"/>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0" y="1891862"/>
            <a:ext cx="6858000" cy="1459464"/>
          </a:xfrm>
        </p:spPr>
        <p:txBody>
          <a:bodyPr>
            <a:normAutofit fontScale="90000"/>
          </a:bodyPr>
          <a:lstStyle/>
          <a:p>
            <a:r>
              <a:rPr lang="en-US" sz="4800" dirty="0" smtClean="0">
                <a:latin typeface="Helvetica" charset="0"/>
                <a:ea typeface="Helvetica" charset="0"/>
                <a:cs typeface="Helvetica" charset="0"/>
              </a:rPr>
              <a:t>An Introduction </a:t>
            </a:r>
            <a:br>
              <a:rPr lang="en-US" sz="4800" dirty="0" smtClean="0">
                <a:latin typeface="Helvetica" charset="0"/>
                <a:ea typeface="Helvetica" charset="0"/>
                <a:cs typeface="Helvetica" charset="0"/>
              </a:rPr>
            </a:br>
            <a:r>
              <a:rPr lang="en-US" sz="4800" dirty="0" smtClean="0">
                <a:latin typeface="Helvetica" charset="0"/>
                <a:ea typeface="Helvetica" charset="0"/>
                <a:cs typeface="Helvetica" charset="0"/>
              </a:rPr>
              <a:t>to Cover Crop Economics</a:t>
            </a:r>
            <a:endParaRPr lang="en-US" sz="4800" dirty="0">
              <a:latin typeface="Helvetica" charset="0"/>
              <a:ea typeface="Helvetica" charset="0"/>
              <a:cs typeface="Helvetica" charset="0"/>
            </a:endParaRPr>
          </a:p>
        </p:txBody>
      </p:sp>
      <p:sp>
        <p:nvSpPr>
          <p:cNvPr id="3" name="Subtitle 2"/>
          <p:cNvSpPr>
            <a:spLocks noGrp="1"/>
          </p:cNvSpPr>
          <p:nvPr>
            <p:ph type="subTitle" idx="1"/>
          </p:nvPr>
        </p:nvSpPr>
        <p:spPr>
          <a:xfrm>
            <a:off x="1143000" y="3351325"/>
            <a:ext cx="6858000" cy="1241822"/>
          </a:xfrm>
        </p:spPr>
        <p:txBody>
          <a:bodyPr>
            <a:normAutofit/>
          </a:bodyPr>
          <a:lstStyle/>
          <a:p>
            <a:r>
              <a:rPr lang="en-US" sz="3000" dirty="0" smtClean="0">
                <a:latin typeface="Helvetica Neue" charset="0"/>
                <a:ea typeface="Helvetica Neue" charset="0"/>
                <a:cs typeface="Helvetica Neue" charset="0"/>
              </a:rPr>
              <a:t>Do cover crops pay?</a:t>
            </a:r>
            <a:endParaRPr lang="en-US" sz="3000" dirty="0">
              <a:latin typeface="Helvetica Neue" charset="0"/>
              <a:ea typeface="Helvetica Neue" charset="0"/>
              <a:cs typeface="Helvetica Neue"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7777" y="4392118"/>
            <a:ext cx="2388447" cy="1972396"/>
          </a:xfrm>
          <a:prstGeom prst="rect">
            <a:avLst/>
          </a:prstGeom>
        </p:spPr>
      </p:pic>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365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Helvetica" charset="0"/>
                <a:ea typeface="Helvetica" charset="0"/>
                <a:cs typeface="Helvetica" charset="0"/>
              </a:rPr>
              <a:t>Net Returns?</a:t>
            </a:r>
            <a:endParaRPr lang="en-US" dirty="0">
              <a:latin typeface="Helvetica" charset="0"/>
              <a:ea typeface="Helvetica" charset="0"/>
              <a:cs typeface="Helvetica"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95679656"/>
              </p:ext>
            </p:extLst>
          </p:nvPr>
        </p:nvGraphicFramePr>
        <p:xfrm>
          <a:off x="141892" y="1355842"/>
          <a:ext cx="8828687" cy="3960484"/>
        </p:xfrm>
        <a:graphic>
          <a:graphicData uri="http://schemas.openxmlformats.org/drawingml/2006/table">
            <a:tbl>
              <a:tblPr firstRow="1" bandRow="1">
                <a:tableStyleId>{2D5ABB26-0587-4C30-8999-92F81FD0307C}</a:tableStyleId>
              </a:tblPr>
              <a:tblGrid>
                <a:gridCol w="2443653"/>
                <a:gridCol w="1718441"/>
                <a:gridCol w="2885090"/>
                <a:gridCol w="1781503"/>
              </a:tblGrid>
              <a:tr h="647148">
                <a:tc>
                  <a:txBody>
                    <a:bodyPr/>
                    <a:lstStyle/>
                    <a:p>
                      <a:endParaRPr lang="en-US" sz="1800" dirty="0">
                        <a:latin typeface="Helvetica Neue" charset="0"/>
                        <a:ea typeface="Helvetica Neue" charset="0"/>
                        <a:cs typeface="Helvetica Neue" charset="0"/>
                      </a:endParaRPr>
                    </a:p>
                  </a:txBody>
                  <a:tcPr anchor="b">
                    <a:lnB w="12700" cap="flat" cmpd="sng" algn="ctr">
                      <a:solidFill>
                        <a:schemeClr val="tx1"/>
                      </a:solidFill>
                      <a:prstDash val="solid"/>
                      <a:round/>
                      <a:headEnd type="none" w="med" len="med"/>
                      <a:tailEnd type="none" w="med" len="med"/>
                    </a:lnB>
                  </a:tcPr>
                </a:tc>
                <a:tc>
                  <a:txBody>
                    <a:bodyPr/>
                    <a:lstStyle/>
                    <a:p>
                      <a:pPr algn="r"/>
                      <a:r>
                        <a:rPr lang="en-US" sz="1800" dirty="0" smtClean="0">
                          <a:latin typeface="Helvetica Neue" charset="0"/>
                          <a:ea typeface="Helvetica Neue" charset="0"/>
                          <a:cs typeface="Helvetica Neue" charset="0"/>
                        </a:rPr>
                        <a:t>Cost per acre</a:t>
                      </a:r>
                      <a:endParaRPr lang="en-US" sz="1800" dirty="0">
                        <a:latin typeface="Helvetica Neue" charset="0"/>
                        <a:ea typeface="Helvetica Neue" charset="0"/>
                        <a:cs typeface="Helvetica Neue" charset="0"/>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800" dirty="0">
                        <a:latin typeface="Helvetica Neue" charset="0"/>
                        <a:ea typeface="Helvetica Neue" charset="0"/>
                        <a:cs typeface="Helvetica Neue" charset="0"/>
                      </a:endParaRPr>
                    </a:p>
                  </a:txBody>
                  <a:tcPr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800" dirty="0" smtClean="0">
                          <a:latin typeface="Helvetica Neue" charset="0"/>
                          <a:ea typeface="Helvetica Neue" charset="0"/>
                          <a:cs typeface="Helvetica Neue" charset="0"/>
                        </a:rPr>
                        <a:t>Return per acre</a:t>
                      </a:r>
                      <a:endParaRPr lang="en-US" sz="1800" dirty="0">
                        <a:latin typeface="Helvetica Neue" charset="0"/>
                        <a:ea typeface="Helvetica Neue" charset="0"/>
                        <a:cs typeface="Helvetica Neue" charset="0"/>
                      </a:endParaRPr>
                    </a:p>
                  </a:txBody>
                  <a:tcPr anchor="b">
                    <a:lnB w="12700" cap="flat" cmpd="sng" algn="ctr">
                      <a:solidFill>
                        <a:schemeClr val="tx1"/>
                      </a:solidFill>
                      <a:prstDash val="solid"/>
                      <a:round/>
                      <a:headEnd type="none" w="med" len="med"/>
                      <a:tailEnd type="none" w="med" len="med"/>
                    </a:lnB>
                  </a:tcPr>
                </a:tc>
              </a:tr>
              <a:tr h="647148">
                <a:tc>
                  <a:txBody>
                    <a:bodyPr/>
                    <a:lstStyle/>
                    <a:p>
                      <a:r>
                        <a:rPr lang="en-US" sz="1800" dirty="0" smtClean="0">
                          <a:latin typeface="Helvetica Neue" charset="0"/>
                          <a:ea typeface="Helvetica Neue" charset="0"/>
                          <a:cs typeface="Helvetica Neue" charset="0"/>
                        </a:rPr>
                        <a:t>Seed</a:t>
                      </a:r>
                      <a:endParaRPr lang="en-US" sz="1800" dirty="0">
                        <a:latin typeface="Helvetica Neue" charset="0"/>
                        <a:ea typeface="Helvetica Neue" charset="0"/>
                        <a:cs typeface="Helvetica Neue" charset="0"/>
                      </a:endParaRPr>
                    </a:p>
                  </a:txBody>
                  <a:tcPr anchor="b">
                    <a:lnT w="12700" cap="flat" cmpd="sng" algn="ctr">
                      <a:solidFill>
                        <a:schemeClr val="tx1"/>
                      </a:solidFill>
                      <a:prstDash val="solid"/>
                      <a:round/>
                      <a:headEnd type="none" w="med" len="med"/>
                      <a:tailEnd type="none" w="med" len="med"/>
                    </a:lnT>
                  </a:tcPr>
                </a:tc>
                <a:tc>
                  <a:txBody>
                    <a:bodyPr/>
                    <a:lstStyle/>
                    <a:p>
                      <a:pPr algn="r"/>
                      <a:r>
                        <a:rPr lang="en-US" sz="1800" dirty="0" smtClean="0">
                          <a:latin typeface="Helvetica Neue" charset="0"/>
                          <a:ea typeface="Helvetica Neue" charset="0"/>
                          <a:cs typeface="Helvetica Neue" charset="0"/>
                        </a:rPr>
                        <a:t>$20-30</a:t>
                      </a:r>
                      <a:endParaRPr lang="en-US" sz="1800" dirty="0">
                        <a:latin typeface="Helvetica Neue" charset="0"/>
                        <a:ea typeface="Helvetica Neue" charset="0"/>
                        <a:cs typeface="Helvetica Neue" charset="0"/>
                      </a:endParaRPr>
                    </a:p>
                  </a:txBody>
                  <a:tcPr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800" dirty="0" smtClean="0">
                          <a:latin typeface="Helvetica Neue" charset="0"/>
                          <a:ea typeface="Helvetica Neue" charset="0"/>
                          <a:cs typeface="Helvetica Neue" charset="0"/>
                        </a:rPr>
                        <a:t>Yield increase</a:t>
                      </a:r>
                      <a:endParaRPr lang="en-US" sz="1800" dirty="0">
                        <a:latin typeface="Helvetica Neue" charset="0"/>
                        <a:ea typeface="Helvetica Neue" charset="0"/>
                        <a:cs typeface="Helvetica Neue" charset="0"/>
                      </a:endParaRPr>
                    </a:p>
                  </a:txBody>
                  <a:tcPr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US" sz="1800" dirty="0" smtClean="0">
                          <a:latin typeface="Helvetica Neue" charset="0"/>
                          <a:ea typeface="Helvetica Neue" charset="0"/>
                          <a:cs typeface="Helvetica Neue" charset="0"/>
                        </a:rPr>
                        <a:t>$25</a:t>
                      </a:r>
                      <a:r>
                        <a:rPr lang="en-US" sz="1800" baseline="0" dirty="0" smtClean="0">
                          <a:latin typeface="Helvetica Neue" charset="0"/>
                          <a:ea typeface="Helvetica Neue" charset="0"/>
                          <a:cs typeface="Helvetica Neue" charset="0"/>
                        </a:rPr>
                        <a:t>-32</a:t>
                      </a:r>
                      <a:endParaRPr lang="en-US" sz="1800" dirty="0">
                        <a:latin typeface="Helvetica Neue" charset="0"/>
                        <a:ea typeface="Helvetica Neue" charset="0"/>
                        <a:cs typeface="Helvetica Neue" charset="0"/>
                      </a:endParaRPr>
                    </a:p>
                  </a:txBody>
                  <a:tcPr anchor="b">
                    <a:lnT w="12700" cap="flat" cmpd="sng" algn="ctr">
                      <a:solidFill>
                        <a:schemeClr val="tx1"/>
                      </a:solidFill>
                      <a:prstDash val="solid"/>
                      <a:round/>
                      <a:headEnd type="none" w="med" len="med"/>
                      <a:tailEnd type="none" w="med" len="med"/>
                    </a:lnT>
                  </a:tcPr>
                </a:tc>
              </a:tr>
              <a:tr h="647148">
                <a:tc>
                  <a:txBody>
                    <a:bodyPr/>
                    <a:lstStyle/>
                    <a:p>
                      <a:r>
                        <a:rPr lang="en-US" sz="1800" dirty="0" smtClean="0">
                          <a:latin typeface="Helvetica Neue" charset="0"/>
                          <a:ea typeface="Helvetica Neue" charset="0"/>
                          <a:cs typeface="Helvetica Neue" charset="0"/>
                        </a:rPr>
                        <a:t>Planting the seed</a:t>
                      </a:r>
                      <a:endParaRPr lang="en-US" sz="1800" dirty="0">
                        <a:latin typeface="Helvetica Neue" charset="0"/>
                        <a:ea typeface="Helvetica Neue" charset="0"/>
                        <a:cs typeface="Helvetica Neue" charset="0"/>
                      </a:endParaRPr>
                    </a:p>
                  </a:txBody>
                  <a:tcPr anchor="b"/>
                </a:tc>
                <a:tc>
                  <a:txBody>
                    <a:bodyPr/>
                    <a:lstStyle/>
                    <a:p>
                      <a:pPr algn="r"/>
                      <a:r>
                        <a:rPr lang="en-US" sz="1800" dirty="0" smtClean="0">
                          <a:latin typeface="Helvetica Neue" charset="0"/>
                          <a:ea typeface="Helvetica Neue" charset="0"/>
                          <a:cs typeface="Helvetica Neue" charset="0"/>
                        </a:rPr>
                        <a:t>$10-12</a:t>
                      </a:r>
                      <a:endParaRPr lang="en-US" sz="1800" dirty="0">
                        <a:latin typeface="Helvetica Neue" charset="0"/>
                        <a:ea typeface="Helvetica Neue" charset="0"/>
                        <a:cs typeface="Helvetica Neue" charset="0"/>
                      </a:endParaRPr>
                    </a:p>
                  </a:txBody>
                  <a:tcPr anchor="b">
                    <a:lnR w="12700" cap="flat" cmpd="sng" algn="ctr">
                      <a:solidFill>
                        <a:schemeClr val="tx1"/>
                      </a:solidFill>
                      <a:prstDash val="solid"/>
                      <a:round/>
                      <a:headEnd type="none" w="med" len="med"/>
                      <a:tailEnd type="none" w="med" len="med"/>
                    </a:lnR>
                  </a:tcPr>
                </a:tc>
                <a:tc>
                  <a:txBody>
                    <a:bodyPr/>
                    <a:lstStyle/>
                    <a:p>
                      <a:r>
                        <a:rPr lang="en-US" sz="1800" dirty="0" smtClean="0">
                          <a:latin typeface="Helvetica Neue" charset="0"/>
                          <a:ea typeface="Helvetica Neue" charset="0"/>
                          <a:cs typeface="Helvetica Neue" charset="0"/>
                        </a:rPr>
                        <a:t>Nitrogen</a:t>
                      </a:r>
                      <a:r>
                        <a:rPr lang="en-US" sz="1800" baseline="0" dirty="0" smtClean="0">
                          <a:latin typeface="Helvetica Neue" charset="0"/>
                          <a:ea typeface="Helvetica Neue" charset="0"/>
                          <a:cs typeface="Helvetica Neue" charset="0"/>
                        </a:rPr>
                        <a:t> fertilizer savings</a:t>
                      </a:r>
                      <a:endParaRPr lang="en-US" sz="1800" dirty="0">
                        <a:latin typeface="Helvetica Neue" charset="0"/>
                        <a:ea typeface="Helvetica Neue" charset="0"/>
                        <a:cs typeface="Helvetica Neue" charset="0"/>
                      </a:endParaRPr>
                    </a:p>
                  </a:txBody>
                  <a:tcPr anchor="b">
                    <a:lnL w="12700" cap="flat" cmpd="sng" algn="ctr">
                      <a:solidFill>
                        <a:schemeClr val="tx1"/>
                      </a:solidFill>
                      <a:prstDash val="solid"/>
                      <a:round/>
                      <a:headEnd type="none" w="med" len="med"/>
                      <a:tailEnd type="none" w="med" len="med"/>
                    </a:lnL>
                  </a:tcPr>
                </a:tc>
                <a:tc>
                  <a:txBody>
                    <a:bodyPr/>
                    <a:lstStyle/>
                    <a:p>
                      <a:pPr algn="r"/>
                      <a:r>
                        <a:rPr lang="en-US" sz="1800" dirty="0" smtClean="0">
                          <a:latin typeface="Helvetica Neue" charset="0"/>
                          <a:ea typeface="Helvetica Neue" charset="0"/>
                          <a:cs typeface="Helvetica Neue" charset="0"/>
                        </a:rPr>
                        <a:t>$0-41</a:t>
                      </a:r>
                      <a:r>
                        <a:rPr lang="en-US" sz="1800" baseline="0" dirty="0" smtClean="0">
                          <a:latin typeface="Helvetica Neue" charset="0"/>
                          <a:ea typeface="Helvetica Neue" charset="0"/>
                          <a:cs typeface="Helvetica Neue" charset="0"/>
                        </a:rPr>
                        <a:t> (corn)</a:t>
                      </a:r>
                    </a:p>
                    <a:p>
                      <a:pPr algn="r"/>
                      <a:r>
                        <a:rPr lang="en-US" sz="1800" baseline="0" dirty="0" smtClean="0">
                          <a:latin typeface="Helvetica Neue" charset="0"/>
                          <a:ea typeface="Helvetica Neue" charset="0"/>
                          <a:cs typeface="Helvetica Neue" charset="0"/>
                        </a:rPr>
                        <a:t>$0-5 (soybean)</a:t>
                      </a:r>
                      <a:endParaRPr lang="en-US" sz="1800" dirty="0">
                        <a:latin typeface="Helvetica Neue" charset="0"/>
                        <a:ea typeface="Helvetica Neue" charset="0"/>
                        <a:cs typeface="Helvetica Neue" charset="0"/>
                      </a:endParaRPr>
                    </a:p>
                  </a:txBody>
                  <a:tcPr anchor="b"/>
                </a:tc>
              </a:tr>
              <a:tr h="724744">
                <a:tc>
                  <a:txBody>
                    <a:bodyPr/>
                    <a:lstStyle/>
                    <a:p>
                      <a:r>
                        <a:rPr lang="en-US" sz="1800" dirty="0" smtClean="0">
                          <a:latin typeface="Helvetica Neue" charset="0"/>
                          <a:ea typeface="Helvetica Neue" charset="0"/>
                          <a:cs typeface="Helvetica Neue" charset="0"/>
                        </a:rPr>
                        <a:t>Terminating the cover crop</a:t>
                      </a:r>
                      <a:endParaRPr lang="en-US" sz="1800" dirty="0">
                        <a:latin typeface="Helvetica Neue" charset="0"/>
                        <a:ea typeface="Helvetica Neue" charset="0"/>
                        <a:cs typeface="Helvetica Neue" charset="0"/>
                      </a:endParaRPr>
                    </a:p>
                  </a:txBody>
                  <a:tcPr anchor="b"/>
                </a:tc>
                <a:tc>
                  <a:txBody>
                    <a:bodyPr/>
                    <a:lstStyle/>
                    <a:p>
                      <a:pPr algn="r"/>
                      <a:r>
                        <a:rPr lang="en-US" sz="1800" dirty="0" smtClean="0">
                          <a:latin typeface="Helvetica Neue" charset="0"/>
                          <a:ea typeface="Helvetica Neue" charset="0"/>
                          <a:cs typeface="Helvetica Neue" charset="0"/>
                        </a:rPr>
                        <a:t>$0-10</a:t>
                      </a:r>
                      <a:endParaRPr lang="en-US" sz="1800" dirty="0">
                        <a:latin typeface="Helvetica Neue" charset="0"/>
                        <a:ea typeface="Helvetica Neue" charset="0"/>
                        <a:cs typeface="Helvetica Neue" charset="0"/>
                      </a:endParaRPr>
                    </a:p>
                  </a:txBody>
                  <a:tcPr anchor="b">
                    <a:lnR w="12700" cap="flat" cmpd="sng" algn="ctr">
                      <a:solidFill>
                        <a:schemeClr val="tx1"/>
                      </a:solidFill>
                      <a:prstDash val="solid"/>
                      <a:round/>
                      <a:headEnd type="none" w="med" len="med"/>
                      <a:tailEnd type="none" w="med" len="med"/>
                    </a:lnR>
                  </a:tcPr>
                </a:tc>
                <a:tc>
                  <a:txBody>
                    <a:bodyPr/>
                    <a:lstStyle/>
                    <a:p>
                      <a:r>
                        <a:rPr lang="en-US" sz="1800" dirty="0" smtClean="0">
                          <a:latin typeface="Helvetica Neue" charset="0"/>
                          <a:ea typeface="Helvetica Neue" charset="0"/>
                          <a:cs typeface="Helvetica Neue" charset="0"/>
                        </a:rPr>
                        <a:t>Weed and pest management</a:t>
                      </a:r>
                      <a:endParaRPr lang="en-US" sz="1800" dirty="0">
                        <a:latin typeface="Helvetica Neue" charset="0"/>
                        <a:ea typeface="Helvetica Neue" charset="0"/>
                        <a:cs typeface="Helvetica Neue" charset="0"/>
                      </a:endParaRPr>
                    </a:p>
                  </a:txBody>
                  <a:tcPr anchor="b">
                    <a:lnL w="12700" cap="flat" cmpd="sng" algn="ctr">
                      <a:solidFill>
                        <a:schemeClr val="tx1"/>
                      </a:solidFill>
                      <a:prstDash val="solid"/>
                      <a:round/>
                      <a:headEnd type="none" w="med" len="med"/>
                      <a:tailEnd type="none" w="med" len="med"/>
                    </a:lnL>
                  </a:tcPr>
                </a:tc>
                <a:tc>
                  <a:txBody>
                    <a:bodyPr/>
                    <a:lstStyle/>
                    <a:p>
                      <a:pPr algn="r"/>
                      <a:r>
                        <a:rPr lang="en-US" sz="1800" dirty="0" smtClean="0">
                          <a:latin typeface="Helvetica Neue" charset="0"/>
                          <a:ea typeface="Helvetica Neue" charset="0"/>
                          <a:cs typeface="Helvetica Neue" charset="0"/>
                        </a:rPr>
                        <a:t>$0-23</a:t>
                      </a:r>
                      <a:endParaRPr lang="en-US" sz="1800" dirty="0">
                        <a:latin typeface="Helvetica Neue" charset="0"/>
                        <a:ea typeface="Helvetica Neue" charset="0"/>
                        <a:cs typeface="Helvetica Neue" charset="0"/>
                      </a:endParaRPr>
                    </a:p>
                  </a:txBody>
                  <a:tcPr anchor="b"/>
                </a:tc>
              </a:tr>
              <a:tr h="647148">
                <a:tc>
                  <a:txBody>
                    <a:bodyPr/>
                    <a:lstStyle/>
                    <a:p>
                      <a:endParaRPr lang="en-US" sz="2000"/>
                    </a:p>
                  </a:txBody>
                  <a:tcPr anchor="b"/>
                </a:tc>
                <a:tc>
                  <a:txBody>
                    <a:bodyPr/>
                    <a:lstStyle/>
                    <a:p>
                      <a:endParaRPr lang="en-US" sz="2000" dirty="0"/>
                    </a:p>
                  </a:txBody>
                  <a:tcPr anchor="b">
                    <a:lnR w="12700" cap="flat" cmpd="sng" algn="ctr">
                      <a:solidFill>
                        <a:schemeClr val="tx1"/>
                      </a:solidFill>
                      <a:prstDash val="solid"/>
                      <a:round/>
                      <a:headEnd type="none" w="med" len="med"/>
                      <a:tailEnd type="none" w="med" len="med"/>
                    </a:lnR>
                  </a:tcPr>
                </a:tc>
                <a:tc>
                  <a:txBody>
                    <a:bodyPr/>
                    <a:lstStyle/>
                    <a:p>
                      <a:r>
                        <a:rPr lang="en-US" sz="1800" b="1" dirty="0" smtClean="0">
                          <a:latin typeface="Helvetica Neue" charset="0"/>
                          <a:ea typeface="Helvetica Neue" charset="0"/>
                          <a:cs typeface="Helvetica Neue" charset="0"/>
                        </a:rPr>
                        <a:t>Returns</a:t>
                      </a:r>
                      <a:r>
                        <a:rPr lang="en-US" sz="1800" b="1" baseline="0" dirty="0" smtClean="0">
                          <a:latin typeface="Helvetica Neue" charset="0"/>
                          <a:ea typeface="Helvetica Neue" charset="0"/>
                          <a:cs typeface="Helvetica Neue" charset="0"/>
                        </a:rPr>
                        <a:t> before grazing</a:t>
                      </a:r>
                    </a:p>
                    <a:p>
                      <a:r>
                        <a:rPr lang="en-US" sz="1800" dirty="0" smtClean="0">
                          <a:latin typeface="Helvetica Neue" charset="0"/>
                          <a:ea typeface="Helvetica Neue" charset="0"/>
                          <a:cs typeface="Helvetica Neue" charset="0"/>
                        </a:rPr>
                        <a:t>Grazing potential income</a:t>
                      </a:r>
                      <a:endParaRPr lang="en-US" sz="1800" dirty="0">
                        <a:latin typeface="Helvetica Neue" charset="0"/>
                        <a:ea typeface="Helvetica Neue" charset="0"/>
                        <a:cs typeface="Helvetica Neue" charset="0"/>
                      </a:endParaRPr>
                    </a:p>
                  </a:txBody>
                  <a:tcPr anchor="b">
                    <a:lnL w="12700" cap="flat" cmpd="sng" algn="ctr">
                      <a:solidFill>
                        <a:schemeClr val="tx1"/>
                      </a:solidFill>
                      <a:prstDash val="solid"/>
                      <a:round/>
                      <a:headEnd type="none" w="med" len="med"/>
                      <a:tailEnd type="none" w="med" len="med"/>
                    </a:lnL>
                  </a:tcPr>
                </a:tc>
                <a:tc>
                  <a:txBody>
                    <a:bodyPr/>
                    <a:lstStyle/>
                    <a:p>
                      <a:pPr algn="r"/>
                      <a:r>
                        <a:rPr lang="en-US" sz="1800" b="1" dirty="0" smtClean="0">
                          <a:latin typeface="Helvetica Neue" charset="0"/>
                          <a:ea typeface="Helvetica Neue" charset="0"/>
                          <a:cs typeface="Helvetica Neue" charset="0"/>
                        </a:rPr>
                        <a:t>$25-101 </a:t>
                      </a:r>
                    </a:p>
                    <a:p>
                      <a:pPr algn="r"/>
                      <a:r>
                        <a:rPr lang="en-US" sz="1800" dirty="0" smtClean="0">
                          <a:latin typeface="Helvetica Neue" charset="0"/>
                          <a:ea typeface="Helvetica Neue" charset="0"/>
                          <a:cs typeface="Helvetica Neue" charset="0"/>
                        </a:rPr>
                        <a:t>$19-38</a:t>
                      </a:r>
                      <a:endParaRPr lang="en-US" sz="1800" dirty="0">
                        <a:latin typeface="Helvetica Neue" charset="0"/>
                        <a:ea typeface="Helvetica Neue" charset="0"/>
                        <a:cs typeface="Helvetica Neue" charset="0"/>
                      </a:endParaRPr>
                    </a:p>
                  </a:txBody>
                  <a:tcPr anchor="b"/>
                </a:tc>
              </a:tr>
              <a:tr h="647148">
                <a:tc>
                  <a:txBody>
                    <a:bodyPr/>
                    <a:lstStyle/>
                    <a:p>
                      <a:r>
                        <a:rPr lang="en-US" sz="1800" b="1" dirty="0" smtClean="0">
                          <a:latin typeface="Helvetica Neue" charset="0"/>
                          <a:ea typeface="Helvetica Neue" charset="0"/>
                          <a:cs typeface="Helvetica Neue" charset="0"/>
                        </a:rPr>
                        <a:t>Total</a:t>
                      </a:r>
                      <a:endParaRPr lang="en-US" sz="1800" b="1" dirty="0">
                        <a:latin typeface="Helvetica Neue" charset="0"/>
                        <a:ea typeface="Helvetica Neue" charset="0"/>
                        <a:cs typeface="Helvetica Neue" charset="0"/>
                      </a:endParaRPr>
                    </a:p>
                  </a:txBody>
                  <a:tcPr anchor="b"/>
                </a:tc>
                <a:tc>
                  <a:txBody>
                    <a:bodyPr/>
                    <a:lstStyle/>
                    <a:p>
                      <a:pPr algn="r"/>
                      <a:r>
                        <a:rPr lang="en-US" sz="1800" b="1" dirty="0" smtClean="0">
                          <a:latin typeface="Helvetica Neue" charset="0"/>
                          <a:ea typeface="Helvetica Neue" charset="0"/>
                          <a:cs typeface="Helvetica Neue" charset="0"/>
                        </a:rPr>
                        <a:t>$30-52</a:t>
                      </a:r>
                      <a:endParaRPr lang="en-US" sz="1800" b="1" dirty="0">
                        <a:latin typeface="Helvetica Neue" charset="0"/>
                        <a:ea typeface="Helvetica Neue" charset="0"/>
                        <a:cs typeface="Helvetica Neue" charset="0"/>
                      </a:endParaRPr>
                    </a:p>
                  </a:txBody>
                  <a:tcPr anchor="b">
                    <a:lnR w="12700" cap="flat" cmpd="sng" algn="ctr">
                      <a:solidFill>
                        <a:schemeClr val="tx1"/>
                      </a:solidFill>
                      <a:prstDash val="solid"/>
                      <a:round/>
                      <a:headEnd type="none" w="med" len="med"/>
                      <a:tailEnd type="none" w="med" len="med"/>
                    </a:lnR>
                  </a:tcPr>
                </a:tc>
                <a:tc>
                  <a:txBody>
                    <a:bodyPr/>
                    <a:lstStyle/>
                    <a:p>
                      <a:r>
                        <a:rPr lang="en-US" sz="1800" b="1" dirty="0" smtClean="0">
                          <a:latin typeface="Helvetica Neue" charset="0"/>
                          <a:ea typeface="Helvetica Neue" charset="0"/>
                          <a:cs typeface="Helvetica Neue" charset="0"/>
                        </a:rPr>
                        <a:t>Total potential return with grazing included</a:t>
                      </a:r>
                      <a:endParaRPr lang="en-US" sz="1800" b="1" dirty="0">
                        <a:latin typeface="Helvetica Neue" charset="0"/>
                        <a:ea typeface="Helvetica Neue" charset="0"/>
                        <a:cs typeface="Helvetica Neue" charset="0"/>
                      </a:endParaRPr>
                    </a:p>
                  </a:txBody>
                  <a:tcPr anchor="b">
                    <a:lnL w="12700" cap="flat" cmpd="sng" algn="ctr">
                      <a:solidFill>
                        <a:schemeClr val="tx1"/>
                      </a:solidFill>
                      <a:prstDash val="solid"/>
                      <a:round/>
                      <a:headEnd type="none" w="med" len="med"/>
                      <a:tailEnd type="none" w="med" len="med"/>
                    </a:lnL>
                  </a:tcPr>
                </a:tc>
                <a:tc>
                  <a:txBody>
                    <a:bodyPr/>
                    <a:lstStyle/>
                    <a:p>
                      <a:pPr algn="r"/>
                      <a:r>
                        <a:rPr lang="en-US" sz="1800" b="1" dirty="0" smtClean="0">
                          <a:latin typeface="Helvetica Neue" charset="0"/>
                          <a:ea typeface="Helvetica Neue" charset="0"/>
                          <a:cs typeface="Helvetica Neue" charset="0"/>
                        </a:rPr>
                        <a:t>$44-139</a:t>
                      </a:r>
                      <a:endParaRPr lang="en-US" sz="1800" b="1" dirty="0">
                        <a:latin typeface="Helvetica Neue" charset="0"/>
                        <a:ea typeface="Helvetica Neue" charset="0"/>
                        <a:cs typeface="Helvetica Neue" charset="0"/>
                      </a:endParaRPr>
                    </a:p>
                  </a:txBody>
                  <a:tcPr anchor="b"/>
                </a:tc>
              </a:tr>
            </a:tbl>
          </a:graphicData>
        </a:graphic>
      </p:graphicFrame>
      <p:sp>
        <p:nvSpPr>
          <p:cNvPr id="7" name="Donut 6"/>
          <p:cNvSpPr/>
          <p:nvPr/>
        </p:nvSpPr>
        <p:spPr>
          <a:xfrm>
            <a:off x="3323521" y="4871545"/>
            <a:ext cx="1011996" cy="599090"/>
          </a:xfrm>
          <a:prstGeom prst="donut">
            <a:avLst>
              <a:gd name="adj" fmla="val 41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898524" y="4871545"/>
            <a:ext cx="1072055" cy="599090"/>
          </a:xfrm>
          <a:prstGeom prst="donut">
            <a:avLst>
              <a:gd name="adj" fmla="val 41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346841" y="5861654"/>
            <a:ext cx="7403788" cy="830997"/>
          </a:xfrm>
          <a:prstGeom prst="rect">
            <a:avLst/>
          </a:prstGeom>
          <a:noFill/>
        </p:spPr>
        <p:txBody>
          <a:bodyPr wrap="square" rtlCol="0">
            <a:spAutoFit/>
          </a:bodyPr>
          <a:lstStyle/>
          <a:p>
            <a:pPr algn="ctr"/>
            <a:r>
              <a:rPr lang="en-US" sz="2400" b="1" dirty="0" smtClean="0">
                <a:solidFill>
                  <a:schemeClr val="accent6">
                    <a:lumMod val="50000"/>
                  </a:schemeClr>
                </a:solidFill>
              </a:rPr>
              <a:t>Potential exists for positive net returns if cover crops are managed and utilized well.</a:t>
            </a:r>
            <a:endParaRPr lang="en-US" sz="2400" b="1" dirty="0">
              <a:solidFill>
                <a:schemeClr val="accent6">
                  <a:lumMod val="50000"/>
                </a:schemeClr>
              </a:solidFill>
            </a:endParaRPr>
          </a:p>
        </p:txBody>
      </p:sp>
    </p:spTree>
    <p:extLst>
      <p:ext uri="{BB962C8B-B14F-4D97-AF65-F5344CB8AC3E}">
        <p14:creationId xmlns:p14="http://schemas.microsoft.com/office/powerpoint/2010/main" val="1641936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642710"/>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Helvetica" charset="0"/>
                <a:ea typeface="Helvetica" charset="0"/>
                <a:cs typeface="Helvetica" charset="0"/>
              </a:rPr>
              <a:t>Long-term returns</a:t>
            </a:r>
            <a:endParaRPr lang="en-US" dirty="0">
              <a:latin typeface="Helvetica" charset="0"/>
              <a:ea typeface="Helvetica" charset="0"/>
              <a:cs typeface="Helvetica" charset="0"/>
            </a:endParaRPr>
          </a:p>
        </p:txBody>
      </p:sp>
      <p:sp>
        <p:nvSpPr>
          <p:cNvPr id="3" name="Rectangle 2"/>
          <p:cNvSpPr/>
          <p:nvPr/>
        </p:nvSpPr>
        <p:spPr>
          <a:xfrm>
            <a:off x="0" y="0"/>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5812" y="1447628"/>
            <a:ext cx="7881670" cy="2462213"/>
          </a:xfrm>
          <a:prstGeom prst="rect">
            <a:avLst/>
          </a:prstGeom>
          <a:noFill/>
        </p:spPr>
        <p:txBody>
          <a:bodyPr wrap="square" rtlCol="0">
            <a:spAutoFit/>
          </a:bodyPr>
          <a:lstStyle/>
          <a:p>
            <a:pPr marL="342900" indent="-342900">
              <a:buFont typeface="Wingdings" charset="2"/>
              <a:buChar char="ü"/>
            </a:pPr>
            <a:r>
              <a:rPr lang="en-US" sz="2200" dirty="0" smtClean="0">
                <a:latin typeface="Helvetica Neue" charset="0"/>
                <a:ea typeface="Helvetica Neue" charset="0"/>
                <a:cs typeface="Helvetica Neue" charset="0"/>
              </a:rPr>
              <a:t>Build soil organic matter – improve nutrient cycling, soil moisture, and land value</a:t>
            </a:r>
          </a:p>
          <a:p>
            <a:pPr marL="342900" indent="-342900">
              <a:buFont typeface="Wingdings" charset="2"/>
              <a:buChar char="ü"/>
            </a:pPr>
            <a:r>
              <a:rPr lang="en-US" sz="2200" dirty="0" smtClean="0">
                <a:latin typeface="Helvetica Neue" charset="0"/>
                <a:ea typeface="Helvetica Neue" charset="0"/>
                <a:cs typeface="Helvetica Neue" charset="0"/>
              </a:rPr>
              <a:t>Reduce soil compaction (potentially eliminate deep tillage)</a:t>
            </a:r>
          </a:p>
          <a:p>
            <a:pPr marL="342900" indent="-342900">
              <a:buFont typeface="Wingdings" charset="2"/>
              <a:buChar char="ü"/>
            </a:pPr>
            <a:r>
              <a:rPr lang="en-US" sz="2200" dirty="0" smtClean="0">
                <a:latin typeface="Helvetica Neue" charset="0"/>
                <a:ea typeface="Helvetica Neue" charset="0"/>
                <a:cs typeface="Helvetica Neue" charset="0"/>
              </a:rPr>
              <a:t>Reduce disease pressure by increasing system diversity</a:t>
            </a:r>
          </a:p>
          <a:p>
            <a:pPr marL="342900" indent="-342900">
              <a:buFont typeface="Wingdings" charset="2"/>
              <a:buChar char="ü"/>
            </a:pPr>
            <a:r>
              <a:rPr lang="en-US" sz="2200" dirty="0" smtClean="0">
                <a:latin typeface="Helvetica Neue" charset="0"/>
                <a:ea typeface="Helvetica Neue" charset="0"/>
                <a:cs typeface="Helvetica Neue" charset="0"/>
              </a:rPr>
              <a:t>Improve overall soil health – improve yields, increased resilience</a:t>
            </a:r>
          </a:p>
          <a:p>
            <a:pPr marL="342900" indent="-342900">
              <a:buFont typeface="Wingdings" charset="2"/>
              <a:buChar char="ü"/>
            </a:pPr>
            <a:r>
              <a:rPr lang="en-US" sz="2200" dirty="0" smtClean="0">
                <a:latin typeface="Helvetica Neue" charset="0"/>
                <a:ea typeface="Helvetica Neue" charset="0"/>
                <a:cs typeface="Helvetica Neue" charset="0"/>
              </a:rPr>
              <a:t>Reduce erosion of soil</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1120" y="3981857"/>
            <a:ext cx="4261757" cy="28358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1" y="5670520"/>
            <a:ext cx="2441121" cy="830997"/>
          </a:xfrm>
          <a:prstGeom prst="rect">
            <a:avLst/>
          </a:prstGeom>
          <a:noFill/>
        </p:spPr>
        <p:txBody>
          <a:bodyPr wrap="square" rtlCol="0">
            <a:spAutoFit/>
          </a:bodyPr>
          <a:lstStyle/>
          <a:p>
            <a:pPr algn="ctr"/>
            <a:r>
              <a:rPr lang="en-US" sz="1600" dirty="0" smtClean="0">
                <a:latin typeface="Helvetica Neue" charset="0"/>
                <a:ea typeface="Helvetica Neue" charset="0"/>
                <a:cs typeface="Helvetica Neue" charset="0"/>
              </a:rPr>
              <a:t>Mix of oats, radish, and triticale in </a:t>
            </a:r>
            <a:r>
              <a:rPr lang="en-US" sz="1600" dirty="0" err="1" smtClean="0">
                <a:latin typeface="Helvetica Neue" charset="0"/>
                <a:ea typeface="Helvetica Neue" charset="0"/>
                <a:cs typeface="Helvetica Neue" charset="0"/>
              </a:rPr>
              <a:t>Holtwood</a:t>
            </a:r>
            <a:r>
              <a:rPr lang="en-US" sz="1600" dirty="0" smtClean="0">
                <a:latin typeface="Helvetica Neue" charset="0"/>
                <a:ea typeface="Helvetica Neue" charset="0"/>
                <a:cs typeface="Helvetica Neue" charset="0"/>
              </a:rPr>
              <a:t>, PA on Steve Groff’s farm. </a:t>
            </a:r>
          </a:p>
        </p:txBody>
      </p:sp>
      <p:sp>
        <p:nvSpPr>
          <p:cNvPr id="8" name="TextBox 7"/>
          <p:cNvSpPr txBox="1"/>
          <p:nvPr/>
        </p:nvSpPr>
        <p:spPr>
          <a:xfrm>
            <a:off x="0" y="6501517"/>
            <a:ext cx="2441120" cy="523220"/>
          </a:xfrm>
          <a:prstGeom prst="rect">
            <a:avLst/>
          </a:prstGeom>
          <a:noFill/>
        </p:spPr>
        <p:txBody>
          <a:bodyPr wrap="square" rtlCol="0">
            <a:spAutoFit/>
          </a:bodyPr>
          <a:lstStyle/>
          <a:p>
            <a:pPr algn="ctr"/>
            <a:r>
              <a:rPr lang="en-US" sz="1400" dirty="0">
                <a:latin typeface="Helvetica Neue" charset="0"/>
                <a:ea typeface="Helvetica Neue" charset="0"/>
                <a:cs typeface="Helvetica Neue" charset="0"/>
              </a:rPr>
              <a:t>Photo by Edwin </a:t>
            </a:r>
            <a:r>
              <a:rPr lang="en-US" sz="1400" dirty="0" err="1">
                <a:latin typeface="Helvetica Neue" charset="0"/>
                <a:ea typeface="Helvetica Neue" charset="0"/>
                <a:cs typeface="Helvetica Neue" charset="0"/>
              </a:rPr>
              <a:t>Remsberg</a:t>
            </a:r>
            <a:endParaRPr lang="en-US" sz="1400" dirty="0">
              <a:latin typeface="Helvetica Neue" charset="0"/>
              <a:ea typeface="Helvetica Neue" charset="0"/>
              <a:cs typeface="Helvetica Neue" charset="0"/>
            </a:endParaRPr>
          </a:p>
          <a:p>
            <a:pPr algn="ctr"/>
            <a:endParaRPr lang="en-US" sz="1400" dirty="0"/>
          </a:p>
        </p:txBody>
      </p:sp>
    </p:spTree>
    <p:extLst>
      <p:ext uri="{BB962C8B-B14F-4D97-AF65-F5344CB8AC3E}">
        <p14:creationId xmlns:p14="http://schemas.microsoft.com/office/powerpoint/2010/main" val="1868238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8146" y="1703336"/>
            <a:ext cx="7107707" cy="4238837"/>
          </a:xfrm>
          <a:prstGeom prst="rect">
            <a:avLst/>
          </a:prstGeom>
        </p:spPr>
      </p:pic>
      <p:sp>
        <p:nvSpPr>
          <p:cNvPr id="6" name="Content Placeholder 5"/>
          <p:cNvSpPr>
            <a:spLocks noGrp="1"/>
          </p:cNvSpPr>
          <p:nvPr>
            <p:ph idx="1"/>
          </p:nvPr>
        </p:nvSpPr>
        <p:spPr>
          <a:xfrm>
            <a:off x="628650" y="809581"/>
            <a:ext cx="7886700" cy="1144219"/>
          </a:xfrm>
        </p:spPr>
        <p:txBody>
          <a:bodyPr/>
          <a:lstStyle/>
          <a:p>
            <a:pPr marL="0" indent="0" algn="ctr">
              <a:buNone/>
            </a:pPr>
            <a:r>
              <a:rPr lang="en-US" dirty="0" smtClean="0">
                <a:latin typeface="Helvetica Neue" charset="0"/>
                <a:ea typeface="Helvetica Neue" charset="0"/>
                <a:cs typeface="Helvetica Neue" charset="0"/>
              </a:rPr>
              <a:t>Most farmers agree that cover crops can reduce yield variability during extreme weather events.</a:t>
            </a:r>
            <a:endParaRPr lang="en-US" dirty="0">
              <a:latin typeface="Helvetica Neue" charset="0"/>
              <a:ea typeface="Helvetica Neue" charset="0"/>
              <a:cs typeface="Helvetica Neue"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1" name="Picture 10"/>
          <p:cNvPicPr>
            <a:picLocks noChangeAspect="1"/>
          </p:cNvPicPr>
          <p:nvPr/>
        </p:nvPicPr>
        <p:blipFill>
          <a:blip r:embed="rId5"/>
          <a:stretch>
            <a:fillRect/>
          </a:stretch>
        </p:blipFill>
        <p:spPr>
          <a:xfrm>
            <a:off x="0" y="6110514"/>
            <a:ext cx="2189896" cy="76089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3" name="Rectangle 12"/>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959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6849" y="1468667"/>
            <a:ext cx="8850299" cy="419508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497" tIns="27399" rIns="68497" bIns="27399" numCol="1" rtlCol="0" anchor="t" anchorCtr="0" compatLnSpc="1">
            <a:prstTxWarp prst="textNoShape">
              <a:avLst/>
            </a:prstTxWarp>
            <a:normAutofit/>
          </a:bodyPr>
          <a:lstStyle>
            <a:lvl1pPr marL="0" indent="0" algn="l" rtl="0" eaLnBrk="0" fontAlgn="base" hangingPunct="0">
              <a:spcBef>
                <a:spcPct val="20000"/>
              </a:spcBef>
              <a:spcAft>
                <a:spcPct val="0"/>
              </a:spcAft>
              <a:buClr>
                <a:schemeClr val="accent1"/>
              </a:buClr>
              <a:buSzPct val="85000"/>
              <a:buFont typeface="Arial" charset="0"/>
              <a:buNone/>
              <a:defRPr sz="2400" kern="1200">
                <a:solidFill>
                  <a:schemeClr val="tx1">
                    <a:lumMod val="75000"/>
                    <a:lumOff val="25000"/>
                  </a:schemeClr>
                </a:solidFill>
                <a:latin typeface="Helvetica"/>
                <a:ea typeface="ＭＳ Ｐゴシック" charset="0"/>
                <a:cs typeface="ＭＳ Ｐゴシック" charset="0"/>
              </a:defRPr>
            </a:lvl1pPr>
            <a:lvl2pPr marL="457200" indent="0" algn="ctr" rtl="0" eaLnBrk="0" fontAlgn="base" hangingPunct="0">
              <a:spcBef>
                <a:spcPct val="20000"/>
              </a:spcBef>
              <a:spcAft>
                <a:spcPct val="0"/>
              </a:spcAft>
              <a:buClr>
                <a:schemeClr val="accent1"/>
              </a:buClr>
              <a:buSzPct val="85000"/>
              <a:buFont typeface="Arial" charset="0"/>
              <a:buNone/>
              <a:defRPr sz="2000" kern="1200">
                <a:solidFill>
                  <a:schemeClr val="tx1">
                    <a:tint val="75000"/>
                  </a:schemeClr>
                </a:solidFill>
                <a:latin typeface="Helvetica"/>
                <a:ea typeface="ＭＳ Ｐゴシック" charset="0"/>
                <a:cs typeface="+mn-cs"/>
              </a:defRPr>
            </a:lvl2pPr>
            <a:lvl3pPr marL="914400" indent="0" algn="ctr" rtl="0" eaLnBrk="0" fontAlgn="base" hangingPunct="0">
              <a:spcBef>
                <a:spcPct val="20000"/>
              </a:spcBef>
              <a:spcAft>
                <a:spcPct val="0"/>
              </a:spcAft>
              <a:buClr>
                <a:schemeClr val="accent1"/>
              </a:buClr>
              <a:buSzPct val="90000"/>
              <a:buFont typeface="Arial" charset="0"/>
              <a:buNone/>
              <a:defRPr kern="1200">
                <a:solidFill>
                  <a:schemeClr val="tx1">
                    <a:tint val="75000"/>
                  </a:schemeClr>
                </a:solidFill>
                <a:latin typeface="Helvetica"/>
                <a:ea typeface="ＭＳ Ｐゴシック" charset="0"/>
                <a:cs typeface="+mn-cs"/>
              </a:defRPr>
            </a:lvl3pPr>
            <a:lvl4pPr marL="1371600" indent="0" algn="ctr" rtl="0" eaLnBrk="0" fontAlgn="base" hangingPunct="0">
              <a:spcBef>
                <a:spcPct val="20000"/>
              </a:spcBef>
              <a:spcAft>
                <a:spcPct val="0"/>
              </a:spcAft>
              <a:buClr>
                <a:schemeClr val="accent1"/>
              </a:buClr>
              <a:buFont typeface="Arial" charset="0"/>
              <a:buNone/>
              <a:defRPr sz="1600" kern="1200">
                <a:solidFill>
                  <a:schemeClr val="tx1">
                    <a:tint val="75000"/>
                  </a:schemeClr>
                </a:solidFill>
                <a:latin typeface="Helvetica"/>
                <a:ea typeface="ＭＳ Ｐゴシック" charset="0"/>
                <a:cs typeface="+mn-cs"/>
              </a:defRPr>
            </a:lvl4pPr>
            <a:lvl5pPr marL="1828800" indent="0" algn="ctr" rtl="0" eaLnBrk="0" fontAlgn="base" hangingPunct="0">
              <a:spcBef>
                <a:spcPct val="20000"/>
              </a:spcBef>
              <a:spcAft>
                <a:spcPct val="0"/>
              </a:spcAft>
              <a:buClr>
                <a:schemeClr val="accent1"/>
              </a:buClr>
              <a:buSzPct val="100000"/>
              <a:buFont typeface="Arial" charset="0"/>
              <a:buNone/>
              <a:defRPr sz="1400" kern="1200">
                <a:solidFill>
                  <a:schemeClr val="tx1">
                    <a:tint val="75000"/>
                  </a:schemeClr>
                </a:solidFill>
                <a:latin typeface="Helvetica"/>
                <a:ea typeface="ＭＳ Ｐゴシック" charset="0"/>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marL="800100" lvl="1" indent="-342900" algn="l" eaLnBrk="1" fontAlgn="auto" hangingPunct="1">
              <a:spcBef>
                <a:spcPts val="0"/>
              </a:spcBef>
              <a:spcAft>
                <a:spcPts val="1200"/>
              </a:spcAft>
              <a:buClr>
                <a:schemeClr val="tx1"/>
              </a:buClr>
              <a:buFont typeface="Wingdings" charset="2"/>
              <a:buChar char="§"/>
              <a:defRPr/>
            </a:pPr>
            <a:r>
              <a:rPr lang="en-US" sz="2400" dirty="0" smtClean="0">
                <a:solidFill>
                  <a:schemeClr val="tx1"/>
                </a:solidFill>
                <a:cs typeface="Helvetica"/>
              </a:rPr>
              <a:t>Less sedimentation in streams and rivers</a:t>
            </a:r>
          </a:p>
          <a:p>
            <a:pPr marL="800100" lvl="1" indent="-342900" algn="l" eaLnBrk="1" fontAlgn="auto" hangingPunct="1">
              <a:spcBef>
                <a:spcPts val="0"/>
              </a:spcBef>
              <a:spcAft>
                <a:spcPts val="1200"/>
              </a:spcAft>
              <a:buClr>
                <a:schemeClr val="tx1"/>
              </a:buClr>
              <a:buFont typeface="Wingdings" charset="2"/>
              <a:buChar char="§"/>
              <a:defRPr/>
            </a:pPr>
            <a:r>
              <a:rPr lang="en-US" sz="2400" dirty="0" smtClean="0">
                <a:solidFill>
                  <a:schemeClr val="tx1"/>
                </a:solidFill>
                <a:cs typeface="Helvetica"/>
              </a:rPr>
              <a:t>Reduced movement of pesticides off of farms</a:t>
            </a:r>
          </a:p>
          <a:p>
            <a:pPr marL="800100" lvl="1" indent="-342900" algn="l" eaLnBrk="1" fontAlgn="auto" hangingPunct="1">
              <a:spcBef>
                <a:spcPts val="0"/>
              </a:spcBef>
              <a:spcAft>
                <a:spcPts val="1200"/>
              </a:spcAft>
              <a:buClr>
                <a:schemeClr val="tx1"/>
              </a:buClr>
              <a:buFont typeface="Wingdings" charset="2"/>
              <a:buChar char="§"/>
              <a:defRPr/>
            </a:pPr>
            <a:r>
              <a:rPr lang="en-US" sz="2400" dirty="0" smtClean="0">
                <a:solidFill>
                  <a:schemeClr val="tx1"/>
                </a:solidFill>
                <a:cs typeface="Helvetica"/>
              </a:rPr>
              <a:t>Reduced nutrient loading of surface waters – local rivers, lakes, and even further to areas like the Gulf of Mexico</a:t>
            </a:r>
          </a:p>
          <a:p>
            <a:pPr marL="800100" lvl="1" indent="-342900" algn="l" eaLnBrk="1" fontAlgn="auto" hangingPunct="1">
              <a:spcBef>
                <a:spcPts val="0"/>
              </a:spcBef>
              <a:spcAft>
                <a:spcPts val="1200"/>
              </a:spcAft>
              <a:buClr>
                <a:schemeClr val="tx1"/>
              </a:buClr>
              <a:buFont typeface="Wingdings" charset="2"/>
              <a:buChar char="§"/>
              <a:defRPr/>
            </a:pPr>
            <a:r>
              <a:rPr lang="en-US" sz="2400" dirty="0" smtClean="0">
                <a:solidFill>
                  <a:schemeClr val="tx1"/>
                </a:solidFill>
                <a:cs typeface="Helvetica"/>
              </a:rPr>
              <a:t>Increased sequestration of carbon into the soil</a:t>
            </a:r>
          </a:p>
          <a:p>
            <a:pPr marL="800100" lvl="1" indent="-342900" algn="l" eaLnBrk="1" fontAlgn="auto" hangingPunct="1">
              <a:spcBef>
                <a:spcPts val="0"/>
              </a:spcBef>
              <a:spcAft>
                <a:spcPts val="1200"/>
              </a:spcAft>
              <a:buClr>
                <a:schemeClr val="tx1"/>
              </a:buClr>
              <a:buFont typeface="Wingdings" charset="2"/>
              <a:buChar char="§"/>
              <a:defRPr/>
            </a:pPr>
            <a:r>
              <a:rPr lang="en-US" sz="2400" dirty="0" smtClean="0">
                <a:solidFill>
                  <a:schemeClr val="tx1"/>
                </a:solidFill>
                <a:cs typeface="Helvetica"/>
              </a:rPr>
              <a:t>Benefits for wildlife, pollinators</a:t>
            </a:r>
          </a:p>
          <a:p>
            <a:pPr marL="800100" lvl="1" indent="-342900" algn="l" eaLnBrk="1" fontAlgn="auto" hangingPunct="1">
              <a:spcBef>
                <a:spcPts val="0"/>
              </a:spcBef>
              <a:spcAft>
                <a:spcPts val="1200"/>
              </a:spcAft>
              <a:buClr>
                <a:schemeClr val="tx1"/>
              </a:buClr>
              <a:buFont typeface="Wingdings" charset="2"/>
              <a:buChar char="§"/>
              <a:defRPr/>
            </a:pPr>
            <a:r>
              <a:rPr lang="en-US" sz="2400" dirty="0" smtClean="0">
                <a:solidFill>
                  <a:schemeClr val="tx1"/>
                </a:solidFill>
                <a:cs typeface="Helvetica"/>
              </a:rPr>
              <a:t>Countryside value – greener landscape fall to spring</a:t>
            </a:r>
          </a:p>
        </p:txBody>
      </p:sp>
      <p:sp>
        <p:nvSpPr>
          <p:cNvPr id="7" name="Rectangle 2"/>
          <p:cNvSpPr txBox="1">
            <a:spLocks noChangeArrowheads="1"/>
          </p:cNvSpPr>
          <p:nvPr/>
        </p:nvSpPr>
        <p:spPr>
          <a:xfrm>
            <a:off x="1914522" y="638177"/>
            <a:ext cx="5314951" cy="685800"/>
          </a:xfrm>
          <a:prstGeom prst="rect">
            <a:avLst/>
          </a:prstGeom>
        </p:spPr>
        <p:txBody>
          <a:bodyPr anchor="ctr">
            <a:normAutofit/>
          </a:bodyPr>
          <a:lstStyle>
            <a:lvl1pPr algn="l" defTabSz="914400" rtl="0" eaLnBrk="1" latinLnBrk="0" hangingPunct="1">
              <a:spcBef>
                <a:spcPct val="0"/>
              </a:spcBef>
              <a:buNone/>
              <a:defRPr sz="4000" kern="1200" spc="-100" baseline="0">
                <a:solidFill>
                  <a:srgbClr val="008000"/>
                </a:solidFill>
                <a:latin typeface="+mj-lt"/>
                <a:ea typeface="+mj-ea"/>
                <a:cs typeface="+mj-cs"/>
              </a:defRPr>
            </a:lvl1pPr>
          </a:lstStyle>
          <a:p>
            <a:pPr>
              <a:lnSpc>
                <a:spcPct val="89000"/>
              </a:lnSpc>
              <a:spcBef>
                <a:spcPct val="27000"/>
              </a:spcBef>
              <a:defRPr/>
            </a:pPr>
            <a:r>
              <a:rPr lang="en-US" sz="3600" dirty="0" smtClean="0">
                <a:solidFill>
                  <a:schemeClr val="tx1"/>
                </a:solidFill>
                <a:latin typeface="Helvetica" charset="0"/>
                <a:ea typeface="ＭＳ Ｐゴシック" charset="0"/>
                <a:cs typeface="ＭＳ Ｐゴシック" charset="0"/>
              </a:rPr>
              <a:t>Off-farm returns </a:t>
            </a:r>
            <a:r>
              <a:rPr lang="en-US" sz="3600" smtClean="0">
                <a:solidFill>
                  <a:schemeClr val="tx1"/>
                </a:solidFill>
                <a:latin typeface="Helvetica" charset="0"/>
                <a:ea typeface="ＭＳ Ｐゴシック" charset="0"/>
                <a:cs typeface="ＭＳ Ｐゴシック" charset="0"/>
              </a:rPr>
              <a:t>to society</a:t>
            </a:r>
            <a:endParaRPr lang="en-US" sz="3600" dirty="0">
              <a:solidFill>
                <a:schemeClr val="tx1"/>
              </a:solidFill>
              <a:latin typeface="Helvetica" charset="0"/>
              <a:ea typeface="ＭＳ Ｐゴシック" charset="0"/>
              <a:cs typeface="ＭＳ Ｐゴシック"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952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1150883" y="662152"/>
            <a:ext cx="6842234" cy="1631216"/>
          </a:xfrm>
          <a:prstGeom prst="rect">
            <a:avLst/>
          </a:prstGeom>
          <a:noFill/>
        </p:spPr>
        <p:txBody>
          <a:bodyPr wrap="square" rtlCol="0">
            <a:spAutoFit/>
          </a:bodyPr>
          <a:lstStyle/>
          <a:p>
            <a:pPr algn="ctr"/>
            <a:r>
              <a:rPr lang="en-US" sz="2000" b="1" dirty="0" smtClean="0">
                <a:solidFill>
                  <a:schemeClr val="bg1"/>
                </a:solidFill>
                <a:latin typeface="Helvetica Neue" charset="0"/>
                <a:ea typeface="Helvetica Neue" charset="0"/>
                <a:cs typeface="Helvetica Neue" charset="0"/>
              </a:rPr>
              <a:t>Landscapes are connected by air and water. </a:t>
            </a:r>
          </a:p>
          <a:p>
            <a:pPr algn="ctr"/>
            <a:r>
              <a:rPr lang="en-US" sz="2000" b="1" dirty="0" smtClean="0">
                <a:solidFill>
                  <a:schemeClr val="bg1"/>
                </a:solidFill>
                <a:latin typeface="Helvetica Neue" charset="0"/>
                <a:ea typeface="Helvetica Neue" charset="0"/>
                <a:cs typeface="Helvetica Neue" charset="0"/>
              </a:rPr>
              <a:t>Cover crops not only benefit the farmer but also benefit society, through off-farm returns in water and air quality enhancement and the creation of habitat for pollinators. </a:t>
            </a:r>
            <a:endParaRPr lang="en-US" sz="2000" b="1" dirty="0">
              <a:solidFill>
                <a:schemeClr val="bg1"/>
              </a:solidFill>
              <a:latin typeface="Helvetica Neue" charset="0"/>
              <a:ea typeface="Helvetica Neue" charset="0"/>
              <a:cs typeface="Helvetica Neue"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2987565" y="6519446"/>
            <a:ext cx="3168869" cy="338554"/>
          </a:xfrm>
          <a:prstGeom prst="rect">
            <a:avLst/>
          </a:prstGeom>
          <a:noFill/>
        </p:spPr>
        <p:txBody>
          <a:bodyPr wrap="square" rtlCol="0">
            <a:spAutoFit/>
          </a:bodyPr>
          <a:lstStyle/>
          <a:p>
            <a:pPr algn="ctr"/>
            <a:r>
              <a:rPr lang="en-US" sz="1600" dirty="0" smtClean="0">
                <a:solidFill>
                  <a:schemeClr val="bg1"/>
                </a:solidFill>
                <a:latin typeface="Helvetica Neue" charset="0"/>
                <a:ea typeface="Helvetica Neue" charset="0"/>
                <a:cs typeface="Helvetica Neue" charset="0"/>
              </a:rPr>
              <a:t>Photo by Edwin </a:t>
            </a:r>
            <a:r>
              <a:rPr lang="en-US" sz="1600" dirty="0" err="1" smtClean="0">
                <a:solidFill>
                  <a:schemeClr val="bg1"/>
                </a:solidFill>
                <a:latin typeface="Helvetica Neue" charset="0"/>
                <a:ea typeface="Helvetica Neue" charset="0"/>
                <a:cs typeface="Helvetica Neue" charset="0"/>
              </a:rPr>
              <a:t>Remsberg</a:t>
            </a:r>
            <a:endParaRPr lang="en-US" sz="1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77465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49185"/>
            <a:ext cx="7886700" cy="3599091"/>
          </a:xfrm>
        </p:spPr>
        <p:txBody>
          <a:bodyPr>
            <a:noAutofit/>
          </a:bodyPr>
          <a:lstStyle/>
          <a:p>
            <a:pPr marL="0" indent="0" algn="ctr">
              <a:buNone/>
            </a:pPr>
            <a:r>
              <a:rPr lang="en-US" dirty="0" smtClean="0">
                <a:latin typeface="Helvetica Neue" charset="0"/>
                <a:ea typeface="Helvetica Neue" charset="0"/>
                <a:cs typeface="Helvetica Neue" charset="0"/>
              </a:rPr>
              <a:t>From the farmers:</a:t>
            </a:r>
          </a:p>
          <a:p>
            <a:pPr marL="0" indent="0" algn="ctr">
              <a:buNone/>
            </a:pPr>
            <a:endParaRPr lang="en-US" dirty="0">
              <a:latin typeface="Helvetica Neue" charset="0"/>
              <a:ea typeface="Helvetica Neue" charset="0"/>
              <a:cs typeface="Helvetica Neue" charset="0"/>
            </a:endParaRPr>
          </a:p>
          <a:p>
            <a:pPr marL="0" indent="0" algn="ctr">
              <a:buNone/>
            </a:pPr>
            <a:r>
              <a:rPr lang="en-US" dirty="0" smtClean="0">
                <a:latin typeface="Helvetica Neue" charset="0"/>
                <a:ea typeface="Helvetica Neue" charset="0"/>
                <a:cs typeface="Helvetica Neue" charset="0"/>
              </a:rPr>
              <a:t>“</a:t>
            </a:r>
            <a:r>
              <a:rPr lang="en-US" dirty="0">
                <a:latin typeface="Helvetica Neue" charset="0"/>
                <a:ea typeface="Helvetica Neue" charset="0"/>
                <a:cs typeface="Helvetica Neue" charset="0"/>
              </a:rPr>
              <a:t>Cover crops are a long term investment in improving your soil biology.”</a:t>
            </a:r>
          </a:p>
          <a:p>
            <a:pPr marL="0" indent="0" algn="ctr">
              <a:buNone/>
            </a:pPr>
            <a:endParaRPr lang="en-US" dirty="0">
              <a:latin typeface="Helvetica Neue" charset="0"/>
              <a:ea typeface="Helvetica Neue" charset="0"/>
              <a:cs typeface="Helvetica Neue" charset="0"/>
            </a:endParaRPr>
          </a:p>
          <a:p>
            <a:pPr marL="0" indent="0" algn="ctr">
              <a:buNone/>
            </a:pPr>
            <a:r>
              <a:rPr lang="en-US" dirty="0">
                <a:latin typeface="Helvetica Neue" charset="0"/>
                <a:ea typeface="Helvetica Neue" charset="0"/>
                <a:cs typeface="Helvetica Neue" charset="0"/>
              </a:rPr>
              <a:t>“Start small with crops that winter kill. Realize that the real benefits will come with time. Proper mindset is crucial.”</a:t>
            </a:r>
          </a:p>
        </p:txBody>
      </p:sp>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9" name="Picture 8"/>
          <p:cNvPicPr>
            <a:picLocks noChangeAspect="1"/>
          </p:cNvPicPr>
          <p:nvPr/>
        </p:nvPicPr>
        <p:blipFill>
          <a:blip r:embed="rId4"/>
          <a:stretch>
            <a:fillRect/>
          </a:stretch>
        </p:blipFill>
        <p:spPr>
          <a:xfrm>
            <a:off x="0" y="6110514"/>
            <a:ext cx="2189896" cy="76089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1191003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Helvetica" charset="0"/>
                <a:ea typeface="Helvetica" charset="0"/>
                <a:cs typeface="Helvetica" charset="0"/>
              </a:rPr>
              <a:t>Takeaways</a:t>
            </a:r>
            <a:endParaRPr lang="en-US" dirty="0">
              <a:latin typeface="Helvetica" charset="0"/>
              <a:ea typeface="Helvetica" charset="0"/>
              <a:cs typeface="Helvetica" charset="0"/>
            </a:endParaRPr>
          </a:p>
        </p:txBody>
      </p:sp>
      <p:sp>
        <p:nvSpPr>
          <p:cNvPr id="3" name="Content Placeholder 2"/>
          <p:cNvSpPr>
            <a:spLocks noGrp="1"/>
          </p:cNvSpPr>
          <p:nvPr>
            <p:ph idx="1"/>
          </p:nvPr>
        </p:nvSpPr>
        <p:spPr>
          <a:xfrm>
            <a:off x="628650" y="1690689"/>
            <a:ext cx="7886700" cy="4351338"/>
          </a:xfrm>
        </p:spPr>
        <p:txBody>
          <a:bodyPr/>
          <a:lstStyle/>
          <a:p>
            <a:r>
              <a:rPr lang="en-US" dirty="0" smtClean="0">
                <a:latin typeface="Helvetica Neue" charset="0"/>
                <a:ea typeface="Helvetica Neue" charset="0"/>
                <a:cs typeface="Helvetica Neue" charset="0"/>
              </a:rPr>
              <a:t>Many see cover crops as a long term investment in their soil health and productivity</a:t>
            </a:r>
          </a:p>
          <a:p>
            <a:r>
              <a:rPr lang="en-US" dirty="0" smtClean="0">
                <a:latin typeface="Helvetica Neue" charset="0"/>
                <a:ea typeface="Helvetica Neue" charset="0"/>
                <a:cs typeface="Helvetica Neue" charset="0"/>
              </a:rPr>
              <a:t>The profitability of cover crops depends upon each particular enterprise and management decisions.</a:t>
            </a:r>
          </a:p>
          <a:p>
            <a:r>
              <a:rPr lang="en-US" dirty="0" smtClean="0">
                <a:latin typeface="Helvetica Neue" charset="0"/>
                <a:ea typeface="Helvetica Neue" charset="0"/>
                <a:cs typeface="Helvetica Neue" charset="0"/>
              </a:rPr>
              <a:t>Cover crops should be managed and planned for like any other part of the enterprise.</a:t>
            </a:r>
          </a:p>
          <a:p>
            <a:r>
              <a:rPr lang="en-US" dirty="0" smtClean="0">
                <a:latin typeface="Helvetica Neue" charset="0"/>
                <a:ea typeface="Helvetica Neue" charset="0"/>
                <a:cs typeface="Helvetica Neue" charset="0"/>
              </a:rPr>
              <a:t>It may take a trial and error process to get the system that works best.</a:t>
            </a:r>
            <a:endParaRPr lang="en-US" dirty="0">
              <a:latin typeface="Helvetica Neue" charset="0"/>
              <a:ea typeface="Helvetica Neue" charset="0"/>
              <a:cs typeface="Helvetica Neue" charset="0"/>
            </a:endParaRP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640693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r>
              <a:rPr lang="en-US" dirty="0" smtClean="0">
                <a:latin typeface="Helvetica" charset="0"/>
                <a:ea typeface="Helvetica" charset="0"/>
                <a:cs typeface="Helvetica" charset="0"/>
              </a:rPr>
              <a:t>Resources for funding</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normAutofit/>
          </a:bodyPr>
          <a:lstStyle/>
          <a:p>
            <a:pPr>
              <a:lnSpc>
                <a:spcPct val="100000"/>
              </a:lnSpc>
              <a:spcBef>
                <a:spcPts val="0"/>
              </a:spcBef>
            </a:pPr>
            <a:r>
              <a:rPr lang="en-US" dirty="0" smtClean="0">
                <a:latin typeface="Helvetica Neue" charset="0"/>
                <a:ea typeface="Helvetica Neue" charset="0"/>
                <a:cs typeface="Helvetica Neue" charset="0"/>
              </a:rPr>
              <a:t>NRCS Environmental Quality Incentives Program</a:t>
            </a:r>
          </a:p>
          <a:p>
            <a:pPr>
              <a:lnSpc>
                <a:spcPct val="100000"/>
              </a:lnSpc>
              <a:spcBef>
                <a:spcPts val="0"/>
              </a:spcBef>
            </a:pPr>
            <a:r>
              <a:rPr lang="en-US" dirty="0" smtClean="0">
                <a:latin typeface="Helvetica Neue" charset="0"/>
                <a:ea typeface="Helvetica Neue" charset="0"/>
                <a:cs typeface="Helvetica Neue" charset="0"/>
              </a:rPr>
              <a:t>NRCS Conservation Stewardship Program</a:t>
            </a:r>
          </a:p>
          <a:p>
            <a:pPr>
              <a:lnSpc>
                <a:spcPct val="100000"/>
              </a:lnSpc>
              <a:spcBef>
                <a:spcPts val="0"/>
              </a:spcBef>
            </a:pPr>
            <a:r>
              <a:rPr lang="en-US" dirty="0" smtClean="0">
                <a:latin typeface="Helvetica Neue" charset="0"/>
                <a:ea typeface="Helvetica Neue" charset="0"/>
                <a:cs typeface="Helvetica Neue" charset="0"/>
              </a:rPr>
              <a:t>SARE Program Farmer Rancher grants</a:t>
            </a:r>
          </a:p>
          <a:p>
            <a:pPr>
              <a:lnSpc>
                <a:spcPct val="100000"/>
              </a:lnSpc>
              <a:spcBef>
                <a:spcPts val="0"/>
              </a:spcBef>
            </a:pPr>
            <a:r>
              <a:rPr lang="en-US" dirty="0" smtClean="0">
                <a:latin typeface="Helvetica Neue" charset="0"/>
                <a:ea typeface="Helvetica Neue" charset="0"/>
                <a:cs typeface="Helvetica Neue" charset="0"/>
              </a:rPr>
              <a:t>State cost-share programs</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6208" y="5540155"/>
            <a:ext cx="2923082" cy="12736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23378" y="5526180"/>
            <a:ext cx="1566940" cy="1293989"/>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004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08642" y="1534314"/>
            <a:ext cx="4914895" cy="5046687"/>
          </a:xfrm>
          <a:prstGeom prst="rect">
            <a:avLst/>
          </a:prstGeom>
        </p:spPr>
      </p:pic>
      <p:sp>
        <p:nvSpPr>
          <p:cNvPr id="2" name="Title 1"/>
          <p:cNvSpPr>
            <a:spLocks noGrp="1"/>
          </p:cNvSpPr>
          <p:nvPr>
            <p:ph type="title"/>
          </p:nvPr>
        </p:nvSpPr>
        <p:spPr>
          <a:xfrm>
            <a:off x="622740" y="493487"/>
            <a:ext cx="7886700" cy="1325563"/>
          </a:xfrm>
        </p:spPr>
        <p:txBody>
          <a:bodyPr>
            <a:normAutofit/>
          </a:bodyPr>
          <a:lstStyle/>
          <a:p>
            <a:pPr algn="ctr"/>
            <a:r>
              <a:rPr lang="en-US" sz="4800" dirty="0" smtClean="0">
                <a:latin typeface="Helvetica" charset="0"/>
                <a:ea typeface="Helvetica" charset="0"/>
                <a:cs typeface="Helvetica" charset="0"/>
              </a:rPr>
              <a:t>Thank you!</a:t>
            </a:r>
            <a:endParaRPr lang="en-US" sz="4800" dirty="0">
              <a:latin typeface="Helvetica" charset="0"/>
              <a:ea typeface="Helvetica" charset="0"/>
              <a:cs typeface="Helvetica" charset="0"/>
            </a:endParaRPr>
          </a:p>
        </p:txBody>
      </p:sp>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4" name="TextBox 3"/>
          <p:cNvSpPr txBox="1"/>
          <p:nvPr/>
        </p:nvSpPr>
        <p:spPr>
          <a:xfrm>
            <a:off x="2981654" y="6581001"/>
            <a:ext cx="3168869"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by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535853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Objectives</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normAutofit/>
          </a:bodyPr>
          <a:lstStyle/>
          <a:p>
            <a:r>
              <a:rPr lang="en-US" dirty="0" smtClean="0">
                <a:latin typeface="Helvetica Neue" charset="0"/>
                <a:ea typeface="Helvetica Neue" charset="0"/>
                <a:cs typeface="Helvetica Neue" charset="0"/>
              </a:rPr>
              <a:t>Identify the costs of planting cover crops</a:t>
            </a:r>
          </a:p>
          <a:p>
            <a:r>
              <a:rPr lang="en-US" dirty="0" smtClean="0">
                <a:latin typeface="Helvetica Neue" charset="0"/>
                <a:ea typeface="Helvetica Neue" charset="0"/>
                <a:cs typeface="Helvetica Neue" charset="0"/>
              </a:rPr>
              <a:t>Explore the benefits and returns</a:t>
            </a:r>
          </a:p>
          <a:p>
            <a:r>
              <a:rPr lang="en-US" dirty="0" smtClean="0">
                <a:latin typeface="Helvetica Neue" charset="0"/>
                <a:ea typeface="Helvetica Neue" charset="0"/>
                <a:cs typeface="Helvetica Neue" charset="0"/>
              </a:rPr>
              <a:t>How do costs and benefits add up?</a:t>
            </a:r>
          </a:p>
          <a:p>
            <a:r>
              <a:rPr lang="en-US" dirty="0" smtClean="0">
                <a:latin typeface="Helvetica Neue" charset="0"/>
                <a:ea typeface="Helvetica Neue" charset="0"/>
                <a:cs typeface="Helvetica Neue" charset="0"/>
              </a:rPr>
              <a:t>Long-term and off-farm benefits</a:t>
            </a:r>
          </a:p>
          <a:p>
            <a:r>
              <a:rPr lang="en-US" dirty="0" smtClean="0">
                <a:latin typeface="Helvetica Neue" charset="0"/>
                <a:ea typeface="Helvetica Neue" charset="0"/>
                <a:cs typeface="Helvetica Neue" charset="0"/>
              </a:rPr>
              <a:t>Resources for funding</a:t>
            </a:r>
          </a:p>
          <a:p>
            <a:endParaRPr lang="en-US" dirty="0" smtClean="0">
              <a:latin typeface="Helvetica Neue" charset="0"/>
              <a:ea typeface="Helvetica Neue" charset="0"/>
              <a:cs typeface="Helvetica Neue"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696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Helvetica" charset="0"/>
                <a:ea typeface="Helvetica" charset="0"/>
                <a:cs typeface="Helvetica" charset="0"/>
              </a:rPr>
              <a:t>First, what are the costs?</a:t>
            </a:r>
            <a:endParaRPr lang="en-US" dirty="0">
              <a:latin typeface="Helvetica" charset="0"/>
              <a:ea typeface="Helvetica" charset="0"/>
              <a:cs typeface="Helvetica" charset="0"/>
            </a:endParaRP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706554834"/>
              </p:ext>
            </p:extLst>
          </p:nvPr>
        </p:nvGraphicFramePr>
        <p:xfrm>
          <a:off x="1224643" y="1690689"/>
          <a:ext cx="6694714" cy="3313336"/>
        </p:xfrm>
        <a:graphic>
          <a:graphicData uri="http://schemas.openxmlformats.org/drawingml/2006/table">
            <a:tbl>
              <a:tblPr firstRow="1" bandRow="1">
                <a:tableStyleId>{2D5ABB26-0587-4C30-8999-92F81FD0307C}</a:tableStyleId>
              </a:tblPr>
              <a:tblGrid>
                <a:gridCol w="4288801"/>
                <a:gridCol w="2405913"/>
              </a:tblGrid>
              <a:tr h="647148">
                <a:tc>
                  <a:txBody>
                    <a:bodyPr/>
                    <a:lstStyle/>
                    <a:p>
                      <a:endParaRPr lang="en-US" sz="2400" dirty="0">
                        <a:latin typeface="Helvetica Neue" charset="0"/>
                        <a:ea typeface="Helvetica Neue" charset="0"/>
                        <a:cs typeface="Helvetica Neue" charset="0"/>
                      </a:endParaRPr>
                    </a:p>
                  </a:txBody>
                  <a:tcPr anchor="b">
                    <a:lnB w="12700" cap="flat" cmpd="sng" algn="ctr">
                      <a:solidFill>
                        <a:schemeClr val="tx1"/>
                      </a:solidFill>
                      <a:prstDash val="solid"/>
                      <a:round/>
                      <a:headEnd type="none" w="med" len="med"/>
                      <a:tailEnd type="none" w="med" len="med"/>
                    </a:lnB>
                  </a:tcPr>
                </a:tc>
                <a:tc>
                  <a:txBody>
                    <a:bodyPr/>
                    <a:lstStyle/>
                    <a:p>
                      <a:pPr algn="r"/>
                      <a:r>
                        <a:rPr lang="en-US" sz="2400" dirty="0" smtClean="0">
                          <a:latin typeface="Helvetica Neue" charset="0"/>
                          <a:ea typeface="Helvetica Neue" charset="0"/>
                          <a:cs typeface="Helvetica Neue" charset="0"/>
                        </a:rPr>
                        <a:t>Cost per acre</a:t>
                      </a:r>
                      <a:endParaRPr lang="en-US" sz="2400" dirty="0">
                        <a:latin typeface="Helvetica Neue" charset="0"/>
                        <a:ea typeface="Helvetica Neue" charset="0"/>
                        <a:cs typeface="Helvetica Neue" charset="0"/>
                      </a:endParaRPr>
                    </a:p>
                  </a:txBody>
                  <a:tcPr anchor="b">
                    <a:lnB w="12700" cap="flat" cmpd="sng" algn="ctr">
                      <a:solidFill>
                        <a:schemeClr val="tx1"/>
                      </a:solidFill>
                      <a:prstDash val="solid"/>
                      <a:round/>
                      <a:headEnd type="none" w="med" len="med"/>
                      <a:tailEnd type="none" w="med" len="med"/>
                    </a:lnB>
                  </a:tcPr>
                </a:tc>
              </a:tr>
              <a:tr h="647148">
                <a:tc>
                  <a:txBody>
                    <a:bodyPr/>
                    <a:lstStyle/>
                    <a:p>
                      <a:r>
                        <a:rPr lang="en-US" sz="2400" dirty="0" smtClean="0">
                          <a:latin typeface="Helvetica Neue" charset="0"/>
                          <a:ea typeface="Helvetica Neue" charset="0"/>
                          <a:cs typeface="Helvetica Neue" charset="0"/>
                        </a:rPr>
                        <a:t>Seed</a:t>
                      </a:r>
                      <a:endParaRPr lang="en-US" sz="2400" dirty="0">
                        <a:latin typeface="Helvetica Neue" charset="0"/>
                        <a:ea typeface="Helvetica Neue" charset="0"/>
                        <a:cs typeface="Helvetica Neue" charset="0"/>
                      </a:endParaRPr>
                    </a:p>
                  </a:txBody>
                  <a:tcPr anchor="b">
                    <a:lnT w="12700" cap="flat" cmpd="sng" algn="ctr">
                      <a:solidFill>
                        <a:schemeClr val="tx1"/>
                      </a:solidFill>
                      <a:prstDash val="solid"/>
                      <a:round/>
                      <a:headEnd type="none" w="med" len="med"/>
                      <a:tailEnd type="none" w="med" len="med"/>
                    </a:lnT>
                  </a:tcPr>
                </a:tc>
                <a:tc>
                  <a:txBody>
                    <a:bodyPr/>
                    <a:lstStyle/>
                    <a:p>
                      <a:pPr algn="r"/>
                      <a:r>
                        <a:rPr lang="en-US" sz="2400" dirty="0" smtClean="0">
                          <a:latin typeface="Helvetica Neue" charset="0"/>
                          <a:ea typeface="Helvetica Neue" charset="0"/>
                          <a:cs typeface="Helvetica Neue" charset="0"/>
                        </a:rPr>
                        <a:t>$20-30</a:t>
                      </a:r>
                      <a:endParaRPr lang="en-US" sz="2400" dirty="0">
                        <a:latin typeface="Helvetica Neue" charset="0"/>
                        <a:ea typeface="Helvetica Neue" charset="0"/>
                        <a:cs typeface="Helvetica Neue" charset="0"/>
                      </a:endParaRPr>
                    </a:p>
                  </a:txBody>
                  <a:tcPr anchor="b">
                    <a:lnT w="12700" cap="flat" cmpd="sng" algn="ctr">
                      <a:solidFill>
                        <a:schemeClr val="tx1"/>
                      </a:solidFill>
                      <a:prstDash val="solid"/>
                      <a:round/>
                      <a:headEnd type="none" w="med" len="med"/>
                      <a:tailEnd type="none" w="med" len="med"/>
                    </a:lnT>
                  </a:tcPr>
                </a:tc>
              </a:tr>
              <a:tr h="647148">
                <a:tc>
                  <a:txBody>
                    <a:bodyPr/>
                    <a:lstStyle/>
                    <a:p>
                      <a:r>
                        <a:rPr lang="en-US" sz="2400" dirty="0" smtClean="0">
                          <a:latin typeface="Helvetica Neue" charset="0"/>
                          <a:ea typeface="Helvetica Neue" charset="0"/>
                          <a:cs typeface="Helvetica Neue" charset="0"/>
                        </a:rPr>
                        <a:t>Planting the seed</a:t>
                      </a:r>
                      <a:endParaRPr lang="en-US" sz="2400" dirty="0">
                        <a:latin typeface="Helvetica Neue" charset="0"/>
                        <a:ea typeface="Helvetica Neue" charset="0"/>
                        <a:cs typeface="Helvetica Neue" charset="0"/>
                      </a:endParaRPr>
                    </a:p>
                  </a:txBody>
                  <a:tcPr anchor="b"/>
                </a:tc>
                <a:tc>
                  <a:txBody>
                    <a:bodyPr/>
                    <a:lstStyle/>
                    <a:p>
                      <a:pPr algn="r"/>
                      <a:r>
                        <a:rPr lang="en-US" sz="2400" dirty="0" smtClean="0">
                          <a:latin typeface="Helvetica Neue" charset="0"/>
                          <a:ea typeface="Helvetica Neue" charset="0"/>
                          <a:cs typeface="Helvetica Neue" charset="0"/>
                        </a:rPr>
                        <a:t>$10-12</a:t>
                      </a:r>
                      <a:endParaRPr lang="en-US" sz="2400" dirty="0">
                        <a:latin typeface="Helvetica Neue" charset="0"/>
                        <a:ea typeface="Helvetica Neue" charset="0"/>
                        <a:cs typeface="Helvetica Neue" charset="0"/>
                      </a:endParaRPr>
                    </a:p>
                  </a:txBody>
                  <a:tcPr anchor="b"/>
                </a:tc>
              </a:tr>
              <a:tr h="724744">
                <a:tc>
                  <a:txBody>
                    <a:bodyPr/>
                    <a:lstStyle/>
                    <a:p>
                      <a:r>
                        <a:rPr lang="en-US" sz="2400" dirty="0" smtClean="0">
                          <a:latin typeface="Helvetica Neue" charset="0"/>
                          <a:ea typeface="Helvetica Neue" charset="0"/>
                          <a:cs typeface="Helvetica Neue" charset="0"/>
                        </a:rPr>
                        <a:t>Terminating the cover crop</a:t>
                      </a:r>
                      <a:endParaRPr lang="en-US" sz="2400" dirty="0">
                        <a:latin typeface="Helvetica Neue" charset="0"/>
                        <a:ea typeface="Helvetica Neue" charset="0"/>
                        <a:cs typeface="Helvetica Neue" charset="0"/>
                      </a:endParaRPr>
                    </a:p>
                  </a:txBody>
                  <a:tcPr anchor="b"/>
                </a:tc>
                <a:tc>
                  <a:txBody>
                    <a:bodyPr/>
                    <a:lstStyle/>
                    <a:p>
                      <a:pPr algn="r"/>
                      <a:r>
                        <a:rPr lang="en-US" sz="2400" dirty="0" smtClean="0">
                          <a:latin typeface="Helvetica Neue" charset="0"/>
                          <a:ea typeface="Helvetica Neue" charset="0"/>
                          <a:cs typeface="Helvetica Neue" charset="0"/>
                        </a:rPr>
                        <a:t>$0-10</a:t>
                      </a:r>
                      <a:endParaRPr lang="en-US" sz="2400" dirty="0">
                        <a:latin typeface="Helvetica Neue" charset="0"/>
                        <a:ea typeface="Helvetica Neue" charset="0"/>
                        <a:cs typeface="Helvetica Neue" charset="0"/>
                      </a:endParaRPr>
                    </a:p>
                  </a:txBody>
                  <a:tcPr anchor="b"/>
                </a:tc>
              </a:tr>
              <a:tr h="647148">
                <a:tc>
                  <a:txBody>
                    <a:bodyPr/>
                    <a:lstStyle/>
                    <a:p>
                      <a:r>
                        <a:rPr lang="en-US" sz="2400" dirty="0" smtClean="0">
                          <a:latin typeface="Helvetica Neue" charset="0"/>
                          <a:ea typeface="Helvetica Neue" charset="0"/>
                          <a:cs typeface="Helvetica Neue" charset="0"/>
                        </a:rPr>
                        <a:t>Total</a:t>
                      </a:r>
                      <a:endParaRPr lang="en-US" sz="2400" dirty="0">
                        <a:latin typeface="Helvetica Neue" charset="0"/>
                        <a:ea typeface="Helvetica Neue" charset="0"/>
                        <a:cs typeface="Helvetica Neue" charset="0"/>
                      </a:endParaRPr>
                    </a:p>
                  </a:txBody>
                  <a:tcPr anchor="b"/>
                </a:tc>
                <a:tc>
                  <a:txBody>
                    <a:bodyPr/>
                    <a:lstStyle/>
                    <a:p>
                      <a:pPr algn="r"/>
                      <a:r>
                        <a:rPr lang="en-US" sz="2400" dirty="0" smtClean="0">
                          <a:latin typeface="Helvetica Neue" charset="0"/>
                          <a:ea typeface="Helvetica Neue" charset="0"/>
                          <a:cs typeface="Helvetica Neue" charset="0"/>
                        </a:rPr>
                        <a:t>$30-50</a:t>
                      </a:r>
                      <a:endParaRPr lang="en-US" sz="2400" dirty="0">
                        <a:latin typeface="Helvetica Neue" charset="0"/>
                        <a:ea typeface="Helvetica Neue" charset="0"/>
                        <a:cs typeface="Helvetica Neue" charset="0"/>
                      </a:endParaRPr>
                    </a:p>
                  </a:txBody>
                  <a:tcPr anchor="b"/>
                </a:tc>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3" name="Picture 12"/>
          <p:cNvPicPr>
            <a:picLocks noChangeAspect="1"/>
          </p:cNvPicPr>
          <p:nvPr/>
        </p:nvPicPr>
        <p:blipFill>
          <a:blip r:embed="rId4"/>
          <a:stretch>
            <a:fillRect/>
          </a:stretch>
        </p:blipFill>
        <p:spPr>
          <a:xfrm>
            <a:off x="0" y="6110514"/>
            <a:ext cx="2189896" cy="76089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5" name="TextBox 14"/>
          <p:cNvSpPr txBox="1"/>
          <p:nvPr/>
        </p:nvSpPr>
        <p:spPr>
          <a:xfrm rot="10800000" flipV="1">
            <a:off x="2747281" y="4957106"/>
            <a:ext cx="3649437" cy="1200329"/>
          </a:xfrm>
          <a:prstGeom prst="rect">
            <a:avLst/>
          </a:prstGeom>
          <a:noFill/>
        </p:spPr>
        <p:txBody>
          <a:bodyPr wrap="square" rtlCol="0">
            <a:spAutoFit/>
          </a:bodyPr>
          <a:lstStyle/>
          <a:p>
            <a:pPr algn="ctr"/>
            <a:r>
              <a:rPr lang="en-US" dirty="0" smtClean="0">
                <a:latin typeface="Helvetica Neue" charset="0"/>
                <a:ea typeface="Helvetica Neue" charset="0"/>
                <a:cs typeface="Helvetica Neue" charset="0"/>
              </a:rPr>
              <a:t>Average cost for seed and seeding the cover crop: $37/acre,</a:t>
            </a:r>
          </a:p>
          <a:p>
            <a:pPr algn="ctr"/>
            <a:r>
              <a:rPr lang="en-US" dirty="0">
                <a:latin typeface="Helvetica Neue" charset="0"/>
                <a:ea typeface="Helvetica Neue" charset="0"/>
                <a:cs typeface="Helvetica Neue" charset="0"/>
              </a:rPr>
              <a:t>b</a:t>
            </a:r>
            <a:r>
              <a:rPr lang="en-US" dirty="0" smtClean="0">
                <a:latin typeface="Helvetica Neue" charset="0"/>
                <a:ea typeface="Helvetica Neue" charset="0"/>
                <a:cs typeface="Helvetica Neue" charset="0"/>
              </a:rPr>
              <a:t>ased on SARE/CTIC/ASTA cover crop survey data.</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2043565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974"/>
            <a:ext cx="9144000" cy="6858000"/>
          </a:xfrm>
          <a:prstGeom prst="rect">
            <a:avLst/>
          </a:prstGeom>
        </p:spPr>
      </p:pic>
      <p:sp>
        <p:nvSpPr>
          <p:cNvPr id="9" name="Rectangle 8"/>
          <p:cNvSpPr/>
          <p:nvPr/>
        </p:nvSpPr>
        <p:spPr>
          <a:xfrm>
            <a:off x="0" y="5381653"/>
            <a:ext cx="9144000" cy="1472041"/>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754305" y="6548070"/>
            <a:ext cx="1635384" cy="307777"/>
          </a:xfrm>
          <a:prstGeom prst="rect">
            <a:avLst/>
          </a:prstGeom>
        </p:spPr>
        <p:txBody>
          <a:bodyPr wrap="none">
            <a:spAutoFit/>
          </a:bodyPr>
          <a:lstStyle/>
          <a:p>
            <a:pPr>
              <a:defRPr/>
            </a:pPr>
            <a:r>
              <a:rPr lang="en-US" sz="1400" dirty="0" smtClean="0">
                <a:solidFill>
                  <a:schemeClr val="bg1"/>
                </a:solidFill>
                <a:latin typeface="Helvetica Neue" charset="0"/>
                <a:ea typeface="Helvetica Neue" charset="0"/>
                <a:cs typeface="Helvetica Neue" charset="0"/>
              </a:rPr>
              <a:t>Photo</a:t>
            </a:r>
            <a:r>
              <a:rPr lang="en-US" sz="1400" smtClean="0">
                <a:solidFill>
                  <a:schemeClr val="bg1"/>
                </a:solidFill>
                <a:latin typeface="Helvetica Neue" charset="0"/>
                <a:ea typeface="Helvetica Neue" charset="0"/>
                <a:cs typeface="Helvetica Neue" charset="0"/>
              </a:rPr>
              <a:t>: Rob Myers</a:t>
            </a:r>
            <a:endParaRPr lang="en-US" sz="1400" dirty="0">
              <a:solidFill>
                <a:schemeClr val="bg1"/>
              </a:solidFill>
              <a:latin typeface="Helvetica Neue" charset="0"/>
              <a:ea typeface="Helvetica Neue" charset="0"/>
              <a:cs typeface="Helvetica Neue" charset="0"/>
            </a:endParaRPr>
          </a:p>
        </p:txBody>
      </p:sp>
      <p:sp>
        <p:nvSpPr>
          <p:cNvPr id="8" name="TextBox 7"/>
          <p:cNvSpPr txBox="1"/>
          <p:nvPr/>
        </p:nvSpPr>
        <p:spPr>
          <a:xfrm>
            <a:off x="787400" y="5364697"/>
            <a:ext cx="6997760" cy="1200329"/>
          </a:xfrm>
          <a:prstGeom prst="rect">
            <a:avLst/>
          </a:prstGeom>
          <a:noFill/>
        </p:spPr>
        <p:txBody>
          <a:bodyPr wrap="square" rtlCol="0">
            <a:spAutoFit/>
          </a:bodyPr>
          <a:lstStyle/>
          <a:p>
            <a:pPr algn="ctr"/>
            <a:r>
              <a:rPr lang="en-US" dirty="0" smtClean="0">
                <a:solidFill>
                  <a:schemeClr val="bg1"/>
                </a:solidFill>
                <a:latin typeface="Helvetica Neue" charset="0"/>
                <a:ea typeface="Helvetica Neue" charset="0"/>
                <a:cs typeface="Helvetica Neue" charset="0"/>
              </a:rPr>
              <a:t>Incorporating cover crops into the cropping system may require adapting current equipment or hiring someone to do the planting equipment, possibly with a high clearance seeder which allows the planting of a cover crop before a cash crop is harvested.</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14286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84661010"/>
              </p:ext>
            </p:extLst>
          </p:nvPr>
        </p:nvGraphicFramePr>
        <p:xfrm>
          <a:off x="1592858" y="2266291"/>
          <a:ext cx="5958285" cy="2947190"/>
        </p:xfrm>
        <a:graphic>
          <a:graphicData uri="http://schemas.openxmlformats.org/drawingml/2006/table">
            <a:tbl>
              <a:tblPr firstRow="1" bandRow="1">
                <a:tableStyleId>{10A1B5D5-9B99-4C35-A422-299274C87663}</a:tableStyleId>
              </a:tblPr>
              <a:tblGrid>
                <a:gridCol w="1986095"/>
                <a:gridCol w="1986095"/>
                <a:gridCol w="1986095"/>
              </a:tblGrid>
              <a:tr h="589438">
                <a:tc>
                  <a:txBody>
                    <a:bodyPr/>
                    <a:lstStyle/>
                    <a:p>
                      <a:pPr algn="ctr"/>
                      <a:r>
                        <a:rPr lang="en-US" sz="1800" dirty="0" smtClean="0">
                          <a:latin typeface="Helvetica Neue" charset="0"/>
                          <a:ea typeface="Helvetica Neue" charset="0"/>
                          <a:cs typeface="Helvetica Neue" charset="0"/>
                        </a:rPr>
                        <a:t>Crop Year</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Corn</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Soybeans</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2012*</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9.6%</a:t>
                      </a:r>
                      <a:r>
                        <a:rPr lang="en-US" sz="1800" baseline="0" dirty="0" smtClean="0">
                          <a:latin typeface="Helvetica Neue" charset="0"/>
                          <a:ea typeface="Helvetica Neue" charset="0"/>
                          <a:cs typeface="Helvetica Neue" charset="0"/>
                        </a:rPr>
                        <a:t> </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11.6%</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2013</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3.1%</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4.3%</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2014</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2.1%</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4.2%</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2015</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1.9%</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2.8%</a:t>
                      </a:r>
                      <a:endParaRPr lang="en-US" sz="1800" dirty="0">
                        <a:latin typeface="Helvetica Neue" charset="0"/>
                        <a:ea typeface="Helvetica Neue" charset="0"/>
                        <a:cs typeface="Helvetica Neue" charset="0"/>
                      </a:endParaRPr>
                    </a:p>
                  </a:txBody>
                  <a:tcPr marL="68580" marR="68580" marT="34290" marB="34290"/>
                </a:tc>
              </a:tr>
            </a:tbl>
          </a:graphicData>
        </a:graphic>
      </p:graphicFrame>
      <p:sp>
        <p:nvSpPr>
          <p:cNvPr id="5" name="Rectangle 4"/>
          <p:cNvSpPr/>
          <p:nvPr/>
        </p:nvSpPr>
        <p:spPr>
          <a:xfrm>
            <a:off x="2286000" y="5215563"/>
            <a:ext cx="4572000" cy="1246495"/>
          </a:xfrm>
          <a:prstGeom prst="rect">
            <a:avLst/>
          </a:prstGeom>
        </p:spPr>
        <p:txBody>
          <a:bodyPr>
            <a:spAutoFit/>
          </a:bodyPr>
          <a:lstStyle/>
          <a:p>
            <a:pPr algn="ctr"/>
            <a:r>
              <a:rPr lang="en-US" sz="1500" i="1" dirty="0"/>
              <a:t>Data provided from farmers in the SARE/CTIC national cover crop survey.  Differences are statistically significant based on analysis by Purdue University</a:t>
            </a:r>
            <a:r>
              <a:rPr lang="en-US" sz="1500" i="1" dirty="0" smtClean="0"/>
              <a:t>. 2012 was a major drought year, where cover crop benefits were striking due to better soil moisture management.</a:t>
            </a:r>
            <a:endParaRPr lang="en-US" sz="1500" i="1" dirty="0"/>
          </a:p>
        </p:txBody>
      </p:sp>
      <p:sp>
        <p:nvSpPr>
          <p:cNvPr id="11" name="Content Placeholder 5"/>
          <p:cNvSpPr>
            <a:spLocks noGrp="1"/>
          </p:cNvSpPr>
          <p:nvPr>
            <p:ph idx="1"/>
          </p:nvPr>
        </p:nvSpPr>
        <p:spPr>
          <a:xfrm>
            <a:off x="628650" y="1351439"/>
            <a:ext cx="7886700" cy="901307"/>
          </a:xfrm>
        </p:spPr>
        <p:txBody>
          <a:bodyPr/>
          <a:lstStyle/>
          <a:p>
            <a:pPr marL="0" indent="0" algn="ctr">
              <a:buNone/>
            </a:pPr>
            <a:r>
              <a:rPr lang="en-US" dirty="0" smtClean="0">
                <a:latin typeface="Helvetica Neue" charset="0"/>
                <a:ea typeface="Helvetica Neue" charset="0"/>
                <a:cs typeface="Helvetica Neue" charset="0"/>
              </a:rPr>
              <a:t>2-12% yield increases reported in corn and soybean crops planted after a cover crop</a:t>
            </a:r>
            <a:endParaRPr lang="en-US" dirty="0">
              <a:latin typeface="Helvetica Neue" charset="0"/>
              <a:ea typeface="Helvetica Neue" charset="0"/>
              <a:cs typeface="Helvetica Neue"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3" name="Picture 12"/>
          <p:cNvPicPr>
            <a:picLocks noChangeAspect="1"/>
          </p:cNvPicPr>
          <p:nvPr/>
        </p:nvPicPr>
        <p:blipFill>
          <a:blip r:embed="rId4"/>
          <a:stretch>
            <a:fillRect/>
          </a:stretch>
        </p:blipFill>
        <p:spPr>
          <a:xfrm>
            <a:off x="0" y="6110514"/>
            <a:ext cx="2189896" cy="76089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5" name="Rectangle 1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28650" y="365126"/>
            <a:ext cx="7886700" cy="1325563"/>
          </a:xfrm>
        </p:spPr>
        <p:txBody>
          <a:bodyPr/>
          <a:lstStyle/>
          <a:p>
            <a:pPr algn="ctr"/>
            <a:r>
              <a:rPr lang="en-US" dirty="0" smtClean="0">
                <a:latin typeface="Helvetica" charset="0"/>
                <a:ea typeface="Helvetica" charset="0"/>
                <a:cs typeface="Helvetica" charset="0"/>
              </a:rPr>
              <a:t>Benefits and returns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97559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0661" y="1238597"/>
            <a:ext cx="7884689" cy="4682406"/>
          </a:xfrm>
          <a:prstGeom prst="rect">
            <a:avLst/>
          </a:prstGeom>
        </p:spPr>
      </p:pic>
      <p:sp>
        <p:nvSpPr>
          <p:cNvPr id="2" name="Title 1"/>
          <p:cNvSpPr>
            <a:spLocks noGrp="1"/>
          </p:cNvSpPr>
          <p:nvPr>
            <p:ph type="title"/>
          </p:nvPr>
        </p:nvSpPr>
        <p:spPr>
          <a:xfrm>
            <a:off x="628650" y="682998"/>
            <a:ext cx="7886700" cy="994172"/>
          </a:xfrm>
        </p:spPr>
        <p:txBody>
          <a:bodyPr>
            <a:normAutofit/>
          </a:bodyPr>
          <a:lstStyle/>
          <a:p>
            <a:pPr algn="ctr"/>
            <a:r>
              <a:rPr lang="en-US" sz="2800" dirty="0">
                <a:latin typeface="Helvetica" charset="0"/>
                <a:ea typeface="Helvetica" charset="0"/>
                <a:cs typeface="Helvetica" charset="0"/>
              </a:rPr>
              <a:t>Increases in soybean yield over </a:t>
            </a:r>
            <a:r>
              <a:rPr lang="en-US" sz="2800" dirty="0" smtClean="0">
                <a:latin typeface="Helvetica" charset="0"/>
                <a:ea typeface="Helvetica" charset="0"/>
                <a:cs typeface="Helvetica" charset="0"/>
              </a:rPr>
              <a:t>time (years) </a:t>
            </a:r>
            <a:r>
              <a:rPr lang="en-US" sz="2800" dirty="0">
                <a:latin typeface="Helvetica" charset="0"/>
                <a:ea typeface="Helvetica" charset="0"/>
                <a:cs typeface="Helvetica" charset="0"/>
              </a:rPr>
              <a:t>since </a:t>
            </a:r>
            <a:r>
              <a:rPr lang="en-US" sz="2800" dirty="0" smtClean="0">
                <a:latin typeface="Helvetica" charset="0"/>
                <a:ea typeface="Helvetica" charset="0"/>
                <a:cs typeface="Helvetica" charset="0"/>
              </a:rPr>
              <a:t>starting the use of cover </a:t>
            </a:r>
            <a:r>
              <a:rPr lang="en-US" sz="2800" dirty="0">
                <a:latin typeface="Helvetica" charset="0"/>
                <a:ea typeface="Helvetica" charset="0"/>
                <a:cs typeface="Helvetica" charset="0"/>
              </a:rPr>
              <a:t>crops</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0" name="Picture 9"/>
          <p:cNvPicPr>
            <a:picLocks noChangeAspect="1"/>
          </p:cNvPicPr>
          <p:nvPr/>
        </p:nvPicPr>
        <p:blipFill>
          <a:blip r:embed="rId5"/>
          <a:stretch>
            <a:fillRect/>
          </a:stretch>
        </p:blipFill>
        <p:spPr>
          <a:xfrm>
            <a:off x="0" y="6110514"/>
            <a:ext cx="2189896" cy="7608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460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66296"/>
            <a:ext cx="7886700" cy="1929946"/>
          </a:xfrm>
        </p:spPr>
        <p:txBody>
          <a:bodyPr>
            <a:normAutofit lnSpcReduction="10000"/>
          </a:bodyPr>
          <a:lstStyle/>
          <a:p>
            <a:pPr marL="0" indent="0" algn="ctr">
              <a:buNone/>
            </a:pPr>
            <a:r>
              <a:rPr lang="en-US" dirty="0" smtClean="0">
                <a:latin typeface="Helvetica Neue" charset="0"/>
                <a:ea typeface="Helvetica Neue" charset="0"/>
                <a:cs typeface="Helvetica Neue" charset="0"/>
              </a:rPr>
              <a:t>Cover crops can also add to a farm’s bottom line by sometimes reducing the need for inputs like fertilizer or pesticides and by adding an opportunity to graze livestock on cover crops as a high value forage.</a:t>
            </a:r>
            <a:endParaRPr lang="en-US" dirty="0">
              <a:latin typeface="Helvetica Neue" charset="0"/>
              <a:ea typeface="Helvetica Neue" charset="0"/>
              <a:cs typeface="Helvetica Neue"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337" y="3429000"/>
            <a:ext cx="4089177" cy="30332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0976" y="2593659"/>
            <a:ext cx="4236345" cy="2824230"/>
          </a:xfrm>
          <a:prstGeom prst="rect">
            <a:avLst/>
          </a:prstGeom>
        </p:spPr>
      </p:pic>
      <p:sp>
        <p:nvSpPr>
          <p:cNvPr id="8" name="TextBox 7"/>
          <p:cNvSpPr txBox="1"/>
          <p:nvPr/>
        </p:nvSpPr>
        <p:spPr>
          <a:xfrm>
            <a:off x="1267339" y="6482961"/>
            <a:ext cx="2173171" cy="338554"/>
          </a:xfrm>
          <a:prstGeom prst="rect">
            <a:avLst/>
          </a:prstGeom>
          <a:noFill/>
        </p:spPr>
        <p:txBody>
          <a:bodyPr wrap="square" rtlCol="0">
            <a:spAutoFit/>
          </a:bodyPr>
          <a:lstStyle/>
          <a:p>
            <a:r>
              <a:rPr lang="en-US" sz="1600" dirty="0" smtClean="0">
                <a:latin typeface="Helvetica Neue" charset="0"/>
                <a:ea typeface="Helvetica Neue" charset="0"/>
                <a:cs typeface="Helvetica Neue" charset="0"/>
              </a:rPr>
              <a:t>Photo by Aaron Roth</a:t>
            </a:r>
            <a:endParaRPr lang="en-US" sz="1600" dirty="0">
              <a:latin typeface="Helvetica Neue" charset="0"/>
              <a:ea typeface="Helvetica Neue" charset="0"/>
              <a:cs typeface="Helvetica Neue" charset="0"/>
            </a:endParaRPr>
          </a:p>
        </p:txBody>
      </p:sp>
      <p:sp>
        <p:nvSpPr>
          <p:cNvPr id="9" name="TextBox 8"/>
          <p:cNvSpPr txBox="1"/>
          <p:nvPr/>
        </p:nvSpPr>
        <p:spPr>
          <a:xfrm>
            <a:off x="5721131" y="5417889"/>
            <a:ext cx="2056034" cy="338554"/>
          </a:xfrm>
          <a:prstGeom prst="rect">
            <a:avLst/>
          </a:prstGeom>
          <a:noFill/>
        </p:spPr>
        <p:txBody>
          <a:bodyPr wrap="square" rtlCol="0">
            <a:spAutoFit/>
          </a:bodyPr>
          <a:lstStyle/>
          <a:p>
            <a:r>
              <a:rPr lang="en-US" sz="1600" smtClean="0">
                <a:latin typeface="Helvetica Neue" charset="0"/>
                <a:ea typeface="Helvetica Neue" charset="0"/>
                <a:cs typeface="Helvetica Neue" charset="0"/>
              </a:rPr>
              <a:t>Photo by Rob Myers</a:t>
            </a:r>
          </a:p>
        </p:txBody>
      </p:sp>
    </p:spTree>
    <p:extLst>
      <p:ext uri="{BB962C8B-B14F-4D97-AF65-F5344CB8AC3E}">
        <p14:creationId xmlns:p14="http://schemas.microsoft.com/office/powerpoint/2010/main" val="1621579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65126"/>
            <a:ext cx="7886700" cy="1325563"/>
          </a:xfrm>
        </p:spPr>
        <p:txBody>
          <a:bodyPr/>
          <a:lstStyle/>
          <a:p>
            <a:pPr algn="ctr"/>
            <a:r>
              <a:rPr lang="en-US" dirty="0" smtClean="0">
                <a:latin typeface="Helvetica" charset="0"/>
                <a:ea typeface="Helvetica" charset="0"/>
                <a:cs typeface="Helvetica" charset="0"/>
              </a:rPr>
              <a:t>Returns</a:t>
            </a:r>
            <a:endParaRPr lang="en-US" dirty="0">
              <a:latin typeface="Helvetica" charset="0"/>
              <a:ea typeface="Helvetica" charset="0"/>
              <a:cs typeface="Helvetica" charset="0"/>
            </a:endParaRP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7" name="Picture 6"/>
          <p:cNvPicPr>
            <a:picLocks noChangeAspect="1"/>
          </p:cNvPicPr>
          <p:nvPr/>
        </p:nvPicPr>
        <p:blipFill>
          <a:blip r:embed="rId4"/>
          <a:stretch>
            <a:fillRect/>
          </a:stretch>
        </p:blipFill>
        <p:spPr>
          <a:xfrm>
            <a:off x="0" y="6110514"/>
            <a:ext cx="2189896" cy="7608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851726918"/>
              </p:ext>
            </p:extLst>
          </p:nvPr>
        </p:nvGraphicFramePr>
        <p:xfrm>
          <a:off x="1224643" y="1690689"/>
          <a:ext cx="6694714" cy="3489148"/>
        </p:xfrm>
        <a:graphic>
          <a:graphicData uri="http://schemas.openxmlformats.org/drawingml/2006/table">
            <a:tbl>
              <a:tblPr firstRow="1" bandRow="1">
                <a:tableStyleId>{2D5ABB26-0587-4C30-8999-92F81FD0307C}</a:tableStyleId>
              </a:tblPr>
              <a:tblGrid>
                <a:gridCol w="4288801"/>
                <a:gridCol w="2405913"/>
              </a:tblGrid>
              <a:tr h="647148">
                <a:tc>
                  <a:txBody>
                    <a:bodyPr/>
                    <a:lstStyle/>
                    <a:p>
                      <a:endParaRPr lang="en-US" sz="2400" dirty="0">
                        <a:latin typeface="Helvetica Neue" charset="0"/>
                        <a:ea typeface="Helvetica Neue" charset="0"/>
                        <a:cs typeface="Helvetica Neue" charset="0"/>
                      </a:endParaRPr>
                    </a:p>
                  </a:txBody>
                  <a:tcPr anchor="b">
                    <a:lnB w="12700" cap="flat" cmpd="sng" algn="ctr">
                      <a:solidFill>
                        <a:schemeClr val="tx1"/>
                      </a:solidFill>
                      <a:prstDash val="solid"/>
                      <a:round/>
                      <a:headEnd type="none" w="med" len="med"/>
                      <a:tailEnd type="none" w="med" len="med"/>
                    </a:lnB>
                  </a:tcPr>
                </a:tc>
                <a:tc>
                  <a:txBody>
                    <a:bodyPr/>
                    <a:lstStyle/>
                    <a:p>
                      <a:pPr algn="r"/>
                      <a:r>
                        <a:rPr lang="en-US" sz="2400" dirty="0" smtClean="0">
                          <a:latin typeface="Helvetica Neue" charset="0"/>
                          <a:ea typeface="Helvetica Neue" charset="0"/>
                          <a:cs typeface="Helvetica Neue" charset="0"/>
                        </a:rPr>
                        <a:t>Return per acre</a:t>
                      </a:r>
                      <a:endParaRPr lang="en-US" sz="2400" dirty="0">
                        <a:latin typeface="Helvetica Neue" charset="0"/>
                        <a:ea typeface="Helvetica Neue" charset="0"/>
                        <a:cs typeface="Helvetica Neue" charset="0"/>
                      </a:endParaRPr>
                    </a:p>
                  </a:txBody>
                  <a:tcPr anchor="b">
                    <a:lnB w="12700" cap="flat" cmpd="sng" algn="ctr">
                      <a:solidFill>
                        <a:schemeClr val="tx1"/>
                      </a:solidFill>
                      <a:prstDash val="solid"/>
                      <a:round/>
                      <a:headEnd type="none" w="med" len="med"/>
                      <a:tailEnd type="none" w="med" len="med"/>
                    </a:lnB>
                  </a:tcPr>
                </a:tc>
              </a:tr>
              <a:tr h="647148">
                <a:tc>
                  <a:txBody>
                    <a:bodyPr/>
                    <a:lstStyle/>
                    <a:p>
                      <a:r>
                        <a:rPr lang="en-US" sz="2400" dirty="0" smtClean="0">
                          <a:latin typeface="Helvetica Neue" charset="0"/>
                          <a:ea typeface="Helvetica Neue" charset="0"/>
                          <a:cs typeface="Helvetica Neue" charset="0"/>
                        </a:rPr>
                        <a:t>Yield increase</a:t>
                      </a:r>
                      <a:endParaRPr lang="en-US" sz="2400" dirty="0">
                        <a:latin typeface="Helvetica Neue" charset="0"/>
                        <a:ea typeface="Helvetica Neue" charset="0"/>
                        <a:cs typeface="Helvetica Neue" charset="0"/>
                      </a:endParaRPr>
                    </a:p>
                  </a:txBody>
                  <a:tcPr anchor="b">
                    <a:lnT w="12700" cap="flat" cmpd="sng" algn="ctr">
                      <a:solidFill>
                        <a:schemeClr val="tx1"/>
                      </a:solidFill>
                      <a:prstDash val="solid"/>
                      <a:round/>
                      <a:headEnd type="none" w="med" len="med"/>
                      <a:tailEnd type="none" w="med" len="med"/>
                    </a:lnT>
                  </a:tcPr>
                </a:tc>
                <a:tc>
                  <a:txBody>
                    <a:bodyPr/>
                    <a:lstStyle/>
                    <a:p>
                      <a:pPr algn="r"/>
                      <a:r>
                        <a:rPr lang="en-US" sz="2400" dirty="0" smtClean="0">
                          <a:latin typeface="Helvetica Neue" charset="0"/>
                          <a:ea typeface="Helvetica Neue" charset="0"/>
                          <a:cs typeface="Helvetica Neue" charset="0"/>
                        </a:rPr>
                        <a:t>$25</a:t>
                      </a:r>
                      <a:r>
                        <a:rPr lang="en-US" sz="2400" baseline="0" dirty="0" smtClean="0">
                          <a:latin typeface="Helvetica Neue" charset="0"/>
                          <a:ea typeface="Helvetica Neue" charset="0"/>
                          <a:cs typeface="Helvetica Neue" charset="0"/>
                        </a:rPr>
                        <a:t> - 32</a:t>
                      </a:r>
                      <a:endParaRPr lang="en-US" sz="2400" dirty="0">
                        <a:latin typeface="Helvetica Neue" charset="0"/>
                        <a:ea typeface="Helvetica Neue" charset="0"/>
                        <a:cs typeface="Helvetica Neue" charset="0"/>
                      </a:endParaRPr>
                    </a:p>
                  </a:txBody>
                  <a:tcPr anchor="b">
                    <a:lnT w="12700" cap="flat" cmpd="sng" algn="ctr">
                      <a:solidFill>
                        <a:schemeClr val="tx1"/>
                      </a:solidFill>
                      <a:prstDash val="solid"/>
                      <a:round/>
                      <a:headEnd type="none" w="med" len="med"/>
                      <a:tailEnd type="none" w="med" len="med"/>
                    </a:lnT>
                  </a:tcPr>
                </a:tc>
              </a:tr>
              <a:tr h="647148">
                <a:tc>
                  <a:txBody>
                    <a:bodyPr/>
                    <a:lstStyle/>
                    <a:p>
                      <a:r>
                        <a:rPr lang="en-US" sz="2400" dirty="0" smtClean="0">
                          <a:latin typeface="Helvetica Neue" charset="0"/>
                          <a:ea typeface="Helvetica Neue" charset="0"/>
                          <a:cs typeface="Helvetica Neue" charset="0"/>
                        </a:rPr>
                        <a:t>Nitrogen</a:t>
                      </a:r>
                      <a:r>
                        <a:rPr lang="en-US" sz="2400" baseline="0" dirty="0" smtClean="0">
                          <a:latin typeface="Helvetica Neue" charset="0"/>
                          <a:ea typeface="Helvetica Neue" charset="0"/>
                          <a:cs typeface="Helvetica Neue" charset="0"/>
                        </a:rPr>
                        <a:t> fertilizer savings</a:t>
                      </a:r>
                      <a:endParaRPr lang="en-US" sz="2400" dirty="0">
                        <a:latin typeface="Helvetica Neue" charset="0"/>
                        <a:ea typeface="Helvetica Neue" charset="0"/>
                        <a:cs typeface="Helvetica Neue" charset="0"/>
                      </a:endParaRPr>
                    </a:p>
                  </a:txBody>
                  <a:tcPr anchor="b"/>
                </a:tc>
                <a:tc>
                  <a:txBody>
                    <a:bodyPr/>
                    <a:lstStyle/>
                    <a:p>
                      <a:pPr algn="r"/>
                      <a:r>
                        <a:rPr lang="en-US" sz="2400" dirty="0" smtClean="0">
                          <a:latin typeface="Helvetica Neue" charset="0"/>
                          <a:ea typeface="Helvetica Neue" charset="0"/>
                          <a:cs typeface="Helvetica Neue" charset="0"/>
                        </a:rPr>
                        <a:t>$0-41</a:t>
                      </a:r>
                      <a:r>
                        <a:rPr lang="en-US" sz="2400" baseline="0" dirty="0" smtClean="0">
                          <a:latin typeface="Helvetica Neue" charset="0"/>
                          <a:ea typeface="Helvetica Neue" charset="0"/>
                          <a:cs typeface="Helvetica Neue" charset="0"/>
                        </a:rPr>
                        <a:t> (corn)</a:t>
                      </a:r>
                    </a:p>
                    <a:p>
                      <a:pPr algn="r"/>
                      <a:r>
                        <a:rPr lang="en-US" sz="2400" baseline="0" dirty="0" smtClean="0">
                          <a:latin typeface="Helvetica Neue" charset="0"/>
                          <a:ea typeface="Helvetica Neue" charset="0"/>
                          <a:cs typeface="Helvetica Neue" charset="0"/>
                        </a:rPr>
                        <a:t>$0-5 (soybean)</a:t>
                      </a:r>
                      <a:endParaRPr lang="en-US" sz="2400" dirty="0">
                        <a:latin typeface="Helvetica Neue" charset="0"/>
                        <a:ea typeface="Helvetica Neue" charset="0"/>
                        <a:cs typeface="Helvetica Neue" charset="0"/>
                      </a:endParaRPr>
                    </a:p>
                  </a:txBody>
                  <a:tcPr anchor="b"/>
                </a:tc>
              </a:tr>
              <a:tr h="724744">
                <a:tc>
                  <a:txBody>
                    <a:bodyPr/>
                    <a:lstStyle/>
                    <a:p>
                      <a:r>
                        <a:rPr lang="en-US" sz="2400" dirty="0" smtClean="0">
                          <a:latin typeface="Helvetica Neue" charset="0"/>
                          <a:ea typeface="Helvetica Neue" charset="0"/>
                          <a:cs typeface="Helvetica Neue" charset="0"/>
                        </a:rPr>
                        <a:t>Weed and pest management</a:t>
                      </a:r>
                      <a:endParaRPr lang="en-US" sz="2400" dirty="0">
                        <a:latin typeface="Helvetica Neue" charset="0"/>
                        <a:ea typeface="Helvetica Neue" charset="0"/>
                        <a:cs typeface="Helvetica Neue" charset="0"/>
                      </a:endParaRPr>
                    </a:p>
                  </a:txBody>
                  <a:tcPr anchor="b"/>
                </a:tc>
                <a:tc>
                  <a:txBody>
                    <a:bodyPr/>
                    <a:lstStyle/>
                    <a:p>
                      <a:pPr algn="r"/>
                      <a:r>
                        <a:rPr lang="en-US" sz="2400" dirty="0" smtClean="0">
                          <a:latin typeface="Helvetica Neue" charset="0"/>
                          <a:ea typeface="Helvetica Neue" charset="0"/>
                          <a:cs typeface="Helvetica Neue" charset="0"/>
                        </a:rPr>
                        <a:t>$0-23</a:t>
                      </a:r>
                      <a:endParaRPr lang="en-US" sz="2400" dirty="0">
                        <a:latin typeface="Helvetica Neue" charset="0"/>
                        <a:ea typeface="Helvetica Neue" charset="0"/>
                        <a:cs typeface="Helvetica Neue" charset="0"/>
                      </a:endParaRPr>
                    </a:p>
                  </a:txBody>
                  <a:tcPr anchor="b"/>
                </a:tc>
              </a:tr>
              <a:tr h="647148">
                <a:tc>
                  <a:txBody>
                    <a:bodyPr/>
                    <a:lstStyle/>
                    <a:p>
                      <a:r>
                        <a:rPr lang="en-US" sz="2400" dirty="0" smtClean="0">
                          <a:latin typeface="Helvetica Neue" charset="0"/>
                          <a:ea typeface="Helvetica Neue" charset="0"/>
                          <a:cs typeface="Helvetica Neue" charset="0"/>
                        </a:rPr>
                        <a:t>Grazing opportunities</a:t>
                      </a:r>
                      <a:endParaRPr lang="en-US" sz="2400" dirty="0">
                        <a:latin typeface="Helvetica Neue" charset="0"/>
                        <a:ea typeface="Helvetica Neue" charset="0"/>
                        <a:cs typeface="Helvetica Neue" charset="0"/>
                      </a:endParaRPr>
                    </a:p>
                  </a:txBody>
                  <a:tcPr anchor="b"/>
                </a:tc>
                <a:tc>
                  <a:txBody>
                    <a:bodyPr/>
                    <a:lstStyle/>
                    <a:p>
                      <a:pPr algn="r"/>
                      <a:r>
                        <a:rPr lang="en-US" sz="2400" dirty="0" smtClean="0">
                          <a:latin typeface="Helvetica Neue" charset="0"/>
                          <a:ea typeface="Helvetica Neue" charset="0"/>
                          <a:cs typeface="Helvetica Neue" charset="0"/>
                        </a:rPr>
                        <a:t>$19-38*</a:t>
                      </a:r>
                      <a:endParaRPr lang="en-US" sz="2400" dirty="0">
                        <a:latin typeface="Helvetica Neue" charset="0"/>
                        <a:ea typeface="Helvetica Neue" charset="0"/>
                        <a:cs typeface="Helvetica Neue" charset="0"/>
                      </a:endParaRPr>
                    </a:p>
                  </a:txBody>
                  <a:tcPr anchor="b"/>
                </a:tc>
              </a:tr>
            </a:tbl>
          </a:graphicData>
        </a:graphic>
      </p:graphicFrame>
      <p:sp>
        <p:nvSpPr>
          <p:cNvPr id="2" name="TextBox 1"/>
          <p:cNvSpPr txBox="1"/>
          <p:nvPr/>
        </p:nvSpPr>
        <p:spPr>
          <a:xfrm>
            <a:off x="1156232" y="5195473"/>
            <a:ext cx="6831536" cy="738664"/>
          </a:xfrm>
          <a:prstGeom prst="rect">
            <a:avLst/>
          </a:prstGeom>
          <a:noFill/>
        </p:spPr>
        <p:txBody>
          <a:bodyPr wrap="square" rtlCol="0">
            <a:spAutoFit/>
          </a:bodyPr>
          <a:lstStyle/>
          <a:p>
            <a:pPr algn="ctr"/>
            <a:r>
              <a:rPr lang="en-US" sz="1400" dirty="0" smtClean="0">
                <a:latin typeface="Helvetica Neue" charset="0"/>
                <a:ea typeface="Helvetica Neue" charset="0"/>
                <a:cs typeface="Helvetica Neue" charset="0"/>
              </a:rPr>
              <a:t>*Based on stocking two head of cattle per acre for one to two months at Missouri land leasing values for animal grazing.  This may undervalue the high quality of cover crop fall forage compared to existing pasture grass.</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720808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itle 4"/>
          <p:cNvSpPr txBox="1">
            <a:spLocks/>
          </p:cNvSpPr>
          <p:nvPr/>
        </p:nvSpPr>
        <p:spPr>
          <a:xfrm>
            <a:off x="628650" y="-29029"/>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latin typeface="Helvetica" charset="0"/>
                <a:ea typeface="Helvetica" charset="0"/>
                <a:cs typeface="Helvetica" charset="0"/>
              </a:rPr>
              <a:t>Crimson clover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6509997"/>
            <a:ext cx="1635384" cy="307777"/>
          </a:xfrm>
          <a:prstGeom prst="rect">
            <a:avLst/>
          </a:prstGeom>
        </p:spPr>
        <p:txBody>
          <a:bodyPr wrap="none">
            <a:spAutoFit/>
          </a:bodyPr>
          <a:lstStyle/>
          <a:p>
            <a:pPr>
              <a:defRPr/>
            </a:pPr>
            <a:r>
              <a:rPr lang="en-US" sz="1400" dirty="0" smtClean="0">
                <a:solidFill>
                  <a:schemeClr val="bg1"/>
                </a:solidFill>
                <a:latin typeface="Helvetica Neue" charset="0"/>
                <a:ea typeface="Helvetica Neue" charset="0"/>
                <a:cs typeface="Helvetica Neue" charset="0"/>
              </a:rPr>
              <a:t>Photo: Rob Myers</a:t>
            </a:r>
            <a:endParaRPr lang="en-US" sz="1400" dirty="0">
              <a:solidFill>
                <a:schemeClr val="bg1"/>
              </a:solidFill>
              <a:latin typeface="Helvetica Neue" charset="0"/>
              <a:ea typeface="Helvetica Neue" charset="0"/>
              <a:cs typeface="Helvetica Neue" charset="0"/>
            </a:endParaRPr>
          </a:p>
        </p:txBody>
      </p:sp>
      <p:sp>
        <p:nvSpPr>
          <p:cNvPr id="9" name="TextBox 8"/>
          <p:cNvSpPr txBox="1"/>
          <p:nvPr/>
        </p:nvSpPr>
        <p:spPr>
          <a:xfrm>
            <a:off x="1484631" y="5707345"/>
            <a:ext cx="6174735" cy="923330"/>
          </a:xfrm>
          <a:prstGeom prst="rect">
            <a:avLst/>
          </a:prstGeom>
          <a:noFill/>
        </p:spPr>
        <p:txBody>
          <a:bodyPr wrap="square" rtlCol="0">
            <a:spAutoFit/>
          </a:bodyPr>
          <a:lstStyle/>
          <a:p>
            <a:pPr algn="ctr"/>
            <a:r>
              <a:rPr lang="en-US" b="1" dirty="0" smtClean="0">
                <a:solidFill>
                  <a:schemeClr val="bg1"/>
                </a:solidFill>
                <a:latin typeface="Helvetica Neue" charset="0"/>
                <a:ea typeface="Helvetica Neue" charset="0"/>
                <a:cs typeface="Helvetica Neue" charset="0"/>
              </a:rPr>
              <a:t>Legume cover crops fix atmospheric nitrogen and may therefore provide nitrogen to other crops and may reduce fertilizer-related input costs.</a:t>
            </a:r>
            <a:endParaRPr lang="en-US"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05186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TotalTime>
  <Words>2164</Words>
  <Application>Microsoft Office PowerPoint</Application>
  <PresentationFormat>On-screen Show (4:3)</PresentationFormat>
  <Paragraphs>225</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ＭＳ Ｐゴシック</vt:lpstr>
      <vt:lpstr>Arial</vt:lpstr>
      <vt:lpstr>Calibri</vt:lpstr>
      <vt:lpstr>Calibri Light</vt:lpstr>
      <vt:lpstr>Helvetica</vt:lpstr>
      <vt:lpstr>Helvetica Neue</vt:lpstr>
      <vt:lpstr>Wingdings</vt:lpstr>
      <vt:lpstr>Office Theme</vt:lpstr>
      <vt:lpstr>An Introduction  to Cover Crop Economics</vt:lpstr>
      <vt:lpstr>Objectives</vt:lpstr>
      <vt:lpstr>First, what are the costs?</vt:lpstr>
      <vt:lpstr>PowerPoint Presentation</vt:lpstr>
      <vt:lpstr>Benefits and returns</vt:lpstr>
      <vt:lpstr>Increases in soybean yield over time (years) since starting the use of cover crops</vt:lpstr>
      <vt:lpstr>PowerPoint Presentation</vt:lpstr>
      <vt:lpstr>Returns</vt:lpstr>
      <vt:lpstr>PowerPoint Presentation</vt:lpstr>
      <vt:lpstr>Net Returns?</vt:lpstr>
      <vt:lpstr>PowerPoint Presentation</vt:lpstr>
      <vt:lpstr>PowerPoint Presentation</vt:lpstr>
      <vt:lpstr>PowerPoint Presentation</vt:lpstr>
      <vt:lpstr>PowerPoint Presentation</vt:lpstr>
      <vt:lpstr>PowerPoint Presentation</vt:lpstr>
      <vt:lpstr>Takeaways</vt:lpstr>
      <vt:lpstr>Resources for funding</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Sami Tellatin</dc:creator>
  <cp:lastModifiedBy>Andy Z</cp:lastModifiedBy>
  <cp:revision>39</cp:revision>
  <dcterms:created xsi:type="dcterms:W3CDTF">2016-10-26T23:44:50Z</dcterms:created>
  <dcterms:modified xsi:type="dcterms:W3CDTF">2017-04-28T15:46:57Z</dcterms:modified>
</cp:coreProperties>
</file>