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56" r:id="rId2"/>
    <p:sldId id="257" r:id="rId3"/>
    <p:sldId id="271" r:id="rId4"/>
    <p:sldId id="258" r:id="rId5"/>
    <p:sldId id="259" r:id="rId6"/>
    <p:sldId id="260" r:id="rId7"/>
    <p:sldId id="261" r:id="rId8"/>
    <p:sldId id="272" r:id="rId9"/>
    <p:sldId id="276" r:id="rId10"/>
    <p:sldId id="263" r:id="rId11"/>
    <p:sldId id="277" r:id="rId12"/>
    <p:sldId id="264" r:id="rId13"/>
    <p:sldId id="278" r:id="rId14"/>
    <p:sldId id="265" r:id="rId15"/>
    <p:sldId id="279" r:id="rId16"/>
    <p:sldId id="267" r:id="rId17"/>
    <p:sldId id="273" r:id="rId18"/>
    <p:sldId id="266" r:id="rId19"/>
    <p:sldId id="274" r:id="rId20"/>
    <p:sldId id="275" r:id="rId21"/>
    <p:sldId id="270" r:id="rId22"/>
    <p:sldId id="268" r:id="rId23"/>
    <p:sldId id="281" r:id="rId24"/>
    <p:sldId id="26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i Tellatin" initials="ST" lastIdx="1" clrIdx="0">
    <p:extLst/>
  </p:cmAuthor>
  <p:cmAuthor id="2" name="Sami Tellatin" initials="ST [2]" lastIdx="1" clrIdx="1">
    <p:extLst/>
  </p:cmAuthor>
  <p:cmAuthor id="3" name="Sami Tellatin" initials="ST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5552"/>
  </p:normalViewPr>
  <p:slideViewPr>
    <p:cSldViewPr snapToGrid="0" snapToObjects="1">
      <p:cViewPr varScale="1">
        <p:scale>
          <a:sx n="93" d="100"/>
          <a:sy n="93" d="100"/>
        </p:scale>
        <p:origin x="1512"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C0AB3-DEE4-1041-84C2-16EB4CB1C266}" type="datetimeFigureOut">
              <a:rPr lang="en-US" smtClean="0"/>
              <a:t>7/31/17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996E0-BA0B-4140-846E-DEE71A6C9DA1}" type="slidenum">
              <a:rPr lang="en-US" smtClean="0"/>
              <a:t>‹#›</a:t>
            </a:fld>
            <a:endParaRPr lang="en-US"/>
          </a:p>
        </p:txBody>
      </p:sp>
    </p:spTree>
    <p:extLst>
      <p:ext uri="{BB962C8B-B14F-4D97-AF65-F5344CB8AC3E}">
        <p14:creationId xmlns:p14="http://schemas.microsoft.com/office/powerpoint/2010/main" val="1709674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www.usda.gov/nass/PUBS/TODAYRPT/acrg0616.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www.nrcs.usda.gov/wps/portal/nrcs/detail/national/home/?cid=stelprdb1041678"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was prepared by Sami Tellatin and provided by the USDA-SARE</a:t>
            </a:r>
            <a:r>
              <a:rPr lang="en-US" baseline="0" dirty="0" smtClean="0"/>
              <a:t> program and the EPA for outreach and educational purposes. Other cover crop slide sets are also available at the website: http://</a:t>
            </a:r>
            <a:r>
              <a:rPr lang="en-US" baseline="0" dirty="0" err="1" smtClean="0"/>
              <a:t>sare.org</a:t>
            </a:r>
            <a:r>
              <a:rPr lang="en-US" baseline="0" dirty="0" smtClean="0"/>
              <a:t>/cover-crops</a:t>
            </a:r>
          </a:p>
          <a:p>
            <a:endParaRPr lang="en-US" baseline="0" dirty="0" smtClean="0"/>
          </a:p>
          <a:p>
            <a:r>
              <a:rPr lang="en-US" baseline="0" dirty="0" smtClean="0"/>
              <a:t>Prepared in June, 2017</a:t>
            </a:r>
          </a:p>
          <a:p>
            <a:endParaRPr lang="en-US" dirty="0"/>
          </a:p>
        </p:txBody>
      </p:sp>
      <p:sp>
        <p:nvSpPr>
          <p:cNvPr id="4" name="Slide Number Placeholder 3"/>
          <p:cNvSpPr>
            <a:spLocks noGrp="1"/>
          </p:cNvSpPr>
          <p:nvPr>
            <p:ph type="sldNum" sz="quarter" idx="10"/>
          </p:nvPr>
        </p:nvSpPr>
        <p:spPr/>
        <p:txBody>
          <a:bodyPr/>
          <a:lstStyle/>
          <a:p>
            <a:fld id="{D10996E0-BA0B-4140-846E-DEE71A6C9DA1}" type="slidenum">
              <a:rPr lang="en-US" smtClean="0"/>
              <a:t>1</a:t>
            </a:fld>
            <a:endParaRPr lang="en-US"/>
          </a:p>
        </p:txBody>
      </p:sp>
    </p:spTree>
    <p:extLst>
      <p:ext uri="{BB962C8B-B14F-4D97-AF65-F5344CB8AC3E}">
        <p14:creationId xmlns:p14="http://schemas.microsoft.com/office/powerpoint/2010/main" val="1170729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Main Idea: Cover crops can successfully increase the infiltration of rainfall or irrigation water into the soil layer.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They do this by covering the ground with their biomass, and improving soil structure with their roots. Some specific mechanisms include:</a:t>
            </a:r>
          </a:p>
          <a:p>
            <a:pPr lvl="0"/>
            <a:r>
              <a:rPr lang="en-US" sz="1200" kern="1200" dirty="0" smtClean="0">
                <a:solidFill>
                  <a:schemeClr val="tx1"/>
                </a:solidFill>
                <a:effectLst/>
                <a:latin typeface="+mn-lt"/>
                <a:ea typeface="+mn-ea"/>
                <a:cs typeface="+mn-cs"/>
              </a:rPr>
              <a:t>- Preventing soil surface sealing (where the soil essentially becomes impermeable after rainfall)</a:t>
            </a:r>
          </a:p>
          <a:p>
            <a:pPr lvl="0"/>
            <a:r>
              <a:rPr lang="en-US" sz="1200" kern="1200" dirty="0" smtClean="0">
                <a:solidFill>
                  <a:schemeClr val="tx1"/>
                </a:solidFill>
                <a:effectLst/>
                <a:latin typeface="+mn-lt"/>
                <a:ea typeface="+mn-ea"/>
                <a:cs typeface="+mn-cs"/>
              </a:rPr>
              <a:t>- Improving soil structure with increased soil aggregate stability, soil porosity, and water storage capacity</a:t>
            </a:r>
          </a:p>
          <a:p>
            <a:endParaRPr lang="en-US" dirty="0"/>
          </a:p>
        </p:txBody>
      </p:sp>
      <p:sp>
        <p:nvSpPr>
          <p:cNvPr id="4" name="Slide Number Placeholder 3"/>
          <p:cNvSpPr>
            <a:spLocks noGrp="1"/>
          </p:cNvSpPr>
          <p:nvPr>
            <p:ph type="sldNum" sz="quarter" idx="10"/>
          </p:nvPr>
        </p:nvSpPr>
        <p:spPr/>
        <p:txBody>
          <a:bodyPr/>
          <a:lstStyle/>
          <a:p>
            <a:fld id="{D10996E0-BA0B-4140-846E-DEE71A6C9DA1}" type="slidenum">
              <a:rPr lang="en-US" smtClean="0"/>
              <a:t>10</a:t>
            </a:fld>
            <a:endParaRPr lang="en-US"/>
          </a:p>
        </p:txBody>
      </p:sp>
    </p:spTree>
    <p:extLst>
      <p:ext uri="{BB962C8B-B14F-4D97-AF65-F5344CB8AC3E}">
        <p14:creationId xmlns:p14="http://schemas.microsoft.com/office/powerpoint/2010/main" val="941894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a:t>
            </a:r>
            <a:r>
              <a:rPr lang="en-US" baseline="0" dirty="0" smtClean="0"/>
              <a:t> radish is a Brassica cover crop that is known for its ability to reduce soil compaction and discourage certain pests and weeds.</a:t>
            </a:r>
          </a:p>
          <a:p>
            <a:endParaRPr lang="en-US" baseline="0" dirty="0" smtClean="0"/>
          </a:p>
          <a:p>
            <a:r>
              <a:rPr lang="en-US" baseline="0" dirty="0" smtClean="0"/>
              <a:t>By relieving soil compaction, the radish opens up the soil to receive water and allow for better water infiltration. </a:t>
            </a:r>
          </a:p>
          <a:p>
            <a:endParaRPr lang="en-US" baseline="0" dirty="0" smtClean="0"/>
          </a:p>
          <a:p>
            <a:r>
              <a:rPr lang="en-US" baseline="0" dirty="0" smtClean="0"/>
              <a:t>Photo taken in Maryland</a:t>
            </a:r>
          </a:p>
        </p:txBody>
      </p:sp>
      <p:sp>
        <p:nvSpPr>
          <p:cNvPr id="4" name="Slide Number Placeholder 3"/>
          <p:cNvSpPr>
            <a:spLocks noGrp="1"/>
          </p:cNvSpPr>
          <p:nvPr>
            <p:ph type="sldNum" sz="quarter" idx="10"/>
          </p:nvPr>
        </p:nvSpPr>
        <p:spPr/>
        <p:txBody>
          <a:bodyPr/>
          <a:lstStyle/>
          <a:p>
            <a:fld id="{6C30050A-7851-A54E-B37E-E0514CF899D0}" type="slidenum">
              <a:rPr lang="en-US" smtClean="0"/>
              <a:t>11</a:t>
            </a:fld>
            <a:endParaRPr lang="en-US"/>
          </a:p>
        </p:txBody>
      </p:sp>
    </p:spTree>
    <p:extLst>
      <p:ext uri="{BB962C8B-B14F-4D97-AF65-F5344CB8AC3E}">
        <p14:creationId xmlns:p14="http://schemas.microsoft.com/office/powerpoint/2010/main" val="743629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Main</a:t>
            </a:r>
            <a:r>
              <a:rPr lang="en-US" baseline="0" dirty="0" smtClean="0"/>
              <a:t> Idea: Cover crops can lead to smart nutrient management on the farm, and mitigate water pollution by keeping nutrients in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Cover crops are able to successfully reduce nitrogen losses to waterways because they cover the ground and prevent runoff and erosion, scavenge soil nitrogen thus preventing it from being leached, and can provide natural sources of nitrogen to the following cash crops and thus reduce the amount of fertilizer needed for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lvl="0"/>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Cover crops reduced nitrogen yields in runoff and leachate water samples by 7 to 89%, with a median value of 62% (across 12 studies and 28 observed reductions).</a:t>
            </a:r>
          </a:p>
          <a:p>
            <a:pPr marL="171450" lvl="0" indent="-171450">
              <a:buFontTx/>
              <a:buChar char="-"/>
            </a:pPr>
            <a:r>
              <a:rPr lang="en-US" sz="1200" kern="1200" dirty="0" smtClean="0">
                <a:solidFill>
                  <a:schemeClr val="tx1"/>
                </a:solidFill>
                <a:effectLst/>
                <a:latin typeface="+mn-lt"/>
                <a:ea typeface="+mn-ea"/>
                <a:cs typeface="+mn-cs"/>
              </a:rPr>
              <a:t>They also reduced nitrogen concentrations in water samples by 1 to 89%, with a median value of 48% (across 10 studies and 16 observed reductions).</a:t>
            </a:r>
          </a:p>
          <a:p>
            <a:pPr marL="0" lvl="0" indent="0">
              <a:buFontTx/>
              <a:buNone/>
            </a:pPr>
            <a:r>
              <a:rPr lang="en-US" sz="1200" kern="1200" dirty="0" smtClean="0">
                <a:solidFill>
                  <a:schemeClr val="tx1"/>
                </a:solidFill>
                <a:effectLst/>
                <a:latin typeface="+mn-lt"/>
                <a:ea typeface="+mn-ea"/>
                <a:cs typeface="+mn-cs"/>
              </a:rPr>
              <a:t>For</a:t>
            </a:r>
            <a:r>
              <a:rPr lang="en-US" sz="1200" kern="1200" baseline="0" dirty="0" smtClean="0">
                <a:solidFill>
                  <a:schemeClr val="tx1"/>
                </a:solidFill>
                <a:effectLst/>
                <a:latin typeface="+mn-lt"/>
                <a:ea typeface="+mn-ea"/>
                <a:cs typeface="+mn-cs"/>
              </a:rPr>
              <a:t> context, “nitrogen yields” refers to the physical amount, the mass, of nitrogen per unit area – so the amount of nitrogen being displaced from a given amount of soil or farmland. This is important for estimating the contributions of specific sources to water pollution, and also matches the way that nitrogen inputs are often measured (unit mass per area). “Nitrogen concentrations” refer to the mass of nitrogen per unit volume of water, and this measurement also has important water quality implications – namely for the biology of water ecosystems. If a concentration of a given nutrient, like nitrogen, in a water body exceeds a certain amount, some organisms will thrive and deplete the oxygen levels in the water, thus harming other organisms (like fish) who need oxygen to survive.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kern="1200" dirty="0" smtClean="0">
                <a:solidFill>
                  <a:schemeClr val="tx1"/>
                </a:solidFill>
                <a:effectLst/>
                <a:latin typeface="+mn-lt"/>
                <a:ea typeface="+mn-ea"/>
                <a:cs typeface="+mn-cs"/>
              </a:rPr>
              <a:t>Compared to the impact of cover crops on erosion or nitrogen losses, the impact of cover crops on phosphorus in the field is less studied and the research inconclusive.</a:t>
            </a:r>
          </a:p>
          <a:p>
            <a:pPr lvl="0"/>
            <a:r>
              <a:rPr lang="en-US" sz="1200" kern="1200" dirty="0" smtClean="0">
                <a:solidFill>
                  <a:schemeClr val="tx1"/>
                </a:solidFill>
                <a:effectLst/>
                <a:latin typeface="+mn-lt"/>
                <a:ea typeface="+mn-ea"/>
                <a:cs typeface="+mn-cs"/>
              </a:rPr>
              <a:t>- Phosphorus can be transported to waterways by above- or below-ground water flows.</a:t>
            </a:r>
          </a:p>
          <a:p>
            <a:pPr lvl="0"/>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Some studies report finding no significant impact of cover crops on total phosphorus losses, sometimes because the cover crops may have reduced total phosphorus losses but increased soluble phosphorus losses (often in below-ground, leachate water).</a:t>
            </a:r>
          </a:p>
          <a:p>
            <a:pPr lvl="0"/>
            <a:r>
              <a:rPr lang="en-US" sz="1200" kern="1200" dirty="0" smtClean="0">
                <a:solidFill>
                  <a:schemeClr val="tx1"/>
                </a:solidFill>
                <a:effectLst/>
                <a:latin typeface="+mn-lt"/>
                <a:ea typeface="+mn-ea"/>
                <a:cs typeface="+mn-cs"/>
              </a:rPr>
              <a:t>- However, reductions have been observed, showing that cover crops reduced total phosphorus loads in water samples by 15 to 92%. </a:t>
            </a:r>
          </a:p>
          <a:p>
            <a:pPr lvl="0"/>
            <a:r>
              <a:rPr lang="en-US" sz="1200" kern="1200" dirty="0" smtClean="0">
                <a:solidFill>
                  <a:schemeClr val="tx1"/>
                </a:solidFill>
                <a:effectLst/>
                <a:latin typeface="+mn-lt"/>
                <a:ea typeface="+mn-ea"/>
                <a:cs typeface="+mn-cs"/>
              </a:rPr>
              <a:t>- The main mechanism by which cover crops may inhibit phosphorus losses is through preventing soil loss by covering the ground and rooting to secure the soil in 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10996E0-BA0B-4140-846E-DEE71A6C9DA1}" type="slidenum">
              <a:rPr lang="en-US" smtClean="0"/>
              <a:t>12</a:t>
            </a:fld>
            <a:endParaRPr lang="en-US"/>
          </a:p>
        </p:txBody>
      </p:sp>
    </p:spTree>
    <p:extLst>
      <p:ext uri="{BB962C8B-B14F-4D97-AF65-F5344CB8AC3E}">
        <p14:creationId xmlns:p14="http://schemas.microsoft.com/office/powerpoint/2010/main" val="126773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Crimson clover</a:t>
            </a:r>
            <a:r>
              <a:rPr lang="en-US" baseline="0" dirty="0" smtClean="0"/>
              <a:t> is a legume cover crop known for its ability to supply nitrogen to the soil.</a:t>
            </a:r>
          </a:p>
          <a:p>
            <a:endParaRPr lang="en-US" baseline="0" dirty="0" smtClean="0"/>
          </a:p>
          <a:p>
            <a:r>
              <a:rPr lang="en-US" baseline="0" dirty="0" smtClean="0"/>
              <a:t>Photo taken in Columbia, MO. </a:t>
            </a:r>
          </a:p>
        </p:txBody>
      </p:sp>
      <p:sp>
        <p:nvSpPr>
          <p:cNvPr id="4" name="Slide Number Placeholder 3"/>
          <p:cNvSpPr>
            <a:spLocks noGrp="1"/>
          </p:cNvSpPr>
          <p:nvPr>
            <p:ph type="sldNum" sz="quarter" idx="10"/>
          </p:nvPr>
        </p:nvSpPr>
        <p:spPr/>
        <p:txBody>
          <a:bodyPr/>
          <a:lstStyle/>
          <a:p>
            <a:fld id="{6C30050A-7851-A54E-B37E-E0514CF899D0}" type="slidenum">
              <a:rPr lang="en-US" smtClean="0"/>
              <a:t>13</a:t>
            </a:fld>
            <a:endParaRPr lang="en-US"/>
          </a:p>
        </p:txBody>
      </p:sp>
    </p:spTree>
    <p:extLst>
      <p:ext uri="{BB962C8B-B14F-4D97-AF65-F5344CB8AC3E}">
        <p14:creationId xmlns:p14="http://schemas.microsoft.com/office/powerpoint/2010/main" val="1589163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Definition</a:t>
            </a:r>
            <a:r>
              <a:rPr lang="en-US" sz="1200" kern="1200" baseline="0" dirty="0" smtClean="0">
                <a:solidFill>
                  <a:schemeClr val="tx1"/>
                </a:solidFill>
                <a:effectLst/>
                <a:latin typeface="+mn-lt"/>
                <a:ea typeface="+mn-ea"/>
                <a:cs typeface="+mn-cs"/>
              </a:rPr>
              <a:t> of soil organic matter: </a:t>
            </a:r>
            <a:r>
              <a:rPr lang="en-US" sz="1200" kern="1200" dirty="0" smtClean="0">
                <a:solidFill>
                  <a:schemeClr val="tx1"/>
                </a:solidFill>
                <a:effectLst/>
                <a:latin typeface="+mn-lt"/>
                <a:ea typeface="+mn-ea"/>
                <a:cs typeface="+mn-cs"/>
              </a:rPr>
              <a:t>Soil organic matter is decomposed organic material (leaves, roots, microorganisms) that exists in the soil and acts as a reservoir of water and nutrients.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Main Idea: Cover crops increase soil organic matter.</a:t>
            </a:r>
            <a:r>
              <a:rPr lang="en-US" sz="1200" kern="1200" baseline="0" dirty="0" smtClean="0">
                <a:solidFill>
                  <a:schemeClr val="tx1"/>
                </a:solidFill>
                <a:effectLst/>
                <a:latin typeface="+mn-lt"/>
                <a:ea typeface="+mn-ea"/>
                <a:cs typeface="+mn-cs"/>
              </a:rPr>
              <a:t> </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They do this </a:t>
            </a:r>
            <a:r>
              <a:rPr lang="en-US" sz="1200" kern="1200" dirty="0" smtClean="0">
                <a:solidFill>
                  <a:schemeClr val="tx1"/>
                </a:solidFill>
                <a:effectLst/>
                <a:latin typeface="+mn-lt"/>
                <a:ea typeface="+mn-ea"/>
                <a:cs typeface="+mn-cs"/>
              </a:rPr>
              <a:t>by protecting the soil surface from erosion, adding biomass to the soil, especially below the soil surface, and creating a habitat for microorganisms like fungi that contribute to the soil biology and provide more pathways for nutrient management in the soil ecosystem.</a:t>
            </a:r>
          </a:p>
          <a:p>
            <a:endParaRPr lang="en-US" dirty="0"/>
          </a:p>
        </p:txBody>
      </p:sp>
      <p:sp>
        <p:nvSpPr>
          <p:cNvPr id="4" name="Slide Number Placeholder 3"/>
          <p:cNvSpPr>
            <a:spLocks noGrp="1"/>
          </p:cNvSpPr>
          <p:nvPr>
            <p:ph type="sldNum" sz="quarter" idx="10"/>
          </p:nvPr>
        </p:nvSpPr>
        <p:spPr/>
        <p:txBody>
          <a:bodyPr/>
          <a:lstStyle/>
          <a:p>
            <a:fld id="{D10996E0-BA0B-4140-846E-DEE71A6C9DA1}" type="slidenum">
              <a:rPr lang="en-US" smtClean="0"/>
              <a:t>14</a:t>
            </a:fld>
            <a:endParaRPr lang="en-US"/>
          </a:p>
        </p:txBody>
      </p:sp>
    </p:spTree>
    <p:extLst>
      <p:ext uri="{BB962C8B-B14F-4D97-AF65-F5344CB8AC3E}">
        <p14:creationId xmlns:p14="http://schemas.microsoft.com/office/powerpoint/2010/main" val="154627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Mixes are a popular option for maximizing benefits from cover crops.</a:t>
            </a:r>
          </a:p>
          <a:p>
            <a:endParaRPr lang="en-US" baseline="0" dirty="0" smtClean="0"/>
          </a:p>
          <a:p>
            <a:r>
              <a:rPr lang="en-US" baseline="0" dirty="0" smtClean="0"/>
              <a:t>Photo from Steve Groff’s farm in </a:t>
            </a:r>
            <a:r>
              <a:rPr lang="en-US" baseline="0" dirty="0" err="1" smtClean="0"/>
              <a:t>Holtwood</a:t>
            </a:r>
            <a:r>
              <a:rPr lang="en-US" baseline="0" dirty="0" smtClean="0"/>
              <a:t>, PA.</a:t>
            </a:r>
          </a:p>
        </p:txBody>
      </p:sp>
      <p:sp>
        <p:nvSpPr>
          <p:cNvPr id="4" name="Slide Number Placeholder 3"/>
          <p:cNvSpPr>
            <a:spLocks noGrp="1"/>
          </p:cNvSpPr>
          <p:nvPr>
            <p:ph type="sldNum" sz="quarter" idx="10"/>
          </p:nvPr>
        </p:nvSpPr>
        <p:spPr/>
        <p:txBody>
          <a:bodyPr/>
          <a:lstStyle/>
          <a:p>
            <a:fld id="{6C30050A-7851-A54E-B37E-E0514CF899D0}" type="slidenum">
              <a:rPr lang="en-US" smtClean="0"/>
              <a:t>15</a:t>
            </a:fld>
            <a:endParaRPr lang="en-US"/>
          </a:p>
        </p:txBody>
      </p:sp>
    </p:spTree>
    <p:extLst>
      <p:ext uri="{BB962C8B-B14F-4D97-AF65-F5344CB8AC3E}">
        <p14:creationId xmlns:p14="http://schemas.microsoft.com/office/powerpoint/2010/main" val="510395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Main Idea: Cover crop management can be combined with no-till management and intentional manure management to create healthy conditions on the farm and in surrounding ecosystems. </a:t>
            </a:r>
          </a:p>
          <a:p>
            <a:pPr marL="0" indent="0">
              <a:buFontTx/>
              <a:buNone/>
            </a:pPr>
            <a:endParaRPr lang="en-US" sz="1200" kern="1200" baseline="0" dirty="0" smtClean="0">
              <a:solidFill>
                <a:schemeClr val="tx1"/>
              </a:solidFill>
              <a:effectLst/>
              <a:latin typeface="+mn-lt"/>
              <a:ea typeface="+mn-ea"/>
              <a:cs typeface="+mn-cs"/>
            </a:endParaRPr>
          </a:p>
          <a:p>
            <a:pPr marL="0" indent="0">
              <a:buFontTx/>
              <a:buNone/>
            </a:pPr>
            <a:r>
              <a:rPr lang="en-US" baseline="0" dirty="0" smtClean="0"/>
              <a:t>Some producers use this piece of equipment, known as the </a:t>
            </a:r>
            <a:r>
              <a:rPr lang="en-US" b="1" baseline="0" dirty="0" smtClean="0"/>
              <a:t>roller crimper</a:t>
            </a:r>
            <a:r>
              <a:rPr lang="en-US" baseline="0" dirty="0" smtClean="0"/>
              <a:t>, to manually roll down the cover crop before planting a cash crop. </a:t>
            </a:r>
          </a:p>
          <a:p>
            <a:pPr marL="628650" lvl="1" indent="-171450">
              <a:buFontTx/>
              <a:buChar char="-"/>
            </a:pPr>
            <a:r>
              <a:rPr lang="en-US" baseline="0" dirty="0" smtClean="0"/>
              <a:t>This method allows the farmer to use no-till management and further steward their soil health.</a:t>
            </a:r>
          </a:p>
          <a:p>
            <a:pPr marL="628650" lvl="1" indent="-171450">
              <a:buFontTx/>
              <a:buChar char="-"/>
            </a:pPr>
            <a:endParaRPr lang="en-US" baseline="0" dirty="0" smtClean="0"/>
          </a:p>
          <a:p>
            <a:pPr marL="0" lvl="0" indent="0">
              <a:buFontTx/>
              <a:buNone/>
            </a:pPr>
            <a:r>
              <a:rPr lang="en-US" baseline="0" dirty="0" smtClean="0"/>
              <a:t>Photo taken in Maryland.</a:t>
            </a:r>
          </a:p>
          <a:p>
            <a:pPr marL="0" lvl="0" indent="0">
              <a:buFontTx/>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10996E0-BA0B-4140-846E-DEE71A6C9DA1}" type="slidenum">
              <a:rPr lang="en-US" smtClean="0"/>
              <a:t>16</a:t>
            </a:fld>
            <a:endParaRPr lang="en-US"/>
          </a:p>
        </p:txBody>
      </p:sp>
    </p:spTree>
    <p:extLst>
      <p:ext uri="{BB962C8B-B14F-4D97-AF65-F5344CB8AC3E}">
        <p14:creationId xmlns:p14="http://schemas.microsoft.com/office/powerpoint/2010/main" val="248246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Main Idea: Cover crop management can be combined with no-till management and intentional manure management to create healthy conditions on the farm and in surrounding ecosystems. </a:t>
            </a:r>
          </a:p>
          <a:p>
            <a:endParaRPr lang="en-US" dirty="0"/>
          </a:p>
        </p:txBody>
      </p:sp>
      <p:sp>
        <p:nvSpPr>
          <p:cNvPr id="4" name="Slide Number Placeholder 3"/>
          <p:cNvSpPr>
            <a:spLocks noGrp="1"/>
          </p:cNvSpPr>
          <p:nvPr>
            <p:ph type="sldNum" sz="quarter" idx="10"/>
          </p:nvPr>
        </p:nvSpPr>
        <p:spPr/>
        <p:txBody>
          <a:bodyPr/>
          <a:lstStyle/>
          <a:p>
            <a:fld id="{D10996E0-BA0B-4140-846E-DEE71A6C9DA1}" type="slidenum">
              <a:rPr lang="en-US" smtClean="0"/>
              <a:t>17</a:t>
            </a:fld>
            <a:endParaRPr lang="en-US"/>
          </a:p>
        </p:txBody>
      </p:sp>
    </p:spTree>
    <p:extLst>
      <p:ext uri="{BB962C8B-B14F-4D97-AF65-F5344CB8AC3E}">
        <p14:creationId xmlns:p14="http://schemas.microsoft.com/office/powerpoint/2010/main" val="971383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a:t>
            </a:r>
            <a:r>
              <a:rPr lang="en-US" baseline="0" dirty="0" smtClean="0"/>
              <a:t> Aerial view of cover crops planted in Maryland next to the Chesapeake Bay</a:t>
            </a:r>
            <a:endParaRPr lang="en-US" dirty="0"/>
          </a:p>
        </p:txBody>
      </p:sp>
      <p:sp>
        <p:nvSpPr>
          <p:cNvPr id="4" name="Slide Number Placeholder 3"/>
          <p:cNvSpPr>
            <a:spLocks noGrp="1"/>
          </p:cNvSpPr>
          <p:nvPr>
            <p:ph type="sldNum" sz="quarter" idx="10"/>
          </p:nvPr>
        </p:nvSpPr>
        <p:spPr/>
        <p:txBody>
          <a:bodyPr/>
          <a:lstStyle/>
          <a:p>
            <a:fld id="{D10996E0-BA0B-4140-846E-DEE71A6C9DA1}" type="slidenum">
              <a:rPr lang="en-US" smtClean="0"/>
              <a:t>18</a:t>
            </a:fld>
            <a:endParaRPr lang="en-US"/>
          </a:p>
        </p:txBody>
      </p:sp>
    </p:spTree>
    <p:extLst>
      <p:ext uri="{BB962C8B-B14F-4D97-AF65-F5344CB8AC3E}">
        <p14:creationId xmlns:p14="http://schemas.microsoft.com/office/powerpoint/2010/main" val="453754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a:t>
            </a:r>
            <a:r>
              <a:rPr lang="en-US" sz="1200" b="0" i="0" kern="1200" dirty="0" smtClean="0">
                <a:solidFill>
                  <a:schemeClr val="tx1"/>
                </a:solidFill>
                <a:effectLst/>
                <a:latin typeface="+mn-lt"/>
                <a:ea typeface="+mn-ea"/>
                <a:cs typeface="+mn-cs"/>
              </a:rPr>
              <a:t>Aerial views of cover crops on farm fields along the waters edge of the Chesapeake Bay</a:t>
            </a:r>
            <a:endParaRPr lang="en-US" dirty="0"/>
          </a:p>
        </p:txBody>
      </p:sp>
      <p:sp>
        <p:nvSpPr>
          <p:cNvPr id="4" name="Slide Number Placeholder 3"/>
          <p:cNvSpPr>
            <a:spLocks noGrp="1"/>
          </p:cNvSpPr>
          <p:nvPr>
            <p:ph type="sldNum" sz="quarter" idx="10"/>
          </p:nvPr>
        </p:nvSpPr>
        <p:spPr/>
        <p:txBody>
          <a:bodyPr/>
          <a:lstStyle/>
          <a:p>
            <a:fld id="{D10996E0-BA0B-4140-846E-DEE71A6C9DA1}" type="slidenum">
              <a:rPr lang="en-US" smtClean="0"/>
              <a:t>19</a:t>
            </a:fld>
            <a:endParaRPr lang="en-US"/>
          </a:p>
        </p:txBody>
      </p:sp>
    </p:spTree>
    <p:extLst>
      <p:ext uri="{BB962C8B-B14F-4D97-AF65-F5344CB8AC3E}">
        <p14:creationId xmlns:p14="http://schemas.microsoft.com/office/powerpoint/2010/main" val="825948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the notes on the slide set to help guide your presentation. </a:t>
            </a:r>
            <a:endParaRPr lang="en-US" dirty="0"/>
          </a:p>
        </p:txBody>
      </p:sp>
      <p:sp>
        <p:nvSpPr>
          <p:cNvPr id="4" name="Slide Number Placeholder 3"/>
          <p:cNvSpPr>
            <a:spLocks noGrp="1"/>
          </p:cNvSpPr>
          <p:nvPr>
            <p:ph type="sldNum" sz="quarter" idx="10"/>
          </p:nvPr>
        </p:nvSpPr>
        <p:spPr/>
        <p:txBody>
          <a:bodyPr/>
          <a:lstStyle/>
          <a:p>
            <a:fld id="{D10996E0-BA0B-4140-846E-DEE71A6C9DA1}" type="slidenum">
              <a:rPr lang="en-US" smtClean="0"/>
              <a:t>2</a:t>
            </a:fld>
            <a:endParaRPr lang="en-US"/>
          </a:p>
        </p:txBody>
      </p:sp>
    </p:spTree>
    <p:extLst>
      <p:ext uri="{BB962C8B-B14F-4D97-AF65-F5344CB8AC3E}">
        <p14:creationId xmlns:p14="http://schemas.microsoft.com/office/powerpoint/2010/main" val="1764419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a:t>
            </a:r>
            <a:r>
              <a:rPr lang="en-US" sz="1200" b="0" i="0" kern="1200" dirty="0" smtClean="0">
                <a:solidFill>
                  <a:schemeClr val="tx1"/>
                </a:solidFill>
                <a:effectLst/>
                <a:latin typeface="+mn-lt"/>
                <a:ea typeface="+mn-ea"/>
                <a:cs typeface="+mn-cs"/>
              </a:rPr>
              <a:t>Aerial views of cover crops on farm fields along the waters edge of the Chesapeake Bay</a:t>
            </a:r>
            <a:endParaRPr lang="en-US" dirty="0"/>
          </a:p>
        </p:txBody>
      </p:sp>
      <p:sp>
        <p:nvSpPr>
          <p:cNvPr id="4" name="Slide Number Placeholder 3"/>
          <p:cNvSpPr>
            <a:spLocks noGrp="1"/>
          </p:cNvSpPr>
          <p:nvPr>
            <p:ph type="sldNum" sz="quarter" idx="10"/>
          </p:nvPr>
        </p:nvSpPr>
        <p:spPr/>
        <p:txBody>
          <a:bodyPr/>
          <a:lstStyle/>
          <a:p>
            <a:fld id="{D10996E0-BA0B-4140-846E-DEE71A6C9DA1}" type="slidenum">
              <a:rPr lang="en-US" smtClean="0"/>
              <a:t>20</a:t>
            </a:fld>
            <a:endParaRPr lang="en-US"/>
          </a:p>
        </p:txBody>
      </p:sp>
    </p:spTree>
    <p:extLst>
      <p:ext uri="{BB962C8B-B14F-4D97-AF65-F5344CB8AC3E}">
        <p14:creationId xmlns:p14="http://schemas.microsoft.com/office/powerpoint/2010/main" val="358410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of cover crops lining a riverbank in Maryland.</a:t>
            </a:r>
            <a:endParaRPr lang="en-US" dirty="0"/>
          </a:p>
        </p:txBody>
      </p:sp>
      <p:sp>
        <p:nvSpPr>
          <p:cNvPr id="4" name="Slide Number Placeholder 3"/>
          <p:cNvSpPr>
            <a:spLocks noGrp="1"/>
          </p:cNvSpPr>
          <p:nvPr>
            <p:ph type="sldNum" sz="quarter" idx="10"/>
          </p:nvPr>
        </p:nvSpPr>
        <p:spPr/>
        <p:txBody>
          <a:bodyPr/>
          <a:lstStyle/>
          <a:p>
            <a:fld id="{2CAF5478-9329-0647-862A-3D86BD2D82C3}" type="slidenum">
              <a:rPr lang="en-US" smtClean="0"/>
              <a:t>21</a:t>
            </a:fld>
            <a:endParaRPr lang="en-US"/>
          </a:p>
        </p:txBody>
      </p:sp>
    </p:spTree>
    <p:extLst>
      <p:ext uri="{BB962C8B-B14F-4D97-AF65-F5344CB8AC3E}">
        <p14:creationId xmlns:p14="http://schemas.microsoft.com/office/powerpoint/2010/main" val="27803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F5478-9329-0647-862A-3D86BD2D82C3}" type="slidenum">
              <a:rPr lang="en-US" smtClean="0"/>
              <a:t>22</a:t>
            </a:fld>
            <a:endParaRPr lang="en-US"/>
          </a:p>
        </p:txBody>
      </p:sp>
    </p:spTree>
    <p:extLst>
      <p:ext uri="{BB962C8B-B14F-4D97-AF65-F5344CB8AC3E}">
        <p14:creationId xmlns:p14="http://schemas.microsoft.com/office/powerpoint/2010/main" val="394728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F5478-9329-0647-862A-3D86BD2D82C3}" type="slidenum">
              <a:rPr lang="en-US" smtClean="0"/>
              <a:t>23</a:t>
            </a:fld>
            <a:endParaRPr lang="en-US"/>
          </a:p>
        </p:txBody>
      </p:sp>
    </p:spTree>
    <p:extLst>
      <p:ext uri="{BB962C8B-B14F-4D97-AF65-F5344CB8AC3E}">
        <p14:creationId xmlns:p14="http://schemas.microsoft.com/office/powerpoint/2010/main" val="182274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taken at the University of Missouri Bradford Research</a:t>
            </a:r>
            <a:r>
              <a:rPr lang="en-US" baseline="0" dirty="0" smtClean="0"/>
              <a:t> Center in Columbia, MO.</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24</a:t>
            </a:fld>
            <a:endParaRPr lang="en-US"/>
          </a:p>
        </p:txBody>
      </p:sp>
    </p:spTree>
    <p:extLst>
      <p:ext uri="{BB962C8B-B14F-4D97-AF65-F5344CB8AC3E}">
        <p14:creationId xmlns:p14="http://schemas.microsoft.com/office/powerpoint/2010/main" val="186302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About Cover Crops</a:t>
            </a:r>
          </a:p>
          <a:p>
            <a:pPr marL="171450" indent="-171450">
              <a:buFontTx/>
              <a:buChar char="-"/>
            </a:pPr>
            <a:r>
              <a:rPr lang="en-US" dirty="0" smtClean="0"/>
              <a:t>Crops grown during a time of the year when we wouldn’t normally plant anything, such</a:t>
            </a:r>
            <a:r>
              <a:rPr lang="en-US" baseline="0" dirty="0" smtClean="0"/>
              <a:t> as during winter or summer fallow periods in row crop operations. Sometimes used as living cover grown with other crops to cover the soil, provide nutrients, and prevent weeds.</a:t>
            </a:r>
          </a:p>
          <a:p>
            <a:pPr marL="171450" indent="-171450">
              <a:buFontTx/>
              <a:buChar char="-"/>
            </a:pPr>
            <a:endParaRPr lang="en-US" baseline="0" dirty="0" smtClean="0"/>
          </a:p>
          <a:p>
            <a:pPr marL="171450" indent="-171450">
              <a:buFontTx/>
              <a:buChar char="-"/>
            </a:pPr>
            <a:r>
              <a:rPr lang="en-US" baseline="0" dirty="0" smtClean="0"/>
              <a:t>Photo taken at Steve Groff’s farm in </a:t>
            </a:r>
            <a:r>
              <a:rPr lang="en-US" baseline="0" dirty="0" err="1" smtClean="0"/>
              <a:t>Holtwood</a:t>
            </a:r>
            <a:r>
              <a:rPr lang="en-US" baseline="0" dirty="0" smtClean="0"/>
              <a:t>, PA.</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6C30050A-7851-A54E-B37E-E0514CF899D0}" type="slidenum">
              <a:rPr lang="en-US" smtClean="0"/>
              <a:t>3</a:t>
            </a:fld>
            <a:endParaRPr lang="en-US"/>
          </a:p>
        </p:txBody>
      </p:sp>
    </p:spTree>
    <p:extLst>
      <p:ext uri="{BB962C8B-B14F-4D97-AF65-F5344CB8AC3E}">
        <p14:creationId xmlns:p14="http://schemas.microsoft.com/office/powerpoint/2010/main" val="1275586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More about cover crops:</a:t>
            </a:r>
          </a:p>
          <a:p>
            <a:pPr marL="171450" indent="-171450">
              <a:buFontTx/>
              <a:buChar char="-"/>
            </a:pPr>
            <a:r>
              <a:rPr lang="en-US" baseline="0" dirty="0" smtClean="0"/>
              <a:t>Dozens of different species in use today in U.S.</a:t>
            </a:r>
          </a:p>
          <a:p>
            <a:pPr marL="171450" indent="-171450">
              <a:buFontTx/>
              <a:buChar char="-"/>
            </a:pPr>
            <a:r>
              <a:rPr lang="en-US" baseline="0" dirty="0" smtClean="0"/>
              <a:t>Used all over the globe</a:t>
            </a:r>
          </a:p>
          <a:p>
            <a:pPr marL="171450" indent="-171450">
              <a:buFontTx/>
              <a:buChar char="-"/>
            </a:pPr>
            <a:r>
              <a:rPr lang="en-US" baseline="0" dirty="0" smtClean="0"/>
              <a:t>Applicable in multiple U.S. agricultural systems, including viticulture, annual row crop agriculture, horticulture systems and as livestock pasture.</a:t>
            </a:r>
          </a:p>
          <a:p>
            <a:endParaRPr lang="en-US" dirty="0"/>
          </a:p>
        </p:txBody>
      </p:sp>
      <p:sp>
        <p:nvSpPr>
          <p:cNvPr id="4" name="Slide Number Placeholder 3"/>
          <p:cNvSpPr>
            <a:spLocks noGrp="1"/>
          </p:cNvSpPr>
          <p:nvPr>
            <p:ph type="sldNum" sz="quarter" idx="10"/>
          </p:nvPr>
        </p:nvSpPr>
        <p:spPr/>
        <p:txBody>
          <a:bodyPr/>
          <a:lstStyle/>
          <a:p>
            <a:fld id="{D10996E0-BA0B-4140-846E-DEE71A6C9DA1}" type="slidenum">
              <a:rPr lang="en-US" smtClean="0"/>
              <a:t>4</a:t>
            </a:fld>
            <a:endParaRPr lang="en-US"/>
          </a:p>
        </p:txBody>
      </p:sp>
    </p:spTree>
    <p:extLst>
      <p:ext uri="{BB962C8B-B14F-4D97-AF65-F5344CB8AC3E}">
        <p14:creationId xmlns:p14="http://schemas.microsoft.com/office/powerpoint/2010/main" val="2119444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Annual ryegrass acquires great amounts of biomass and is known for scavenging nitrogen, preventing erosion and suppressing weeds.</a:t>
            </a:r>
          </a:p>
          <a:p>
            <a:pPr marL="171450" indent="-171450">
              <a:buFontTx/>
              <a:buChar char="-"/>
            </a:pPr>
            <a:r>
              <a:rPr lang="en-US" baseline="0" dirty="0" smtClean="0"/>
              <a:t>Brassicas and mustards, like the radish, are known to prevent erosion but also to reduce soil compaction and suppress weeds. Radishes have large tap roots that act to naturally aerate and open up the soil, like a plow.</a:t>
            </a:r>
          </a:p>
          <a:p>
            <a:pPr marL="171450" indent="-171450">
              <a:buFontTx/>
              <a:buChar char="-"/>
            </a:pPr>
            <a:r>
              <a:rPr lang="en-US" baseline="0" dirty="0" smtClean="0"/>
              <a:t>Crimson clover is a legume crop; legumes are known for their ability to provide nitrogen. Crimson clover is also effective at preventing erosion.</a:t>
            </a:r>
          </a:p>
          <a:p>
            <a:pPr marL="0" indent="0">
              <a:buFontTx/>
              <a:buNone/>
            </a:pPr>
            <a:endParaRPr lang="en-US" baseline="0" dirty="0" smtClean="0"/>
          </a:p>
          <a:p>
            <a:pPr marL="0" indent="0">
              <a:buFontTx/>
              <a:buNone/>
            </a:pPr>
            <a:r>
              <a:rPr lang="en-US" baseline="0" dirty="0" smtClean="0"/>
              <a:t>You’ll notice that each of these cover crops, though different, shares benefits. </a:t>
            </a:r>
          </a:p>
          <a:p>
            <a:pPr marL="171450" indent="-171450">
              <a:buFontTx/>
              <a:buChar char="-"/>
            </a:pPr>
            <a:r>
              <a:rPr lang="en-US" baseline="0" dirty="0" smtClean="0"/>
              <a:t>For example, they all prevent erosion. </a:t>
            </a:r>
          </a:p>
          <a:p>
            <a:pPr marL="171450" indent="-171450">
              <a:buFontTx/>
              <a:buChar char="-"/>
            </a:pPr>
            <a:r>
              <a:rPr lang="en-US" baseline="0" dirty="0" smtClean="0"/>
              <a:t>But their differences are important and are one reason many farmers have started to plant mixtures of different cover crop species, so that there are multiple benefits to their soil. </a:t>
            </a:r>
          </a:p>
          <a:p>
            <a:pPr marL="171450" indent="-171450">
              <a:buFontTx/>
              <a:buChar char="-"/>
            </a:pPr>
            <a:r>
              <a:rPr lang="en-US" baseline="0" dirty="0" smtClean="0"/>
              <a:t>This also increases the biodiversity of a landscape, which is very important to promoting ecosystem health.</a:t>
            </a:r>
          </a:p>
          <a:p>
            <a:pPr marL="171450" indent="-171450">
              <a:buFontTx/>
              <a:buChar char="-"/>
            </a:pPr>
            <a:endParaRPr lang="en-US" baseline="0" dirty="0" smtClean="0"/>
          </a:p>
          <a:p>
            <a:pPr marL="0" indent="0">
              <a:buFontTx/>
              <a:buNone/>
            </a:pPr>
            <a:r>
              <a:rPr lang="en-US" baseline="0" dirty="0" smtClean="0"/>
              <a:t>Photo locations: top left was taken in </a:t>
            </a:r>
            <a:r>
              <a:rPr lang="en-US" baseline="0" dirty="0" err="1" smtClean="0"/>
              <a:t>Holtwood</a:t>
            </a:r>
            <a:r>
              <a:rPr lang="en-US" baseline="0" dirty="0" smtClean="0"/>
              <a:t>, PA; bottom left was taken in MD; right photo was taken at the USDA NRCS Plant Materials Center in MO.</a:t>
            </a:r>
          </a:p>
          <a:p>
            <a:endParaRPr lang="en-US" dirty="0"/>
          </a:p>
        </p:txBody>
      </p:sp>
      <p:sp>
        <p:nvSpPr>
          <p:cNvPr id="4" name="Slide Number Placeholder 3"/>
          <p:cNvSpPr>
            <a:spLocks noGrp="1"/>
          </p:cNvSpPr>
          <p:nvPr>
            <p:ph type="sldNum" sz="quarter" idx="10"/>
          </p:nvPr>
        </p:nvSpPr>
        <p:spPr/>
        <p:txBody>
          <a:bodyPr/>
          <a:lstStyle/>
          <a:p>
            <a:fld id="{D10996E0-BA0B-4140-846E-DEE71A6C9DA1}" type="slidenum">
              <a:rPr lang="en-US" smtClean="0"/>
              <a:t>5</a:t>
            </a:fld>
            <a:endParaRPr lang="en-US"/>
          </a:p>
        </p:txBody>
      </p:sp>
    </p:spTree>
    <p:extLst>
      <p:ext uri="{BB962C8B-B14F-4D97-AF65-F5344CB8AC3E}">
        <p14:creationId xmlns:p14="http://schemas.microsoft.com/office/powerpoint/2010/main" val="211761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sz="1200" kern="1200" dirty="0" smtClean="0">
                <a:solidFill>
                  <a:schemeClr val="tx1"/>
                </a:solidFill>
                <a:effectLst/>
                <a:latin typeface="+mn-lt"/>
                <a:ea typeface="+mn-ea"/>
                <a:cs typeface="+mn-cs"/>
              </a:rPr>
              <a:t>Myers, R. and C. Watts. 2015. Progress and perspectives with cover crops: interpreting three years of farmer surveys on cover crops. J. Soil Water </a:t>
            </a:r>
            <a:r>
              <a:rPr lang="en-US" sz="1200" kern="1200" dirty="0" err="1" smtClean="0">
                <a:solidFill>
                  <a:schemeClr val="tx1"/>
                </a:solidFill>
                <a:effectLst/>
                <a:latin typeface="+mn-lt"/>
                <a:ea typeface="+mn-ea"/>
                <a:cs typeface="+mn-cs"/>
              </a:rPr>
              <a:t>Conserv</a:t>
            </a:r>
            <a:r>
              <a:rPr lang="en-US" sz="1200" kern="1200" dirty="0" smtClean="0">
                <a:solidFill>
                  <a:schemeClr val="tx1"/>
                </a:solidFill>
                <a:effectLst/>
                <a:latin typeface="+mn-lt"/>
                <a:ea typeface="+mn-ea"/>
                <a:cs typeface="+mn-cs"/>
              </a:rPr>
              <a:t>. 70(6):125A:129A.</a:t>
            </a:r>
            <a:r>
              <a:rPr lang="en-US" dirty="0" smtClean="0">
                <a:effectLst/>
              </a:rPr>
              <a:t> </a:t>
            </a:r>
          </a:p>
          <a:p>
            <a:pPr marL="228600" indent="-228600">
              <a:buAutoNum type="arabicParenBoth"/>
            </a:pPr>
            <a:r>
              <a:rPr lang="en-US" sz="1200" kern="1200" dirty="0" smtClean="0">
                <a:solidFill>
                  <a:schemeClr val="tx1"/>
                </a:solidFill>
                <a:effectLst/>
                <a:latin typeface="+mn-lt"/>
                <a:ea typeface="+mn-ea"/>
                <a:cs typeface="+mn-cs"/>
              </a:rPr>
              <a:t>National Agricultural Statistics Service. 2016a. Acreage. [Online]. Available at </a:t>
            </a:r>
            <a:r>
              <a:rPr lang="en-US" sz="1200" u="sng" kern="1200" dirty="0" smtClean="0">
                <a:solidFill>
                  <a:schemeClr val="tx1"/>
                </a:solidFill>
                <a:effectLst/>
                <a:latin typeface="+mn-lt"/>
                <a:ea typeface="+mn-ea"/>
                <a:cs typeface="+mn-cs"/>
                <a:hlinkClick r:id="rId3"/>
              </a:rPr>
              <a:t>http://www.usda.gov/nass/PUBS/TODAYRPT/acrg0616.pdf</a:t>
            </a:r>
            <a:r>
              <a:rPr lang="en-US" sz="1200" kern="1200" dirty="0" smtClean="0">
                <a:solidFill>
                  <a:schemeClr val="tx1"/>
                </a:solidFill>
                <a:effectLst/>
                <a:latin typeface="+mn-lt"/>
                <a:ea typeface="+mn-ea"/>
                <a:cs typeface="+mn-cs"/>
              </a:rPr>
              <a:t> (verified 16 September 2016).</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10996E0-BA0B-4140-846E-DEE71A6C9DA1}" type="slidenum">
              <a:rPr lang="en-US" smtClean="0"/>
              <a:t>6</a:t>
            </a:fld>
            <a:endParaRPr lang="en-US"/>
          </a:p>
        </p:txBody>
      </p:sp>
    </p:spTree>
    <p:extLst>
      <p:ext uri="{BB962C8B-B14F-4D97-AF65-F5344CB8AC3E}">
        <p14:creationId xmlns:p14="http://schemas.microsoft.com/office/powerpoint/2010/main" val="300434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scientific literature is ripe with data about the benefits of planting cover crops. They have been shown to decrease, or almost completely eliminate, erosion from agricultural fields, increase rainfall infiltration to the soil layer, keep nutrients like nitrogen and phosphorus in place and prevent the loss of these nutrients to vulnerable waterways, and increase soil organic matter levels (which are a measure of soil fertility).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They’re a lot like this Swiss</a:t>
            </a:r>
            <a:r>
              <a:rPr lang="en-US" sz="1200" kern="1200" baseline="0" dirty="0" smtClean="0">
                <a:solidFill>
                  <a:schemeClr val="tx1"/>
                </a:solidFill>
                <a:effectLst/>
                <a:latin typeface="+mn-lt"/>
                <a:ea typeface="+mn-ea"/>
                <a:cs typeface="+mn-cs"/>
              </a:rPr>
              <a:t> Army Knife – a useful and dynamic tool!</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10996E0-BA0B-4140-846E-DEE71A6C9DA1}" type="slidenum">
              <a:rPr lang="en-US" smtClean="0"/>
              <a:t>7</a:t>
            </a:fld>
            <a:endParaRPr lang="en-US"/>
          </a:p>
        </p:txBody>
      </p:sp>
    </p:spTree>
    <p:extLst>
      <p:ext uri="{BB962C8B-B14F-4D97-AF65-F5344CB8AC3E}">
        <p14:creationId xmlns:p14="http://schemas.microsoft.com/office/powerpoint/2010/main" val="124798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Main</a:t>
            </a:r>
            <a:r>
              <a:rPr lang="en-US" sz="1200" kern="1200" baseline="0" dirty="0" smtClean="0">
                <a:solidFill>
                  <a:schemeClr val="tx1"/>
                </a:solidFill>
                <a:effectLst/>
                <a:latin typeface="+mn-lt"/>
                <a:ea typeface="+mn-ea"/>
                <a:cs typeface="+mn-cs"/>
              </a:rPr>
              <a:t> Idea: </a:t>
            </a:r>
            <a:r>
              <a:rPr lang="en-US" sz="1200" kern="1200" dirty="0" smtClean="0">
                <a:solidFill>
                  <a:schemeClr val="tx1"/>
                </a:solidFill>
                <a:effectLst/>
                <a:latin typeface="+mn-lt"/>
                <a:ea typeface="+mn-ea"/>
                <a:cs typeface="+mn-cs"/>
              </a:rPr>
              <a:t>Cover crops can successfully decrease, or almost completely eliminate, soil loss from various production systems.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They do this by:</a:t>
            </a:r>
          </a:p>
          <a:p>
            <a:pPr lvl="0"/>
            <a:r>
              <a:rPr lang="en-US" sz="1200" kern="1200" dirty="0" smtClean="0">
                <a:solidFill>
                  <a:schemeClr val="tx1"/>
                </a:solidFill>
                <a:effectLst/>
                <a:latin typeface="+mn-lt"/>
                <a:ea typeface="+mn-ea"/>
                <a:cs typeface="+mn-cs"/>
              </a:rPr>
              <a:t>- Providing coverage of the soil surface and protecting it from rain and wind</a:t>
            </a:r>
          </a:p>
          <a:p>
            <a:pPr lvl="0"/>
            <a:r>
              <a:rPr lang="en-US" sz="1200" kern="1200" dirty="0" smtClean="0">
                <a:solidFill>
                  <a:schemeClr val="tx1"/>
                </a:solidFill>
                <a:effectLst/>
                <a:latin typeface="+mn-lt"/>
                <a:ea typeface="+mn-ea"/>
                <a:cs typeface="+mn-cs"/>
              </a:rPr>
              <a:t>- Rooting into the soil profile and improving soil structure</a:t>
            </a:r>
          </a:p>
          <a:p>
            <a:pPr lvl="0"/>
            <a:r>
              <a:rPr lang="en-US" sz="1200" kern="1200" dirty="0" smtClean="0">
                <a:solidFill>
                  <a:schemeClr val="tx1"/>
                </a:solidFill>
                <a:effectLst/>
                <a:latin typeface="+mn-lt"/>
                <a:ea typeface="+mn-ea"/>
                <a:cs typeface="+mn-cs"/>
              </a:rPr>
              <a:t>- Encouraging rainfall infiltration to the soil profile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Studies have shown decreases in soil loss from fields planted into different types of cover crops:</a:t>
            </a:r>
          </a:p>
          <a:p>
            <a:pPr lvl="0"/>
            <a:r>
              <a:rPr lang="en-US" sz="1200" kern="1200" dirty="0" smtClean="0">
                <a:solidFill>
                  <a:schemeClr val="tx1"/>
                </a:solidFill>
                <a:effectLst/>
                <a:latin typeface="+mn-lt"/>
                <a:ea typeface="+mn-ea"/>
                <a:cs typeface="+mn-cs"/>
              </a:rPr>
              <a:t>- Non-legume cover crops, including rye, ryegrass, triticale, barley, and wheat, reduced soil loss by 31 to 100%.</a:t>
            </a:r>
          </a:p>
          <a:p>
            <a:pPr lvl="0"/>
            <a:r>
              <a:rPr lang="en-US" sz="1200" kern="1200" dirty="0" smtClean="0">
                <a:solidFill>
                  <a:schemeClr val="tx1"/>
                </a:solidFill>
                <a:effectLst/>
                <a:latin typeface="+mn-lt"/>
                <a:ea typeface="+mn-ea"/>
                <a:cs typeface="+mn-cs"/>
              </a:rPr>
              <a:t>- Legume cover crops, including red clover, crimson clover, lentil, and pea, reduced soil loss by 38 to 69%.</a:t>
            </a:r>
          </a:p>
          <a:p>
            <a:pPr lvl="0"/>
            <a:r>
              <a:rPr lang="en-US" sz="1200" kern="1200" dirty="0" smtClean="0">
                <a:solidFill>
                  <a:schemeClr val="tx1"/>
                </a:solidFill>
                <a:effectLst/>
                <a:latin typeface="+mn-lt"/>
                <a:ea typeface="+mn-ea"/>
                <a:cs typeface="+mn-cs"/>
              </a:rPr>
              <a:t>- Mustard, a brassica cover crop, reduced soil loss by up to 82%.</a:t>
            </a:r>
          </a:p>
          <a:p>
            <a:pPr marL="171450" lvl="0" indent="-171450">
              <a:buFontTx/>
              <a:buChar char="-"/>
            </a:pPr>
            <a:r>
              <a:rPr lang="en-US" sz="1200" kern="1200" dirty="0" smtClean="0">
                <a:solidFill>
                  <a:schemeClr val="tx1"/>
                </a:solidFill>
                <a:effectLst/>
                <a:latin typeface="+mn-lt"/>
                <a:ea typeface="+mn-ea"/>
                <a:cs typeface="+mn-cs"/>
              </a:rPr>
              <a:t>On average, cover crops reduced sediment losses from erosion by 20.8 tons per acre on conventional-till fields, 6.5 tons per acre on reduced-till fields, and 1.2 tons per acre on no-till fields. </a:t>
            </a:r>
          </a:p>
          <a:p>
            <a:pPr marL="171450" lvl="0" indent="-171450">
              <a:buFontTx/>
              <a:buChar char="-"/>
            </a:pPr>
            <a:endParaRPr lang="en-US" sz="1200" kern="1200" dirty="0" smtClean="0">
              <a:solidFill>
                <a:schemeClr val="tx1"/>
              </a:solidFill>
              <a:effectLst/>
              <a:latin typeface="+mn-lt"/>
              <a:ea typeface="+mn-ea"/>
              <a:cs typeface="+mn-cs"/>
            </a:endParaRPr>
          </a:p>
          <a:p>
            <a:pPr marL="0" lvl="0" indent="0">
              <a:buFontTx/>
              <a:buNone/>
            </a:pPr>
            <a:r>
              <a:rPr lang="en-US" sz="1200" kern="1200" dirty="0" smtClean="0">
                <a:solidFill>
                  <a:schemeClr val="tx1"/>
                </a:solidFill>
                <a:effectLst/>
                <a:latin typeface="+mn-lt"/>
                <a:ea typeface="+mn-ea"/>
                <a:cs typeface="+mn-cs"/>
              </a:rPr>
              <a:t>(3)</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Natural Resources Conservation Service. 2007 National Resources Inventory. National soil erosion results tables. [Online]. Available at: </a:t>
            </a:r>
            <a:r>
              <a:rPr lang="en-US" sz="1200" u="sng" kern="1200" dirty="0" smtClean="0">
                <a:solidFill>
                  <a:schemeClr val="tx1"/>
                </a:solidFill>
                <a:effectLst/>
                <a:latin typeface="+mn-lt"/>
                <a:ea typeface="+mn-ea"/>
                <a:cs typeface="+mn-cs"/>
                <a:hlinkClick r:id="rId3"/>
              </a:rPr>
              <a:t>https://www.nrcs.usda.gov/wps/portal/nrcs/detail/national/home/?cid=stelprdb1041678</a:t>
            </a:r>
            <a:r>
              <a:rPr lang="en-US" sz="1200" kern="1200" dirty="0" smtClean="0">
                <a:solidFill>
                  <a:schemeClr val="tx1"/>
                </a:solidFill>
                <a:effectLst/>
                <a:latin typeface="+mn-lt"/>
                <a:ea typeface="+mn-ea"/>
                <a:cs typeface="+mn-cs"/>
              </a:rPr>
              <a:t> (verified 18 July 2017).</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10996E0-BA0B-4140-846E-DEE71A6C9DA1}" type="slidenum">
              <a:rPr lang="en-US" smtClean="0"/>
              <a:t>8</a:t>
            </a:fld>
            <a:endParaRPr lang="en-US"/>
          </a:p>
        </p:txBody>
      </p:sp>
    </p:spTree>
    <p:extLst>
      <p:ext uri="{BB962C8B-B14F-4D97-AF65-F5344CB8AC3E}">
        <p14:creationId xmlns:p14="http://schemas.microsoft.com/office/powerpoint/2010/main" val="1188270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Cereal rye is known as the “queen” of cover crops as it is the most popular cover crop. It is well</a:t>
            </a:r>
            <a:r>
              <a:rPr lang="en-US" baseline="0" dirty="0" smtClean="0"/>
              <a:t> known to prevent erosion and scavenge nitrogen. </a:t>
            </a:r>
          </a:p>
          <a:p>
            <a:pPr lvl="0"/>
            <a:endParaRPr lang="en-US" sz="1200" kern="1200" baseline="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Non-legume cover crops, including rye, ryegrass, triticale, barley, and wheat, reduced soil loss by 31 to 100% as compared to fields in which no cover crops were grown.</a:t>
            </a:r>
          </a:p>
          <a:p>
            <a:pPr lvl="0"/>
            <a:r>
              <a:rPr lang="en-US" sz="1200" kern="1200" dirty="0" smtClean="0">
                <a:solidFill>
                  <a:schemeClr val="tx1"/>
                </a:solidFill>
                <a:effectLst/>
                <a:latin typeface="+mn-lt"/>
                <a:ea typeface="+mn-ea"/>
                <a:cs typeface="+mn-cs"/>
              </a:rPr>
              <a:t>Legume cover crops, including red clover, crimson clover, lentil, and pea, reduced soil loss by 38 to 69% compared to no cover crops.</a:t>
            </a:r>
          </a:p>
          <a:p>
            <a:pPr lvl="0"/>
            <a:r>
              <a:rPr lang="en-US" sz="1200" kern="1200" dirty="0" smtClean="0">
                <a:solidFill>
                  <a:schemeClr val="tx1"/>
                </a:solidFill>
                <a:effectLst/>
                <a:latin typeface="+mn-lt"/>
                <a:ea typeface="+mn-ea"/>
                <a:cs typeface="+mn-cs"/>
              </a:rPr>
              <a:t>Mustard, a brassica, reduced soil loss by up to 82% compared to no cover crop.</a:t>
            </a:r>
          </a:p>
          <a:p>
            <a:endParaRPr lang="en-US" baseline="0" dirty="0" smtClean="0"/>
          </a:p>
          <a:p>
            <a:endParaRPr lang="en-US" baseline="0" dirty="0" smtClean="0"/>
          </a:p>
          <a:p>
            <a:r>
              <a:rPr lang="en-US" baseline="0" dirty="0" smtClean="0"/>
              <a:t>Photo taken in Harford County, MD.</a:t>
            </a:r>
          </a:p>
        </p:txBody>
      </p:sp>
      <p:sp>
        <p:nvSpPr>
          <p:cNvPr id="4" name="Slide Number Placeholder 3"/>
          <p:cNvSpPr>
            <a:spLocks noGrp="1"/>
          </p:cNvSpPr>
          <p:nvPr>
            <p:ph type="sldNum" sz="quarter" idx="10"/>
          </p:nvPr>
        </p:nvSpPr>
        <p:spPr/>
        <p:txBody>
          <a:bodyPr/>
          <a:lstStyle/>
          <a:p>
            <a:fld id="{6C30050A-7851-A54E-B37E-E0514CF899D0}" type="slidenum">
              <a:rPr lang="en-US" smtClean="0"/>
              <a:t>9</a:t>
            </a:fld>
            <a:endParaRPr lang="en-US"/>
          </a:p>
        </p:txBody>
      </p:sp>
    </p:spTree>
    <p:extLst>
      <p:ext uri="{BB962C8B-B14F-4D97-AF65-F5344CB8AC3E}">
        <p14:creationId xmlns:p14="http://schemas.microsoft.com/office/powerpoint/2010/main" val="315839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564E29F-3DBC-224D-86D4-BBAC22DA168F}" type="datetimeFigureOut">
              <a:rPr lang="en-US" smtClean="0"/>
              <a:t>7/31/17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8BC17-EDD6-8546-A47F-952D76F9DF10}" type="slidenum">
              <a:rPr lang="en-US" smtClean="0"/>
              <a:t>‹#›</a:t>
            </a:fld>
            <a:endParaRPr lang="en-US"/>
          </a:p>
        </p:txBody>
      </p:sp>
    </p:spTree>
    <p:extLst>
      <p:ext uri="{BB962C8B-B14F-4D97-AF65-F5344CB8AC3E}">
        <p14:creationId xmlns:p14="http://schemas.microsoft.com/office/powerpoint/2010/main" val="476599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64E29F-3DBC-224D-86D4-BBAC22DA168F}" type="datetimeFigureOut">
              <a:rPr lang="en-US" smtClean="0"/>
              <a:t>7/31/17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8BC17-EDD6-8546-A47F-952D76F9DF10}" type="slidenum">
              <a:rPr lang="en-US" smtClean="0"/>
              <a:t>‹#›</a:t>
            </a:fld>
            <a:endParaRPr lang="en-US"/>
          </a:p>
        </p:txBody>
      </p:sp>
    </p:spTree>
    <p:extLst>
      <p:ext uri="{BB962C8B-B14F-4D97-AF65-F5344CB8AC3E}">
        <p14:creationId xmlns:p14="http://schemas.microsoft.com/office/powerpoint/2010/main" val="93118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64E29F-3DBC-224D-86D4-BBAC22DA168F}" type="datetimeFigureOut">
              <a:rPr lang="en-US" smtClean="0"/>
              <a:t>7/31/17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8BC17-EDD6-8546-A47F-952D76F9DF10}" type="slidenum">
              <a:rPr lang="en-US" smtClean="0"/>
              <a:t>‹#›</a:t>
            </a:fld>
            <a:endParaRPr lang="en-US"/>
          </a:p>
        </p:txBody>
      </p:sp>
    </p:spTree>
    <p:extLst>
      <p:ext uri="{BB962C8B-B14F-4D97-AF65-F5344CB8AC3E}">
        <p14:creationId xmlns:p14="http://schemas.microsoft.com/office/powerpoint/2010/main" val="1668887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64E29F-3DBC-224D-86D4-BBAC22DA168F}" type="datetimeFigureOut">
              <a:rPr lang="en-US" smtClean="0"/>
              <a:t>7/31/17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8BC17-EDD6-8546-A47F-952D76F9DF10}" type="slidenum">
              <a:rPr lang="en-US" smtClean="0"/>
              <a:t>‹#›</a:t>
            </a:fld>
            <a:endParaRPr lang="en-US"/>
          </a:p>
        </p:txBody>
      </p:sp>
    </p:spTree>
    <p:extLst>
      <p:ext uri="{BB962C8B-B14F-4D97-AF65-F5344CB8AC3E}">
        <p14:creationId xmlns:p14="http://schemas.microsoft.com/office/powerpoint/2010/main" val="96902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64E29F-3DBC-224D-86D4-BBAC22DA168F}" type="datetimeFigureOut">
              <a:rPr lang="en-US" smtClean="0"/>
              <a:t>7/31/17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8BC17-EDD6-8546-A47F-952D76F9DF10}" type="slidenum">
              <a:rPr lang="en-US" smtClean="0"/>
              <a:t>‹#›</a:t>
            </a:fld>
            <a:endParaRPr lang="en-US"/>
          </a:p>
        </p:txBody>
      </p:sp>
    </p:spTree>
    <p:extLst>
      <p:ext uri="{BB962C8B-B14F-4D97-AF65-F5344CB8AC3E}">
        <p14:creationId xmlns:p14="http://schemas.microsoft.com/office/powerpoint/2010/main" val="847460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64E29F-3DBC-224D-86D4-BBAC22DA168F}" type="datetimeFigureOut">
              <a:rPr lang="en-US" smtClean="0"/>
              <a:t>7/31/17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8BC17-EDD6-8546-A47F-952D76F9DF10}" type="slidenum">
              <a:rPr lang="en-US" smtClean="0"/>
              <a:t>‹#›</a:t>
            </a:fld>
            <a:endParaRPr lang="en-US"/>
          </a:p>
        </p:txBody>
      </p:sp>
    </p:spTree>
    <p:extLst>
      <p:ext uri="{BB962C8B-B14F-4D97-AF65-F5344CB8AC3E}">
        <p14:creationId xmlns:p14="http://schemas.microsoft.com/office/powerpoint/2010/main" val="1164959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64E29F-3DBC-224D-86D4-BBAC22DA168F}" type="datetimeFigureOut">
              <a:rPr lang="en-US" smtClean="0"/>
              <a:t>7/31/17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C8BC17-EDD6-8546-A47F-952D76F9DF10}" type="slidenum">
              <a:rPr lang="en-US" smtClean="0"/>
              <a:t>‹#›</a:t>
            </a:fld>
            <a:endParaRPr lang="en-US"/>
          </a:p>
        </p:txBody>
      </p:sp>
    </p:spTree>
    <p:extLst>
      <p:ext uri="{BB962C8B-B14F-4D97-AF65-F5344CB8AC3E}">
        <p14:creationId xmlns:p14="http://schemas.microsoft.com/office/powerpoint/2010/main" val="858831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564E29F-3DBC-224D-86D4-BBAC22DA168F}" type="datetimeFigureOut">
              <a:rPr lang="en-US" smtClean="0"/>
              <a:t>7/31/17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C8BC17-EDD6-8546-A47F-952D76F9DF10}" type="slidenum">
              <a:rPr lang="en-US" smtClean="0"/>
              <a:t>‹#›</a:t>
            </a:fld>
            <a:endParaRPr lang="en-US"/>
          </a:p>
        </p:txBody>
      </p:sp>
    </p:spTree>
    <p:extLst>
      <p:ext uri="{BB962C8B-B14F-4D97-AF65-F5344CB8AC3E}">
        <p14:creationId xmlns:p14="http://schemas.microsoft.com/office/powerpoint/2010/main" val="1135933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4E29F-3DBC-224D-86D4-BBAC22DA168F}" type="datetimeFigureOut">
              <a:rPr lang="en-US" smtClean="0"/>
              <a:t>7/31/17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C8BC17-EDD6-8546-A47F-952D76F9DF10}" type="slidenum">
              <a:rPr lang="en-US" smtClean="0"/>
              <a:t>‹#›</a:t>
            </a:fld>
            <a:endParaRPr lang="en-US"/>
          </a:p>
        </p:txBody>
      </p:sp>
    </p:spTree>
    <p:extLst>
      <p:ext uri="{BB962C8B-B14F-4D97-AF65-F5344CB8AC3E}">
        <p14:creationId xmlns:p14="http://schemas.microsoft.com/office/powerpoint/2010/main" val="497838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64E29F-3DBC-224D-86D4-BBAC22DA168F}" type="datetimeFigureOut">
              <a:rPr lang="en-US" smtClean="0"/>
              <a:t>7/31/17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8BC17-EDD6-8546-A47F-952D76F9DF10}" type="slidenum">
              <a:rPr lang="en-US" smtClean="0"/>
              <a:t>‹#›</a:t>
            </a:fld>
            <a:endParaRPr lang="en-US"/>
          </a:p>
        </p:txBody>
      </p:sp>
    </p:spTree>
    <p:extLst>
      <p:ext uri="{BB962C8B-B14F-4D97-AF65-F5344CB8AC3E}">
        <p14:creationId xmlns:p14="http://schemas.microsoft.com/office/powerpoint/2010/main" val="57717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64E29F-3DBC-224D-86D4-BBAC22DA168F}" type="datetimeFigureOut">
              <a:rPr lang="en-US" smtClean="0"/>
              <a:t>7/31/17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8BC17-EDD6-8546-A47F-952D76F9DF10}" type="slidenum">
              <a:rPr lang="en-US" smtClean="0"/>
              <a:t>‹#›</a:t>
            </a:fld>
            <a:endParaRPr lang="en-US"/>
          </a:p>
        </p:txBody>
      </p:sp>
    </p:spTree>
    <p:extLst>
      <p:ext uri="{BB962C8B-B14F-4D97-AF65-F5344CB8AC3E}">
        <p14:creationId xmlns:p14="http://schemas.microsoft.com/office/powerpoint/2010/main" val="4661220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4E29F-3DBC-224D-86D4-BBAC22DA168F}" type="datetimeFigureOut">
              <a:rPr lang="en-US" smtClean="0"/>
              <a:t>7/31/17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C8BC17-EDD6-8546-A47F-952D76F9DF10}" type="slidenum">
              <a:rPr lang="en-US" smtClean="0"/>
              <a:t>‹#›</a:t>
            </a:fld>
            <a:endParaRPr lang="en-US"/>
          </a:p>
        </p:txBody>
      </p:sp>
    </p:spTree>
    <p:extLst>
      <p:ext uri="{BB962C8B-B14F-4D97-AF65-F5344CB8AC3E}">
        <p14:creationId xmlns:p14="http://schemas.microsoft.com/office/powerpoint/2010/main" val="134317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www.sare.org/Learning-Center/Topic-Rooms/Cover-Crop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64514"/>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ctrTitle"/>
          </p:nvPr>
        </p:nvSpPr>
        <p:spPr>
          <a:xfrm>
            <a:off x="293076" y="1902111"/>
            <a:ext cx="8557846" cy="1459464"/>
          </a:xfrm>
        </p:spPr>
        <p:txBody>
          <a:bodyPr>
            <a:normAutofit/>
          </a:bodyPr>
          <a:lstStyle/>
          <a:p>
            <a:r>
              <a:rPr lang="en-US" sz="4800" dirty="0" smtClean="0">
                <a:latin typeface="Helvetica" charset="0"/>
                <a:ea typeface="Helvetica" charset="0"/>
                <a:cs typeface="Helvetica" charset="0"/>
              </a:rPr>
              <a:t>Cover </a:t>
            </a:r>
            <a:r>
              <a:rPr lang="en-US" sz="4800" smtClean="0">
                <a:latin typeface="Helvetica" charset="0"/>
                <a:ea typeface="Helvetica" charset="0"/>
                <a:cs typeface="Helvetica" charset="0"/>
              </a:rPr>
              <a:t>Crops and </a:t>
            </a:r>
            <a:r>
              <a:rPr lang="en-US" sz="4800" dirty="0" smtClean="0">
                <a:latin typeface="Helvetica" charset="0"/>
                <a:ea typeface="Helvetica" charset="0"/>
                <a:cs typeface="Helvetica" charset="0"/>
              </a:rPr>
              <a:t>Clean Water</a:t>
            </a:r>
            <a:endParaRPr lang="en-US" sz="4800" dirty="0">
              <a:latin typeface="Helvetica" charset="0"/>
              <a:ea typeface="Helvetica" charset="0"/>
              <a:cs typeface="Helvetica" charset="0"/>
            </a:endParaRPr>
          </a:p>
        </p:txBody>
      </p:sp>
      <p:sp>
        <p:nvSpPr>
          <p:cNvPr id="6" name="Subtitle 2"/>
          <p:cNvSpPr>
            <a:spLocks noGrp="1"/>
          </p:cNvSpPr>
          <p:nvPr>
            <p:ph type="subTitle" idx="1"/>
          </p:nvPr>
        </p:nvSpPr>
        <p:spPr>
          <a:xfrm>
            <a:off x="885092" y="3361575"/>
            <a:ext cx="7373815" cy="1241822"/>
          </a:xfrm>
        </p:spPr>
        <p:txBody>
          <a:bodyPr>
            <a:normAutofit/>
          </a:bodyPr>
          <a:lstStyle/>
          <a:p>
            <a:r>
              <a:rPr lang="en-US" dirty="0" smtClean="0">
                <a:latin typeface="Helvetica Neue" charset="0"/>
                <a:ea typeface="Helvetica Neue" charset="0"/>
                <a:cs typeface="Helvetica Neue" charset="0"/>
              </a:rPr>
              <a:t>Exploring the </a:t>
            </a:r>
            <a:r>
              <a:rPr lang="en-US" smtClean="0">
                <a:latin typeface="Helvetica Neue" charset="0"/>
                <a:ea typeface="Helvetica Neue" charset="0"/>
                <a:cs typeface="Helvetica Neue" charset="0"/>
              </a:rPr>
              <a:t>water quality and environmental </a:t>
            </a:r>
            <a:r>
              <a:rPr lang="en-US" dirty="0" smtClean="0">
                <a:latin typeface="Helvetica Neue" charset="0"/>
                <a:ea typeface="Helvetica Neue" charset="0"/>
                <a:cs typeface="Helvetica Neue" charset="0"/>
              </a:rPr>
              <a:t>benefits of </a:t>
            </a:r>
            <a:r>
              <a:rPr lang="en-US" smtClean="0">
                <a:latin typeface="Helvetica Neue" charset="0"/>
                <a:ea typeface="Helvetica Neue" charset="0"/>
                <a:cs typeface="Helvetica Neue" charset="0"/>
              </a:rPr>
              <a:t>cover crop use</a:t>
            </a:r>
            <a:endParaRPr lang="en-US" dirty="0">
              <a:latin typeface="Helvetica Neue" charset="0"/>
              <a:ea typeface="Helvetica Neue" charset="0"/>
              <a:cs typeface="Helvetica Neue"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77777" y="4392118"/>
            <a:ext cx="2388447" cy="1972396"/>
          </a:xfrm>
          <a:prstGeom prst="rect">
            <a:avLst/>
          </a:prstGeom>
        </p:spPr>
      </p:pic>
      <p:sp>
        <p:nvSpPr>
          <p:cNvPr id="8" name="Rectangle 7"/>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9837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charset="0"/>
                <a:ea typeface="Helvetica" charset="0"/>
                <a:cs typeface="Helvetica" charset="0"/>
              </a:rPr>
              <a:t>Increases in Water Infiltration</a:t>
            </a:r>
            <a:endParaRPr lang="en-US" dirty="0"/>
          </a:p>
        </p:txBody>
      </p:sp>
      <p:sp>
        <p:nvSpPr>
          <p:cNvPr id="3" name="Content Placeholder 2"/>
          <p:cNvSpPr>
            <a:spLocks noGrp="1"/>
          </p:cNvSpPr>
          <p:nvPr>
            <p:ph idx="1"/>
          </p:nvPr>
        </p:nvSpPr>
        <p:spPr/>
        <p:txBody>
          <a:bodyPr/>
          <a:lstStyle/>
          <a:p>
            <a:pPr lvl="0"/>
            <a:r>
              <a:rPr lang="en-US" dirty="0">
                <a:latin typeface="Helvetica Neue" charset="0"/>
                <a:ea typeface="Helvetica Neue" charset="0"/>
                <a:cs typeface="Helvetica Neue" charset="0"/>
              </a:rPr>
              <a:t>Cover crops increased rainfall infiltration to the soil layer by </a:t>
            </a:r>
            <a:r>
              <a:rPr lang="en-US" b="1" dirty="0">
                <a:latin typeface="Helvetica Neue" charset="0"/>
                <a:ea typeface="Helvetica Neue" charset="0"/>
                <a:cs typeface="Helvetica Neue" charset="0"/>
              </a:rPr>
              <a:t>more than six-fold </a:t>
            </a:r>
            <a:r>
              <a:rPr lang="en-US" dirty="0">
                <a:latin typeface="Helvetica Neue" charset="0"/>
                <a:ea typeface="Helvetica Neue" charset="0"/>
                <a:cs typeface="Helvetica Neue" charset="0"/>
              </a:rPr>
              <a:t>in some systems.</a:t>
            </a:r>
          </a:p>
          <a:p>
            <a:pPr lvl="0"/>
            <a:r>
              <a:rPr lang="en-US" dirty="0">
                <a:latin typeface="Helvetica Neue" charset="0"/>
                <a:ea typeface="Helvetica Neue" charset="0"/>
                <a:cs typeface="Helvetica Neue" charset="0"/>
              </a:rPr>
              <a:t>Improvements in rainfall infiltration to the soil surface signal two important benefits to cropping systems: </a:t>
            </a:r>
            <a:r>
              <a:rPr lang="en-US" b="1" dirty="0">
                <a:latin typeface="Helvetica Neue" charset="0"/>
                <a:ea typeface="Helvetica Neue" charset="0"/>
                <a:cs typeface="Helvetica Neue" charset="0"/>
              </a:rPr>
              <a:t>decreased runoff </a:t>
            </a:r>
            <a:r>
              <a:rPr lang="en-US" dirty="0">
                <a:latin typeface="Helvetica Neue" charset="0"/>
                <a:ea typeface="Helvetica Neue" charset="0"/>
                <a:cs typeface="Helvetica Neue" charset="0"/>
              </a:rPr>
              <a:t>and thus less erosion risk, and </a:t>
            </a:r>
            <a:r>
              <a:rPr lang="en-US" b="1" dirty="0">
                <a:latin typeface="Helvetica Neue" charset="0"/>
                <a:ea typeface="Helvetica Neue" charset="0"/>
                <a:cs typeface="Helvetica Neue" charset="0"/>
              </a:rPr>
              <a:t>improved soil water and soil structural conditions </a:t>
            </a:r>
            <a:r>
              <a:rPr lang="en-US" dirty="0">
                <a:latin typeface="Helvetica Neue" charset="0"/>
                <a:ea typeface="Helvetica Neue" charset="0"/>
                <a:cs typeface="Helvetica Neue" charset="0"/>
              </a:rPr>
              <a:t>which can benefit crop production.</a:t>
            </a:r>
          </a:p>
          <a:p>
            <a:endParaRPr lang="en-US" dirty="0">
              <a:latin typeface="Helvetica Neue" charset="0"/>
              <a:ea typeface="Helvetica Neue" charset="0"/>
              <a:cs typeface="Helvetica Neue" charset="0"/>
            </a:endParaRPr>
          </a:p>
        </p:txBody>
      </p:sp>
      <p:sp>
        <p:nvSpPr>
          <p:cNvPr id="4" name="Rectangle 3"/>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67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Title 4"/>
          <p:cNvSpPr txBox="1">
            <a:spLocks/>
          </p:cNvSpPr>
          <p:nvPr/>
        </p:nvSpPr>
        <p:spPr>
          <a:xfrm>
            <a:off x="628650" y="197586"/>
            <a:ext cx="7886700" cy="99417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Helvetica" charset="0"/>
                <a:ea typeface="Helvetica" charset="0"/>
                <a:cs typeface="Helvetica" charset="0"/>
              </a:rPr>
              <a:t>Oilseed r</a:t>
            </a:r>
            <a:r>
              <a:rPr lang="en-US" dirty="0" smtClean="0">
                <a:solidFill>
                  <a:schemeClr val="bg1"/>
                </a:solidFill>
                <a:effectLst/>
                <a:latin typeface="Helvetica" charset="0"/>
                <a:ea typeface="Helvetica" charset="0"/>
                <a:cs typeface="Helvetica" charset="0"/>
              </a:rPr>
              <a:t>adish</a:t>
            </a:r>
            <a:endParaRPr lang="en-US" dirty="0">
              <a:solidFill>
                <a:schemeClr val="bg1"/>
              </a:solidFill>
              <a:effectLst/>
              <a:latin typeface="Helvetica" charset="0"/>
              <a:ea typeface="Helvetica" charset="0"/>
              <a:cs typeface="Helvetica" charset="0"/>
            </a:endParaRPr>
          </a:p>
        </p:txBody>
      </p:sp>
      <p:sp>
        <p:nvSpPr>
          <p:cNvPr id="8" name="Rectangle 7"/>
          <p:cNvSpPr/>
          <p:nvPr/>
        </p:nvSpPr>
        <p:spPr>
          <a:xfrm>
            <a:off x="0" y="5514108"/>
            <a:ext cx="9144000" cy="1343891"/>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45849" y="6581001"/>
            <a:ext cx="1852302" cy="276999"/>
          </a:xfrm>
          <a:prstGeom prst="rect">
            <a:avLst/>
          </a:prstGeom>
        </p:spPr>
        <p:txBody>
          <a:bodyPr wrap="none">
            <a:spAutoFit/>
          </a:bodyPr>
          <a:lstStyle/>
          <a:p>
            <a:pPr>
              <a:defRPr/>
            </a:pPr>
            <a:r>
              <a:rPr lang="en-US" sz="1200" dirty="0">
                <a:solidFill>
                  <a:schemeClr val="bg1"/>
                </a:solidFill>
                <a:latin typeface="Helvetica Neue" charset="0"/>
                <a:ea typeface="Helvetica Neue" charset="0"/>
                <a:cs typeface="Helvetica Neue" charset="0"/>
              </a:rPr>
              <a:t>Photo: Edwin </a:t>
            </a:r>
            <a:r>
              <a:rPr lang="en-US" sz="1200" dirty="0" err="1">
                <a:solidFill>
                  <a:schemeClr val="bg1"/>
                </a:solidFill>
                <a:latin typeface="Helvetica Neue" charset="0"/>
                <a:ea typeface="Helvetica Neue" charset="0"/>
                <a:cs typeface="Helvetica Neue" charset="0"/>
              </a:rPr>
              <a:t>Remsberg</a:t>
            </a:r>
            <a:endParaRPr lang="en-US" sz="1200" dirty="0">
              <a:solidFill>
                <a:schemeClr val="bg1"/>
              </a:solidFill>
              <a:latin typeface="Helvetica Neue" charset="0"/>
              <a:ea typeface="Helvetica Neue" charset="0"/>
              <a:cs typeface="Helvetica Neue" charset="0"/>
            </a:endParaRPr>
          </a:p>
        </p:txBody>
      </p:sp>
      <p:sp>
        <p:nvSpPr>
          <p:cNvPr id="6" name="Content Placeholder 2"/>
          <p:cNvSpPr txBox="1">
            <a:spLocks/>
          </p:cNvSpPr>
          <p:nvPr/>
        </p:nvSpPr>
        <p:spPr>
          <a:xfrm>
            <a:off x="628650" y="5663426"/>
            <a:ext cx="7886700" cy="91757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chemeClr val="bg1"/>
                </a:solidFill>
                <a:latin typeface="Helvetica Neue" charset="0"/>
                <a:ea typeface="Helvetica Neue" charset="0"/>
                <a:cs typeface="Helvetica Neue" charset="0"/>
              </a:rPr>
              <a:t>The oilseed radish as a cover crop reduces soil compaction and improves water infiltration. Cover crops have been shown to improve infiltration by six fold.</a:t>
            </a:r>
            <a:endParaRPr lang="en-US"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5908201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charset="0"/>
                <a:ea typeface="Helvetica" charset="0"/>
                <a:cs typeface="Helvetica" charset="0"/>
              </a:rPr>
              <a:t>Reductions in Nutrient Losses</a:t>
            </a:r>
            <a:endParaRPr lang="en-US" dirty="0"/>
          </a:p>
        </p:txBody>
      </p:sp>
      <p:sp>
        <p:nvSpPr>
          <p:cNvPr id="3" name="Content Placeholder 2"/>
          <p:cNvSpPr>
            <a:spLocks noGrp="1"/>
          </p:cNvSpPr>
          <p:nvPr>
            <p:ph idx="1"/>
          </p:nvPr>
        </p:nvSpPr>
        <p:spPr/>
        <p:txBody>
          <a:bodyPr>
            <a:normAutofit/>
          </a:bodyPr>
          <a:lstStyle/>
          <a:p>
            <a:pPr lvl="0"/>
            <a:r>
              <a:rPr lang="en-US" b="1" dirty="0" smtClean="0">
                <a:latin typeface="Helvetica Neue" charset="0"/>
                <a:ea typeface="Helvetica Neue" charset="0"/>
                <a:cs typeface="Helvetica Neue" charset="0"/>
              </a:rPr>
              <a:t>48% reductions in nitrogen losses</a:t>
            </a:r>
          </a:p>
          <a:p>
            <a:pPr lvl="1"/>
            <a:r>
              <a:rPr lang="en-US" dirty="0"/>
              <a:t>Cover crops reduced the amount of nitrogen leaving a field by 1 to 89%, with a median value of 48% (across 10 studies and 16 observed reductions). </a:t>
            </a:r>
            <a:endParaRPr lang="en-US" dirty="0" smtClean="0"/>
          </a:p>
          <a:p>
            <a:r>
              <a:rPr lang="en-US" dirty="0" smtClean="0">
                <a:latin typeface="Helvetica Neue" charset="0"/>
                <a:ea typeface="Helvetica Neue" charset="0"/>
                <a:cs typeface="Helvetica Neue" charset="0"/>
              </a:rPr>
              <a:t>Several </a:t>
            </a:r>
            <a:r>
              <a:rPr lang="en-US" dirty="0">
                <a:latin typeface="Helvetica Neue" charset="0"/>
                <a:ea typeface="Helvetica Neue" charset="0"/>
                <a:cs typeface="Helvetica Neue" charset="0"/>
              </a:rPr>
              <a:t>sources also illustrated the ability of cover crops to reduce average total phosphorus </a:t>
            </a:r>
            <a:r>
              <a:rPr lang="en-US" dirty="0" smtClean="0">
                <a:latin typeface="Helvetica Neue" charset="0"/>
                <a:ea typeface="Helvetica Neue" charset="0"/>
                <a:cs typeface="Helvetica Neue" charset="0"/>
              </a:rPr>
              <a:t>losses to </a:t>
            </a:r>
            <a:r>
              <a:rPr lang="en-US" dirty="0">
                <a:latin typeface="Helvetica Neue" charset="0"/>
                <a:ea typeface="Helvetica Neue" charset="0"/>
                <a:cs typeface="Helvetica Neue" charset="0"/>
              </a:rPr>
              <a:t>waterways </a:t>
            </a:r>
            <a:r>
              <a:rPr lang="en-US" b="1" dirty="0">
                <a:latin typeface="Helvetica Neue" charset="0"/>
                <a:ea typeface="Helvetica Neue" charset="0"/>
                <a:cs typeface="Helvetica Neue" charset="0"/>
              </a:rPr>
              <a:t>by 15 to 92%.</a:t>
            </a:r>
          </a:p>
          <a:p>
            <a:endParaRPr lang="en-US" dirty="0">
              <a:latin typeface="Helvetica Neue" charset="0"/>
              <a:ea typeface="Helvetica Neue" charset="0"/>
              <a:cs typeface="Helvetica Neue" charset="0"/>
            </a:endParaRPr>
          </a:p>
        </p:txBody>
      </p:sp>
      <p:sp>
        <p:nvSpPr>
          <p:cNvPr id="4" name="Rectangle 3"/>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501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2"/>
          <p:cNvSpPr/>
          <p:nvPr/>
        </p:nvSpPr>
        <p:spPr>
          <a:xfrm>
            <a:off x="0" y="4073236"/>
            <a:ext cx="9144000" cy="2784764"/>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56099" y="6581001"/>
            <a:ext cx="1431802" cy="276999"/>
          </a:xfrm>
          <a:prstGeom prst="rect">
            <a:avLst/>
          </a:prstGeom>
        </p:spPr>
        <p:txBody>
          <a:bodyPr wrap="none">
            <a:spAutoFit/>
          </a:bodyPr>
          <a:lstStyle/>
          <a:p>
            <a:pPr>
              <a:defRPr/>
            </a:pPr>
            <a:r>
              <a:rPr lang="en-US" sz="1200" dirty="0" smtClean="0">
                <a:solidFill>
                  <a:schemeClr val="bg1"/>
                </a:solidFill>
                <a:latin typeface="Helvetica Neue" charset="0"/>
                <a:ea typeface="Helvetica Neue" charset="0"/>
                <a:cs typeface="Helvetica Neue" charset="0"/>
              </a:rPr>
              <a:t>Photo: Rob Myers</a:t>
            </a:r>
            <a:endParaRPr lang="en-US" sz="1200" dirty="0">
              <a:solidFill>
                <a:schemeClr val="bg1"/>
              </a:solidFill>
              <a:latin typeface="Helvetica Neue" charset="0"/>
              <a:ea typeface="Helvetica Neue" charset="0"/>
              <a:cs typeface="Helvetica Neue" charset="0"/>
            </a:endParaRPr>
          </a:p>
        </p:txBody>
      </p:sp>
      <p:sp>
        <p:nvSpPr>
          <p:cNvPr id="6" name="Content Placeholder 2"/>
          <p:cNvSpPr txBox="1">
            <a:spLocks/>
          </p:cNvSpPr>
          <p:nvPr/>
        </p:nvSpPr>
        <p:spPr>
          <a:xfrm>
            <a:off x="0" y="4197881"/>
            <a:ext cx="9144000" cy="25216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chemeClr val="bg1"/>
                </a:solidFill>
                <a:latin typeface="Helvetica Neue" charset="0"/>
                <a:ea typeface="Helvetica Neue" charset="0"/>
                <a:cs typeface="Helvetica Neue" charset="0"/>
              </a:rPr>
              <a:t>Legume cover crops, like crimson clover, can contribute to reductions in nitrogen losses in a less direct way than scavenging nitrogen in the soil. Through the natural process of nitrogen fixation, these cover crops can add nitrogen for other plants to use and thereby decrease the amount of industrial fertilizer needed.</a:t>
            </a:r>
            <a:endParaRPr lang="en-US"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3860501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charset="0"/>
                <a:ea typeface="Helvetica" charset="0"/>
                <a:cs typeface="Helvetica" charset="0"/>
              </a:rPr>
              <a:t>Increases in Organic Matter</a:t>
            </a:r>
            <a:endParaRPr lang="en-US" dirty="0"/>
          </a:p>
        </p:txBody>
      </p:sp>
      <p:sp>
        <p:nvSpPr>
          <p:cNvPr id="3" name="Content Placeholder 2"/>
          <p:cNvSpPr>
            <a:spLocks noGrp="1"/>
          </p:cNvSpPr>
          <p:nvPr>
            <p:ph idx="1"/>
          </p:nvPr>
        </p:nvSpPr>
        <p:spPr/>
        <p:txBody>
          <a:bodyPr/>
          <a:lstStyle/>
          <a:p>
            <a:pPr lvl="0"/>
            <a:r>
              <a:rPr lang="en-US" dirty="0">
                <a:latin typeface="Helvetica Neue" charset="0"/>
                <a:ea typeface="Helvetica Neue" charset="0"/>
                <a:cs typeface="Helvetica Neue" charset="0"/>
              </a:rPr>
              <a:t>Legume crops were found to </a:t>
            </a:r>
            <a:r>
              <a:rPr lang="en-US" b="1" dirty="0">
                <a:latin typeface="Helvetica Neue" charset="0"/>
                <a:ea typeface="Helvetica Neue" charset="0"/>
                <a:cs typeface="Helvetica Neue" charset="0"/>
              </a:rPr>
              <a:t>increase levels of soil organic matter by 8 to 114%. </a:t>
            </a:r>
          </a:p>
          <a:p>
            <a:pPr lvl="0"/>
            <a:r>
              <a:rPr lang="en-US" dirty="0">
                <a:latin typeface="Helvetica Neue" charset="0"/>
                <a:ea typeface="Helvetica Neue" charset="0"/>
                <a:cs typeface="Helvetica Neue" charset="0"/>
              </a:rPr>
              <a:t>Non-legume cover crops, including grasses and brassicas, were found to </a:t>
            </a:r>
            <a:r>
              <a:rPr lang="en-US" b="1" dirty="0">
                <a:latin typeface="Helvetica Neue" charset="0"/>
                <a:ea typeface="Helvetica Neue" charset="0"/>
                <a:cs typeface="Helvetica Neue" charset="0"/>
              </a:rPr>
              <a:t>increase soil organic matter </a:t>
            </a:r>
            <a:r>
              <a:rPr lang="en-US" b="1" dirty="0" smtClean="0">
                <a:latin typeface="Helvetica Neue" charset="0"/>
                <a:ea typeface="Helvetica Neue" charset="0"/>
                <a:cs typeface="Helvetica Neue" charset="0"/>
              </a:rPr>
              <a:t>by </a:t>
            </a:r>
            <a:r>
              <a:rPr lang="en-US" b="1" dirty="0">
                <a:latin typeface="Helvetica Neue" charset="0"/>
                <a:ea typeface="Helvetica Neue" charset="0"/>
                <a:cs typeface="Helvetica Neue" charset="0"/>
              </a:rPr>
              <a:t>4 to 62%. </a:t>
            </a:r>
          </a:p>
          <a:p>
            <a:endParaRPr lang="en-US" dirty="0">
              <a:latin typeface="Helvetica Neue" charset="0"/>
              <a:ea typeface="Helvetica Neue" charset="0"/>
              <a:cs typeface="Helvetica Neue" charset="0"/>
            </a:endParaRPr>
          </a:p>
        </p:txBody>
      </p:sp>
      <p:sp>
        <p:nvSpPr>
          <p:cNvPr id="4" name="Rectangle 3"/>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7668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Title 4"/>
          <p:cNvSpPr txBox="1">
            <a:spLocks/>
          </p:cNvSpPr>
          <p:nvPr/>
        </p:nvSpPr>
        <p:spPr>
          <a:xfrm>
            <a:off x="495753" y="0"/>
            <a:ext cx="8152493" cy="99417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effectLst/>
                <a:latin typeface="Helvetica" charset="0"/>
                <a:ea typeface="Helvetica" charset="0"/>
                <a:cs typeface="Helvetica" charset="0"/>
              </a:rPr>
              <a:t>Mixed radish, triticale, </a:t>
            </a:r>
            <a:r>
              <a:rPr lang="en-US" smtClean="0">
                <a:effectLst/>
                <a:latin typeface="Helvetica" charset="0"/>
                <a:ea typeface="Helvetica" charset="0"/>
                <a:cs typeface="Helvetica" charset="0"/>
              </a:rPr>
              <a:t>and oats</a:t>
            </a:r>
            <a:endParaRPr lang="en-US" dirty="0">
              <a:effectLst/>
              <a:latin typeface="Helvetica" charset="0"/>
              <a:ea typeface="Helvetica" charset="0"/>
              <a:cs typeface="Helvetica" charset="0"/>
            </a:endParaRPr>
          </a:p>
        </p:txBody>
      </p:sp>
      <p:sp>
        <p:nvSpPr>
          <p:cNvPr id="8" name="Rectangle 7"/>
          <p:cNvSpPr/>
          <p:nvPr/>
        </p:nvSpPr>
        <p:spPr>
          <a:xfrm>
            <a:off x="0" y="4655082"/>
            <a:ext cx="9144000" cy="2202918"/>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45848" y="6581001"/>
            <a:ext cx="1852302" cy="276999"/>
          </a:xfrm>
          <a:prstGeom prst="rect">
            <a:avLst/>
          </a:prstGeom>
        </p:spPr>
        <p:txBody>
          <a:bodyPr wrap="none">
            <a:spAutoFit/>
          </a:bodyPr>
          <a:lstStyle/>
          <a:p>
            <a:pPr>
              <a:defRPr/>
            </a:pPr>
            <a:r>
              <a:rPr lang="en-US" sz="1200" dirty="0">
                <a:solidFill>
                  <a:schemeClr val="bg1"/>
                </a:solidFill>
                <a:latin typeface="Helvetica Neue" charset="0"/>
                <a:ea typeface="Helvetica Neue" charset="0"/>
                <a:cs typeface="Helvetica Neue" charset="0"/>
              </a:rPr>
              <a:t>Photo: Edwin </a:t>
            </a:r>
            <a:r>
              <a:rPr lang="en-US" sz="1200" dirty="0" err="1">
                <a:solidFill>
                  <a:schemeClr val="bg1"/>
                </a:solidFill>
                <a:latin typeface="Helvetica Neue" charset="0"/>
                <a:ea typeface="Helvetica Neue" charset="0"/>
                <a:cs typeface="Helvetica Neue" charset="0"/>
              </a:rPr>
              <a:t>Remsberg</a:t>
            </a:r>
            <a:endParaRPr lang="en-US" sz="1200" dirty="0">
              <a:solidFill>
                <a:schemeClr val="bg1"/>
              </a:solidFill>
              <a:latin typeface="Helvetica Neue" charset="0"/>
              <a:ea typeface="Helvetica Neue" charset="0"/>
              <a:cs typeface="Helvetica Neue" charset="0"/>
            </a:endParaRPr>
          </a:p>
        </p:txBody>
      </p:sp>
      <p:sp>
        <p:nvSpPr>
          <p:cNvPr id="6" name="Content Placeholder 2"/>
          <p:cNvSpPr txBox="1">
            <a:spLocks/>
          </p:cNvSpPr>
          <p:nvPr/>
        </p:nvSpPr>
        <p:spPr>
          <a:xfrm>
            <a:off x="-1" y="4655082"/>
            <a:ext cx="9144000" cy="25216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chemeClr val="bg1"/>
                </a:solidFill>
                <a:latin typeface="Helvetica Neue" charset="0"/>
                <a:ea typeface="Helvetica Neue" charset="0"/>
                <a:cs typeface="Helvetica Neue" charset="0"/>
              </a:rPr>
              <a:t>Cover crop mixes can be designed to include both legume and non-legume species. These mixes can also be managed to have longer cover crop growth throughout the season, thus adding more time and plant growth to build soil organic matter.</a:t>
            </a:r>
            <a:endParaRPr lang="en-US"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3047221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93487"/>
            <a:ext cx="7886700" cy="1325563"/>
          </a:xfrm>
        </p:spPr>
        <p:txBody>
          <a:bodyPr>
            <a:normAutofit/>
          </a:bodyPr>
          <a:lstStyle/>
          <a:p>
            <a:pPr algn="ctr"/>
            <a:r>
              <a:rPr lang="en-US" sz="3600" dirty="0" smtClean="0">
                <a:latin typeface="Helvetica" charset="0"/>
                <a:ea typeface="Helvetica" charset="0"/>
                <a:cs typeface="Helvetica" charset="0"/>
              </a:rPr>
              <a:t>Combining Management Strategies: Tillage</a:t>
            </a:r>
            <a:endParaRPr lang="en-US" sz="3600" dirty="0"/>
          </a:p>
        </p:txBody>
      </p:sp>
      <p:sp>
        <p:nvSpPr>
          <p:cNvPr id="3" name="Content Placeholder 2"/>
          <p:cNvSpPr>
            <a:spLocks noGrp="1"/>
          </p:cNvSpPr>
          <p:nvPr>
            <p:ph idx="1"/>
          </p:nvPr>
        </p:nvSpPr>
        <p:spPr/>
        <p:txBody>
          <a:bodyPr/>
          <a:lstStyle/>
          <a:p>
            <a:r>
              <a:rPr lang="en-US" dirty="0">
                <a:latin typeface="Helvetica Neue" charset="0"/>
                <a:ea typeface="Helvetica Neue" charset="0"/>
                <a:cs typeface="Helvetica Neue" charset="0"/>
              </a:rPr>
              <a:t>C</a:t>
            </a:r>
            <a:r>
              <a:rPr lang="en-US" dirty="0" smtClean="0">
                <a:latin typeface="Helvetica Neue" charset="0"/>
                <a:ea typeface="Helvetica Neue" charset="0"/>
                <a:cs typeface="Helvetica Neue" charset="0"/>
              </a:rPr>
              <a:t>onservation </a:t>
            </a:r>
            <a:r>
              <a:rPr lang="en-US" dirty="0">
                <a:latin typeface="Helvetica Neue" charset="0"/>
                <a:ea typeface="Helvetica Neue" charset="0"/>
                <a:cs typeface="Helvetica Neue" charset="0"/>
              </a:rPr>
              <a:t>tillage practices were responsible for an </a:t>
            </a:r>
            <a:r>
              <a:rPr lang="en-US" b="1" dirty="0">
                <a:latin typeface="Helvetica Neue" charset="0"/>
                <a:ea typeface="Helvetica Neue" charset="0"/>
                <a:cs typeface="Helvetica Neue" charset="0"/>
              </a:rPr>
              <a:t>89% reduction in soil loss </a:t>
            </a:r>
            <a:r>
              <a:rPr lang="en-US" dirty="0">
                <a:latin typeface="Helvetica Neue" charset="0"/>
                <a:ea typeface="Helvetica Neue" charset="0"/>
                <a:cs typeface="Helvetica Neue" charset="0"/>
              </a:rPr>
              <a:t>as compared to </a:t>
            </a:r>
            <a:r>
              <a:rPr lang="en-US" dirty="0" smtClean="0">
                <a:latin typeface="Helvetica Neue" charset="0"/>
                <a:ea typeface="Helvetica Neue" charset="0"/>
                <a:cs typeface="Helvetica Neue" charset="0"/>
              </a:rPr>
              <a:t>conventional tillage practices.</a:t>
            </a:r>
          </a:p>
        </p:txBody>
      </p:sp>
      <p:sp>
        <p:nvSpPr>
          <p:cNvPr id="4" name="Rectangle 3"/>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29691" y="3235143"/>
            <a:ext cx="5084618" cy="3384094"/>
          </a:xfrm>
          <a:prstGeom prst="rect">
            <a:avLst/>
          </a:prstGeom>
        </p:spPr>
      </p:pic>
      <p:sp>
        <p:nvSpPr>
          <p:cNvPr id="7" name="TextBox 6"/>
          <p:cNvSpPr txBox="1"/>
          <p:nvPr/>
        </p:nvSpPr>
        <p:spPr>
          <a:xfrm>
            <a:off x="2752886" y="6581001"/>
            <a:ext cx="3638227" cy="276999"/>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Photo: Edwin </a:t>
            </a:r>
            <a:r>
              <a:rPr lang="en-US" sz="1200" dirty="0" err="1" smtClean="0">
                <a:latin typeface="Helvetica Neue" charset="0"/>
                <a:ea typeface="Helvetica Neue" charset="0"/>
                <a:cs typeface="Helvetica Neue" charset="0"/>
              </a:rPr>
              <a:t>Remsberg</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5634065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493487"/>
            <a:ext cx="7886700" cy="1325563"/>
          </a:xfrm>
        </p:spPr>
        <p:txBody>
          <a:bodyPr>
            <a:normAutofit/>
          </a:bodyPr>
          <a:lstStyle/>
          <a:p>
            <a:pPr algn="ctr"/>
            <a:r>
              <a:rPr lang="en-US" sz="3600" dirty="0" smtClean="0">
                <a:latin typeface="Helvetica" charset="0"/>
                <a:ea typeface="Helvetica" charset="0"/>
                <a:cs typeface="Helvetica" charset="0"/>
              </a:rPr>
              <a:t>Combining Management Strategies: Manure</a:t>
            </a:r>
            <a:endParaRPr lang="en-US" sz="3600" dirty="0"/>
          </a:p>
        </p:txBody>
      </p:sp>
      <p:sp>
        <p:nvSpPr>
          <p:cNvPr id="3" name="Content Placeholder 2"/>
          <p:cNvSpPr>
            <a:spLocks noGrp="1"/>
          </p:cNvSpPr>
          <p:nvPr>
            <p:ph idx="1"/>
          </p:nvPr>
        </p:nvSpPr>
        <p:spPr>
          <a:xfrm>
            <a:off x="628650" y="1650592"/>
            <a:ext cx="7886700" cy="4351338"/>
          </a:xfrm>
        </p:spPr>
        <p:txBody>
          <a:bodyPr>
            <a:normAutofit/>
          </a:bodyPr>
          <a:lstStyle/>
          <a:p>
            <a:pPr lvl="0"/>
            <a:r>
              <a:rPr lang="en-US" sz="2600" dirty="0" smtClean="0">
                <a:latin typeface="Helvetica Neue" charset="0"/>
                <a:ea typeface="Helvetica Neue" charset="0"/>
                <a:cs typeface="Helvetica Neue" charset="0"/>
              </a:rPr>
              <a:t>Manure </a:t>
            </a:r>
            <a:r>
              <a:rPr lang="en-US" sz="2600" dirty="0">
                <a:latin typeface="Helvetica Neue" charset="0"/>
                <a:ea typeface="Helvetica Neue" charset="0"/>
                <a:cs typeface="Helvetica Neue" charset="0"/>
              </a:rPr>
              <a:t>application rates can be managed in a way to mitigate losses of nitrogen and </a:t>
            </a:r>
            <a:r>
              <a:rPr lang="en-US" sz="2600" dirty="0" smtClean="0">
                <a:latin typeface="Helvetica Neue" charset="0"/>
                <a:ea typeface="Helvetica Neue" charset="0"/>
                <a:cs typeface="Helvetica Neue" charset="0"/>
              </a:rPr>
              <a:t>phosphorus, </a:t>
            </a:r>
            <a:r>
              <a:rPr lang="en-US" sz="2600" dirty="0">
                <a:latin typeface="Helvetica Neue" charset="0"/>
                <a:ea typeface="Helvetica Neue" charset="0"/>
                <a:cs typeface="Helvetica Neue" charset="0"/>
              </a:rPr>
              <a:t>especially when cover crops are planted to offset any nutrient loss risks posed by manure application. </a:t>
            </a:r>
          </a:p>
        </p:txBody>
      </p:sp>
      <p:sp>
        <p:nvSpPr>
          <p:cNvPr id="4" name="Rectangle 3"/>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28454" y="3673861"/>
            <a:ext cx="4087091" cy="3031739"/>
          </a:xfrm>
          <a:prstGeom prst="rect">
            <a:avLst/>
          </a:prstGeom>
        </p:spPr>
      </p:pic>
      <p:sp>
        <p:nvSpPr>
          <p:cNvPr id="6" name="TextBox 5"/>
          <p:cNvSpPr txBox="1"/>
          <p:nvPr/>
        </p:nvSpPr>
        <p:spPr>
          <a:xfrm>
            <a:off x="6608617" y="6581001"/>
            <a:ext cx="2535383" cy="276999"/>
          </a:xfrm>
          <a:prstGeom prst="rect">
            <a:avLst/>
          </a:prstGeom>
          <a:noFill/>
        </p:spPr>
        <p:txBody>
          <a:bodyPr wrap="square" rtlCol="0">
            <a:spAutoFit/>
          </a:bodyPr>
          <a:lstStyle/>
          <a:p>
            <a:r>
              <a:rPr lang="en-US" sz="1200" smtClean="0">
                <a:latin typeface="Helvetica" charset="0"/>
                <a:ea typeface="Helvetica" charset="0"/>
                <a:cs typeface="Helvetica" charset="0"/>
              </a:rPr>
              <a:t>Photo: Aaron Roth, NRCS </a:t>
            </a:r>
            <a:r>
              <a:rPr lang="en-US" sz="1200">
                <a:latin typeface="Helvetica" charset="0"/>
                <a:ea typeface="Helvetica" charset="0"/>
                <a:cs typeface="Helvetica" charset="0"/>
              </a:rPr>
              <a:t>Oregon</a:t>
            </a:r>
            <a:endParaRPr lang="en-US" sz="1200"/>
          </a:p>
        </p:txBody>
      </p:sp>
    </p:spTree>
    <p:extLst>
      <p:ext uri="{BB962C8B-B14F-4D97-AF65-F5344CB8AC3E}">
        <p14:creationId xmlns:p14="http://schemas.microsoft.com/office/powerpoint/2010/main" val="13559866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charset="0"/>
                <a:ea typeface="Helvetica" charset="0"/>
                <a:cs typeface="Helvetica" charset="0"/>
              </a:rPr>
              <a:t>Water Quality Implications</a:t>
            </a:r>
            <a:endParaRPr lang="en-US" dirty="0"/>
          </a:p>
        </p:txBody>
      </p:sp>
      <p:sp>
        <p:nvSpPr>
          <p:cNvPr id="3" name="Content Placeholder 2"/>
          <p:cNvSpPr>
            <a:spLocks noGrp="1"/>
          </p:cNvSpPr>
          <p:nvPr>
            <p:ph idx="1"/>
          </p:nvPr>
        </p:nvSpPr>
        <p:spPr/>
        <p:txBody>
          <a:bodyPr/>
          <a:lstStyle/>
          <a:p>
            <a:r>
              <a:rPr lang="en-US" dirty="0" smtClean="0">
                <a:latin typeface="Helvetica Neue" charset="0"/>
                <a:ea typeface="Helvetica Neue" charset="0"/>
                <a:cs typeface="Helvetica Neue" charset="0"/>
              </a:rPr>
              <a:t>Soil erosion and water infiltration:</a:t>
            </a:r>
          </a:p>
          <a:p>
            <a:pPr lvl="1"/>
            <a:r>
              <a:rPr lang="en-US" dirty="0" smtClean="0">
                <a:latin typeface="Helvetica Neue" charset="0"/>
                <a:ea typeface="Helvetica Neue" charset="0"/>
                <a:cs typeface="Helvetica Neue" charset="0"/>
              </a:rPr>
              <a:t>Decreases in soil loss combined with increases in infiltration signal </a:t>
            </a:r>
            <a:r>
              <a:rPr lang="en-US" b="1" dirty="0">
                <a:latin typeface="Helvetica Neue" charset="0"/>
                <a:ea typeface="Helvetica Neue" charset="0"/>
                <a:cs typeface="Helvetica Neue" charset="0"/>
              </a:rPr>
              <a:t>less risk of </a:t>
            </a:r>
            <a:r>
              <a:rPr lang="en-US" b="1" dirty="0" smtClean="0">
                <a:latin typeface="Helvetica Neue" charset="0"/>
                <a:ea typeface="Helvetica Neue" charset="0"/>
                <a:cs typeface="Helvetica Neue" charset="0"/>
              </a:rPr>
              <a:t>water pollution by displaced soil and nutrients.</a:t>
            </a:r>
            <a:endParaRPr lang="en-US" dirty="0" smtClean="0">
              <a:latin typeface="Helvetica Neue" charset="0"/>
              <a:ea typeface="Helvetica Neue" charset="0"/>
              <a:cs typeface="Helvetica Neue" charset="0"/>
            </a:endParaRPr>
          </a:p>
        </p:txBody>
      </p:sp>
      <p:sp>
        <p:nvSpPr>
          <p:cNvPr id="4" name="Rectangle 3"/>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96836" y="3392631"/>
            <a:ext cx="4343400" cy="3257550"/>
          </a:xfrm>
          <a:prstGeom prst="rect">
            <a:avLst/>
          </a:prstGeom>
        </p:spPr>
      </p:pic>
      <p:sp>
        <p:nvSpPr>
          <p:cNvPr id="6" name="TextBox 5"/>
          <p:cNvSpPr txBox="1"/>
          <p:nvPr/>
        </p:nvSpPr>
        <p:spPr>
          <a:xfrm>
            <a:off x="2752886" y="6581001"/>
            <a:ext cx="3638227" cy="276999"/>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Photo: Edwin </a:t>
            </a:r>
            <a:r>
              <a:rPr lang="en-US" sz="1200" dirty="0" err="1" smtClean="0">
                <a:latin typeface="Helvetica Neue" charset="0"/>
                <a:ea typeface="Helvetica Neue" charset="0"/>
                <a:cs typeface="Helvetica Neue" charset="0"/>
              </a:rPr>
              <a:t>Remsberg</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865521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charset="0"/>
                <a:ea typeface="Helvetica" charset="0"/>
                <a:cs typeface="Helvetica" charset="0"/>
              </a:rPr>
              <a:t>Water Quality Implications</a:t>
            </a:r>
            <a:endParaRPr lang="en-US" dirty="0"/>
          </a:p>
        </p:txBody>
      </p:sp>
      <p:sp>
        <p:nvSpPr>
          <p:cNvPr id="3" name="Content Placeholder 2"/>
          <p:cNvSpPr>
            <a:spLocks noGrp="1"/>
          </p:cNvSpPr>
          <p:nvPr>
            <p:ph idx="1"/>
          </p:nvPr>
        </p:nvSpPr>
        <p:spPr>
          <a:xfrm>
            <a:off x="628649" y="1690689"/>
            <a:ext cx="7886700" cy="4351338"/>
          </a:xfrm>
        </p:spPr>
        <p:txBody>
          <a:bodyPr>
            <a:normAutofit/>
          </a:bodyPr>
          <a:lstStyle/>
          <a:p>
            <a:r>
              <a:rPr lang="en-US" dirty="0" smtClean="0">
                <a:latin typeface="Helvetica Neue" charset="0"/>
                <a:ea typeface="Helvetica Neue" charset="0"/>
                <a:cs typeface="Helvetica Neue" charset="0"/>
              </a:rPr>
              <a:t>Reduced nutrient losses:</a:t>
            </a:r>
          </a:p>
          <a:p>
            <a:pPr lvl="1"/>
            <a:r>
              <a:rPr lang="en-US" dirty="0" smtClean="0">
                <a:latin typeface="Helvetica Neue" charset="0"/>
                <a:ea typeface="Helvetica Neue" charset="0"/>
                <a:cs typeface="Helvetica Neue" charset="0"/>
              </a:rPr>
              <a:t>Cover crops can help reduce nutrient losses from farm fields to waterways, further reducing eutrophication and hypoxia.</a:t>
            </a:r>
            <a:endParaRPr lang="en-US" dirty="0">
              <a:latin typeface="Helvetica Neue" charset="0"/>
              <a:ea typeface="Helvetica Neue" charset="0"/>
              <a:cs typeface="Helvetica Neue" charset="0"/>
            </a:endParaRPr>
          </a:p>
          <a:p>
            <a:endParaRPr lang="en-US" dirty="0" smtClean="0">
              <a:latin typeface="Helvetica Neue" charset="0"/>
              <a:ea typeface="Helvetica Neue" charset="0"/>
              <a:cs typeface="Helvetica Neue" charset="0"/>
            </a:endParaRPr>
          </a:p>
        </p:txBody>
      </p:sp>
      <p:sp>
        <p:nvSpPr>
          <p:cNvPr id="4" name="Rectangle 3"/>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97710" y="3288059"/>
            <a:ext cx="4948577" cy="3292850"/>
          </a:xfrm>
          <a:prstGeom prst="rect">
            <a:avLst/>
          </a:prstGeom>
        </p:spPr>
      </p:pic>
      <p:sp>
        <p:nvSpPr>
          <p:cNvPr id="6" name="TextBox 5"/>
          <p:cNvSpPr txBox="1"/>
          <p:nvPr/>
        </p:nvSpPr>
        <p:spPr>
          <a:xfrm>
            <a:off x="2752886" y="6581001"/>
            <a:ext cx="3638227" cy="276999"/>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Photo: Edwin </a:t>
            </a:r>
            <a:r>
              <a:rPr lang="en-US" sz="1200" dirty="0" err="1" smtClean="0">
                <a:latin typeface="Helvetica Neue" charset="0"/>
                <a:ea typeface="Helvetica Neue" charset="0"/>
                <a:cs typeface="Helvetica Neue" charset="0"/>
              </a:rPr>
              <a:t>Remsberg</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93577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latin typeface="Helvetica Neue" charset="0"/>
                <a:ea typeface="Helvetica Neue" charset="0"/>
                <a:cs typeface="Helvetica Neue" charset="0"/>
              </a:rPr>
              <a:t>Describe cover crops</a:t>
            </a:r>
          </a:p>
          <a:p>
            <a:r>
              <a:rPr lang="en-US" dirty="0" smtClean="0">
                <a:latin typeface="Helvetica Neue" charset="0"/>
                <a:ea typeface="Helvetica Neue" charset="0"/>
                <a:cs typeface="Helvetica Neue" charset="0"/>
              </a:rPr>
              <a:t>Understand how cover crops impact soil loss, water infiltration, nutrient losses, and soil organic matter on agricultural fields</a:t>
            </a:r>
          </a:p>
          <a:p>
            <a:r>
              <a:rPr lang="en-US" dirty="0" smtClean="0">
                <a:latin typeface="Helvetica Neue" charset="0"/>
                <a:ea typeface="Helvetica Neue" charset="0"/>
                <a:cs typeface="Helvetica Neue" charset="0"/>
              </a:rPr>
              <a:t>Identify the water quality implications</a:t>
            </a:r>
          </a:p>
        </p:txBody>
      </p:sp>
      <p:sp>
        <p:nvSpPr>
          <p:cNvPr id="4" name="Title 1"/>
          <p:cNvSpPr>
            <a:spLocks noGrp="1"/>
          </p:cNvSpPr>
          <p:nvPr>
            <p:ph type="title"/>
          </p:nvPr>
        </p:nvSpPr>
        <p:spPr>
          <a:xfrm>
            <a:off x="628650" y="365126"/>
            <a:ext cx="7886700" cy="1325563"/>
          </a:xfrm>
        </p:spPr>
        <p:txBody>
          <a:bodyPr/>
          <a:lstStyle/>
          <a:p>
            <a:r>
              <a:rPr lang="en-US" dirty="0" smtClean="0">
                <a:latin typeface="Helvetica" charset="0"/>
                <a:ea typeface="Helvetica" charset="0"/>
                <a:cs typeface="Helvetica" charset="0"/>
              </a:rPr>
              <a:t>Objectives</a:t>
            </a:r>
            <a:endParaRPr lang="en-US" dirty="0">
              <a:latin typeface="Helvetica" charset="0"/>
              <a:ea typeface="Helvetica" charset="0"/>
              <a:cs typeface="Helvetica" charset="0"/>
            </a:endParaRPr>
          </a:p>
        </p:txBody>
      </p:sp>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76945" y="4202928"/>
            <a:ext cx="3990109" cy="2655072"/>
          </a:xfrm>
          <a:prstGeom prst="rect">
            <a:avLst/>
          </a:prstGeom>
        </p:spPr>
      </p:pic>
      <p:sp>
        <p:nvSpPr>
          <p:cNvPr id="6" name="TextBox 5"/>
          <p:cNvSpPr txBox="1"/>
          <p:nvPr/>
        </p:nvSpPr>
        <p:spPr>
          <a:xfrm>
            <a:off x="6567054" y="6581001"/>
            <a:ext cx="2064327" cy="276999"/>
          </a:xfrm>
          <a:prstGeom prst="rect">
            <a:avLst/>
          </a:prstGeom>
          <a:noFill/>
        </p:spPr>
        <p:txBody>
          <a:bodyPr wrap="square" rtlCol="0">
            <a:spAutoFit/>
          </a:bodyPr>
          <a:lstStyle/>
          <a:p>
            <a:r>
              <a:rPr lang="en-US" sz="1200" dirty="0" smtClean="0">
                <a:latin typeface="Helvetica Neue" charset="0"/>
                <a:ea typeface="Helvetica Neue" charset="0"/>
                <a:cs typeface="Helvetica Neue" charset="0"/>
              </a:rPr>
              <a:t>Photo by Edwin </a:t>
            </a:r>
            <a:r>
              <a:rPr lang="en-US" sz="1200" dirty="0" err="1" smtClean="0">
                <a:latin typeface="Helvetica Neue" charset="0"/>
                <a:ea typeface="Helvetica Neue" charset="0"/>
                <a:cs typeface="Helvetica Neue" charset="0"/>
              </a:rPr>
              <a:t>Remsberg</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7399339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charset="0"/>
                <a:ea typeface="Helvetica" charset="0"/>
                <a:cs typeface="Helvetica" charset="0"/>
              </a:rPr>
              <a:t>Water Quality Implications</a:t>
            </a:r>
            <a:endParaRPr lang="en-US" dirty="0"/>
          </a:p>
        </p:txBody>
      </p:sp>
      <p:sp>
        <p:nvSpPr>
          <p:cNvPr id="3" name="Content Placeholder 2"/>
          <p:cNvSpPr>
            <a:spLocks noGrp="1"/>
          </p:cNvSpPr>
          <p:nvPr>
            <p:ph idx="1"/>
          </p:nvPr>
        </p:nvSpPr>
        <p:spPr>
          <a:xfrm>
            <a:off x="628650" y="1690689"/>
            <a:ext cx="7886700" cy="4351338"/>
          </a:xfrm>
        </p:spPr>
        <p:txBody>
          <a:bodyPr>
            <a:normAutofit/>
          </a:bodyPr>
          <a:lstStyle/>
          <a:p>
            <a:r>
              <a:rPr lang="en-US" dirty="0" smtClean="0">
                <a:latin typeface="Helvetica Neue" charset="0"/>
                <a:ea typeface="Helvetica Neue" charset="0"/>
                <a:cs typeface="Helvetica Neue" charset="0"/>
              </a:rPr>
              <a:t>Soil Organic Matter</a:t>
            </a:r>
          </a:p>
          <a:p>
            <a:pPr lvl="1"/>
            <a:r>
              <a:rPr lang="en-US" dirty="0">
                <a:latin typeface="Helvetica Neue" charset="0"/>
                <a:ea typeface="Helvetica Neue" charset="0"/>
                <a:cs typeface="Helvetica Neue" charset="0"/>
              </a:rPr>
              <a:t>S</a:t>
            </a:r>
            <a:r>
              <a:rPr lang="en-US" dirty="0" smtClean="0">
                <a:latin typeface="Helvetica Neue" charset="0"/>
                <a:ea typeface="Helvetica Neue" charset="0"/>
                <a:cs typeface="Helvetica Neue" charset="0"/>
              </a:rPr>
              <a:t>oil </a:t>
            </a:r>
            <a:r>
              <a:rPr lang="en-US" dirty="0">
                <a:latin typeface="Helvetica Neue" charset="0"/>
                <a:ea typeface="Helvetica Neue" charset="0"/>
                <a:cs typeface="Helvetica Neue" charset="0"/>
              </a:rPr>
              <a:t>organic matter enhances soil processes and properties </a:t>
            </a:r>
            <a:r>
              <a:rPr lang="en-US" dirty="0" smtClean="0">
                <a:latin typeface="Helvetica Neue" charset="0"/>
                <a:ea typeface="Helvetica Neue" charset="0"/>
                <a:cs typeface="Helvetica Neue" charset="0"/>
              </a:rPr>
              <a:t>and </a:t>
            </a:r>
            <a:r>
              <a:rPr lang="en-US" dirty="0">
                <a:latin typeface="Helvetica Neue" charset="0"/>
                <a:ea typeface="Helvetica Neue" charset="0"/>
                <a:cs typeface="Helvetica Neue" charset="0"/>
              </a:rPr>
              <a:t>alleviates soil compaction. </a:t>
            </a:r>
          </a:p>
          <a:p>
            <a:pPr lvl="1"/>
            <a:r>
              <a:rPr lang="en-US" dirty="0" smtClean="0">
                <a:latin typeface="Helvetica Neue" charset="0"/>
                <a:ea typeface="Helvetica Neue" charset="0"/>
                <a:cs typeface="Helvetica Neue" charset="0"/>
              </a:rPr>
              <a:t>Organic matter </a:t>
            </a:r>
            <a:r>
              <a:rPr lang="en-US" dirty="0">
                <a:latin typeface="Helvetica Neue" charset="0"/>
                <a:ea typeface="Helvetica Neue" charset="0"/>
                <a:cs typeface="Helvetica Neue" charset="0"/>
              </a:rPr>
              <a:t>also </a:t>
            </a:r>
            <a:r>
              <a:rPr lang="en-US" b="1" dirty="0" smtClean="0">
                <a:latin typeface="Helvetica Neue" charset="0"/>
                <a:ea typeface="Helvetica Neue" charset="0"/>
                <a:cs typeface="Helvetica Neue" charset="0"/>
              </a:rPr>
              <a:t>increases </a:t>
            </a:r>
            <a:r>
              <a:rPr lang="en-US" b="1" dirty="0">
                <a:latin typeface="Helvetica Neue" charset="0"/>
                <a:ea typeface="Helvetica Neue" charset="0"/>
                <a:cs typeface="Helvetica Neue" charset="0"/>
              </a:rPr>
              <a:t>water retention capacity</a:t>
            </a:r>
            <a:r>
              <a:rPr lang="en-US" dirty="0">
                <a:latin typeface="Helvetica Neue" charset="0"/>
                <a:ea typeface="Helvetica Neue" charset="0"/>
                <a:cs typeface="Helvetica Neue" charset="0"/>
              </a:rPr>
              <a:t>, </a:t>
            </a:r>
            <a:r>
              <a:rPr lang="en-US" b="1" dirty="0" smtClean="0">
                <a:latin typeface="Helvetica Neue" charset="0"/>
                <a:ea typeface="Helvetica Neue" charset="0"/>
                <a:cs typeface="Helvetica Neue" charset="0"/>
              </a:rPr>
              <a:t>stabilizes </a:t>
            </a:r>
            <a:r>
              <a:rPr lang="en-US" b="1" dirty="0">
                <a:latin typeface="Helvetica Neue" charset="0"/>
                <a:ea typeface="Helvetica Neue" charset="0"/>
                <a:cs typeface="Helvetica Neue" charset="0"/>
              </a:rPr>
              <a:t>the soil </a:t>
            </a:r>
            <a:r>
              <a:rPr lang="en-US" dirty="0">
                <a:latin typeface="Helvetica Neue" charset="0"/>
                <a:ea typeface="Helvetica Neue" charset="0"/>
                <a:cs typeface="Helvetica Neue" charset="0"/>
              </a:rPr>
              <a:t>during extreme weather events like drought or rainfall</a:t>
            </a:r>
            <a:r>
              <a:rPr lang="en-US" dirty="0" smtClean="0">
                <a:latin typeface="Helvetica Neue" charset="0"/>
                <a:ea typeface="Helvetica Neue" charset="0"/>
                <a:cs typeface="Helvetica Neue" charset="0"/>
              </a:rPr>
              <a:t>, helps </a:t>
            </a:r>
            <a:r>
              <a:rPr lang="en-US" b="1" dirty="0" smtClean="0">
                <a:latin typeface="Helvetica Neue" charset="0"/>
                <a:ea typeface="Helvetica Neue" charset="0"/>
                <a:cs typeface="Helvetica Neue" charset="0"/>
              </a:rPr>
              <a:t>retain nutrients </a:t>
            </a:r>
            <a:r>
              <a:rPr lang="en-US" dirty="0" smtClean="0">
                <a:latin typeface="Helvetica Neue" charset="0"/>
                <a:ea typeface="Helvetica Neue" charset="0"/>
                <a:cs typeface="Helvetica Neue" charset="0"/>
              </a:rPr>
              <a:t>within the soil </a:t>
            </a:r>
            <a:r>
              <a:rPr lang="en-US" dirty="0">
                <a:latin typeface="Helvetica Neue" charset="0"/>
                <a:ea typeface="Helvetica Neue" charset="0"/>
                <a:cs typeface="Helvetica Neue" charset="0"/>
              </a:rPr>
              <a:t>and</a:t>
            </a:r>
            <a:r>
              <a:rPr lang="en-US" b="1" dirty="0">
                <a:latin typeface="Helvetica Neue" charset="0"/>
                <a:ea typeface="Helvetica Neue" charset="0"/>
                <a:cs typeface="Helvetica Neue" charset="0"/>
              </a:rPr>
              <a:t> </a:t>
            </a:r>
            <a:r>
              <a:rPr lang="en-US" b="1" dirty="0" smtClean="0">
                <a:latin typeface="Helvetica Neue" charset="0"/>
                <a:ea typeface="Helvetica Neue" charset="0"/>
                <a:cs typeface="Helvetica Neue" charset="0"/>
              </a:rPr>
              <a:t>absorbs </a:t>
            </a:r>
            <a:r>
              <a:rPr lang="en-US" b="1" dirty="0">
                <a:latin typeface="Helvetica Neue" charset="0"/>
                <a:ea typeface="Helvetica Neue" charset="0"/>
                <a:cs typeface="Helvetica Neue" charset="0"/>
              </a:rPr>
              <a:t>and </a:t>
            </a:r>
            <a:r>
              <a:rPr lang="en-US" b="1" dirty="0" smtClean="0">
                <a:latin typeface="Helvetica Neue" charset="0"/>
                <a:ea typeface="Helvetica Neue" charset="0"/>
                <a:cs typeface="Helvetica Neue" charset="0"/>
              </a:rPr>
              <a:t>filters </a:t>
            </a:r>
            <a:r>
              <a:rPr lang="en-US" b="1" dirty="0">
                <a:latin typeface="Helvetica Neue" charset="0"/>
                <a:ea typeface="Helvetica Neue" charset="0"/>
                <a:cs typeface="Helvetica Neue" charset="0"/>
              </a:rPr>
              <a:t>pollutants in </a:t>
            </a:r>
            <a:r>
              <a:rPr lang="en-US" b="1" dirty="0" smtClean="0">
                <a:latin typeface="Helvetica Neue" charset="0"/>
                <a:ea typeface="Helvetica Neue" charset="0"/>
                <a:cs typeface="Helvetica Neue" charset="0"/>
              </a:rPr>
              <a:t>runoff</a:t>
            </a:r>
            <a:r>
              <a:rPr lang="en-US" dirty="0" smtClean="0">
                <a:latin typeface="Helvetica Neue" charset="0"/>
                <a:ea typeface="Helvetica Neue" charset="0"/>
                <a:cs typeface="Helvetica Neue" charset="0"/>
              </a:rPr>
              <a:t>.</a:t>
            </a:r>
            <a:endParaRPr lang="en-US" dirty="0">
              <a:latin typeface="Helvetica Neue" charset="0"/>
              <a:ea typeface="Helvetica Neue" charset="0"/>
              <a:cs typeface="Helvetica Neue" charset="0"/>
            </a:endParaRPr>
          </a:p>
          <a:p>
            <a:endParaRPr lang="en-US" dirty="0" smtClean="0">
              <a:latin typeface="Helvetica Neue" charset="0"/>
              <a:ea typeface="Helvetica Neue" charset="0"/>
              <a:cs typeface="Helvetica Neue" charset="0"/>
            </a:endParaRPr>
          </a:p>
        </p:txBody>
      </p:sp>
      <p:sp>
        <p:nvSpPr>
          <p:cNvPr id="4" name="Rectangle 3"/>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99823" y="4655006"/>
            <a:ext cx="3144354" cy="2092295"/>
          </a:xfrm>
          <a:prstGeom prst="rect">
            <a:avLst/>
          </a:prstGeom>
        </p:spPr>
      </p:pic>
      <p:sp>
        <p:nvSpPr>
          <p:cNvPr id="6" name="TextBox 5"/>
          <p:cNvSpPr txBox="1"/>
          <p:nvPr/>
        </p:nvSpPr>
        <p:spPr>
          <a:xfrm>
            <a:off x="5191286" y="6470302"/>
            <a:ext cx="3638227" cy="276999"/>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Photo: Edwin </a:t>
            </a:r>
            <a:r>
              <a:rPr lang="en-US" sz="1200" dirty="0" err="1" smtClean="0">
                <a:latin typeface="Helvetica Neue" charset="0"/>
                <a:ea typeface="Helvetica Neue" charset="0"/>
                <a:cs typeface="Helvetica Neue" charset="0"/>
              </a:rPr>
              <a:t>Remsberg</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2962539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5"/>
          <p:cNvSpPr/>
          <p:nvPr/>
        </p:nvSpPr>
        <p:spPr>
          <a:xfrm>
            <a:off x="0" y="0"/>
            <a:ext cx="9144000" cy="2036618"/>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0836" y="0"/>
            <a:ext cx="9254836" cy="1938992"/>
          </a:xfrm>
          <a:prstGeom prst="rect">
            <a:avLst/>
          </a:prstGeom>
          <a:noFill/>
        </p:spPr>
        <p:txBody>
          <a:bodyPr wrap="square" rtlCol="0">
            <a:spAutoFit/>
          </a:bodyPr>
          <a:lstStyle/>
          <a:p>
            <a:pPr algn="ctr"/>
            <a:r>
              <a:rPr lang="en-US" sz="2000" b="1" dirty="0" smtClean="0">
                <a:solidFill>
                  <a:schemeClr val="bg1"/>
                </a:solidFill>
                <a:latin typeface="Helvetica Neue" charset="0"/>
                <a:ea typeface="Helvetica Neue" charset="0"/>
                <a:cs typeface="Helvetica Neue" charset="0"/>
              </a:rPr>
              <a:t>Landscapes are connected by air and water. </a:t>
            </a:r>
          </a:p>
          <a:p>
            <a:pPr algn="ctr"/>
            <a:r>
              <a:rPr lang="en-US" sz="2000" b="1" dirty="0" smtClean="0">
                <a:solidFill>
                  <a:schemeClr val="bg1"/>
                </a:solidFill>
                <a:latin typeface="Helvetica Neue" charset="0"/>
                <a:ea typeface="Helvetica Neue" charset="0"/>
                <a:cs typeface="Helvetica Neue" charset="0"/>
              </a:rPr>
              <a:t>Cover crops not only benefit the farmer but also benefit society by reducing water quality risks. And, incorporating other conservation practices, like no-till management and smart manure management, can augment the benefits of cover cropping with their own reductions in soil loss and improvements in soil health.</a:t>
            </a:r>
            <a:endParaRPr lang="en-US" sz="2000" b="1" dirty="0">
              <a:solidFill>
                <a:schemeClr val="bg1"/>
              </a:solidFill>
              <a:latin typeface="Helvetica Neue" charset="0"/>
              <a:ea typeface="Helvetica Neue" charset="0"/>
              <a:cs typeface="Helvetica Neue" charset="0"/>
            </a:endParaRPr>
          </a:p>
        </p:txBody>
      </p:sp>
      <p:sp>
        <p:nvSpPr>
          <p:cNvPr id="7" name="TextBox 6"/>
          <p:cNvSpPr txBox="1"/>
          <p:nvPr/>
        </p:nvSpPr>
        <p:spPr>
          <a:xfrm>
            <a:off x="2987565" y="6519446"/>
            <a:ext cx="3168869" cy="338554"/>
          </a:xfrm>
          <a:prstGeom prst="rect">
            <a:avLst/>
          </a:prstGeom>
          <a:noFill/>
        </p:spPr>
        <p:txBody>
          <a:bodyPr wrap="square" rtlCol="0">
            <a:spAutoFit/>
          </a:bodyPr>
          <a:lstStyle/>
          <a:p>
            <a:pPr algn="ctr"/>
            <a:r>
              <a:rPr lang="en-US" sz="1600" dirty="0" smtClean="0">
                <a:solidFill>
                  <a:schemeClr val="bg1"/>
                </a:solidFill>
                <a:latin typeface="Helvetica Neue" charset="0"/>
                <a:ea typeface="Helvetica Neue" charset="0"/>
                <a:cs typeface="Helvetica Neue" charset="0"/>
              </a:rPr>
              <a:t>Photo by Edwin </a:t>
            </a:r>
            <a:r>
              <a:rPr lang="en-US" sz="1600" dirty="0" err="1" smtClean="0">
                <a:solidFill>
                  <a:schemeClr val="bg1"/>
                </a:solidFill>
                <a:latin typeface="Helvetica Neue" charset="0"/>
                <a:ea typeface="Helvetica Neue" charset="0"/>
                <a:cs typeface="Helvetica Neue" charset="0"/>
              </a:rPr>
              <a:t>Remsberg</a:t>
            </a:r>
            <a:endParaRPr lang="en-US" sz="1600"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8322688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Helvetica" charset="0"/>
                <a:ea typeface="Helvetica" charset="0"/>
                <a:cs typeface="Helvetica" charset="0"/>
              </a:rPr>
              <a:t>Takeaways</a:t>
            </a:r>
            <a:endParaRPr lang="en-US" dirty="0">
              <a:latin typeface="Helvetica" charset="0"/>
              <a:ea typeface="Helvetica" charset="0"/>
              <a:cs typeface="Helvetica" charset="0"/>
            </a:endParaRPr>
          </a:p>
        </p:txBody>
      </p:sp>
      <p:sp>
        <p:nvSpPr>
          <p:cNvPr id="3" name="Content Placeholder 2"/>
          <p:cNvSpPr>
            <a:spLocks noGrp="1"/>
          </p:cNvSpPr>
          <p:nvPr>
            <p:ph idx="1"/>
          </p:nvPr>
        </p:nvSpPr>
        <p:spPr>
          <a:xfrm>
            <a:off x="628650" y="1690689"/>
            <a:ext cx="7886700" cy="4351338"/>
          </a:xfrm>
        </p:spPr>
        <p:txBody>
          <a:bodyPr>
            <a:normAutofit fontScale="92500"/>
          </a:bodyPr>
          <a:lstStyle/>
          <a:p>
            <a:r>
              <a:rPr lang="en-US" dirty="0" smtClean="0">
                <a:latin typeface="Helvetica Neue" charset="0"/>
                <a:ea typeface="Helvetica Neue" charset="0"/>
                <a:cs typeface="Helvetica Neue" charset="0"/>
              </a:rPr>
              <a:t>The numbers are in: cover crops </a:t>
            </a:r>
            <a:r>
              <a:rPr lang="en-US" b="1" dirty="0">
                <a:latin typeface="Helvetica Neue" charset="0"/>
                <a:ea typeface="Helvetica Neue" charset="0"/>
                <a:cs typeface="Helvetica Neue" charset="0"/>
              </a:rPr>
              <a:t>reduce erosion, improve soil conditions, and protect waterways from harmful nutrient loads</a:t>
            </a:r>
            <a:r>
              <a:rPr lang="en-US" dirty="0">
                <a:latin typeface="Helvetica Neue" charset="0"/>
                <a:ea typeface="Helvetica Neue" charset="0"/>
                <a:cs typeface="Helvetica Neue" charset="0"/>
              </a:rPr>
              <a:t>. </a:t>
            </a:r>
            <a:endParaRPr lang="en-US" dirty="0" smtClean="0">
              <a:latin typeface="Helvetica Neue" charset="0"/>
              <a:ea typeface="Helvetica Neue" charset="0"/>
              <a:cs typeface="Helvetica Neue" charset="0"/>
            </a:endParaRPr>
          </a:p>
          <a:p>
            <a:r>
              <a:rPr lang="en-US" dirty="0" smtClean="0">
                <a:latin typeface="Helvetica Neue" charset="0"/>
                <a:ea typeface="Helvetica Neue" charset="0"/>
                <a:cs typeface="Helvetica Neue" charset="0"/>
              </a:rPr>
              <a:t>And</a:t>
            </a:r>
            <a:r>
              <a:rPr lang="en-US" dirty="0">
                <a:latin typeface="Helvetica Neue" charset="0"/>
                <a:ea typeface="Helvetica Neue" charset="0"/>
                <a:cs typeface="Helvetica Neue" charset="0"/>
              </a:rPr>
              <a:t>, farmers and ranchers are curious about cover crops and increasingly incorporating them into their systems. </a:t>
            </a:r>
          </a:p>
          <a:p>
            <a:r>
              <a:rPr lang="en-US" dirty="0">
                <a:latin typeface="Helvetica Neue" charset="0"/>
                <a:ea typeface="Helvetica Neue" charset="0"/>
                <a:cs typeface="Helvetica Neue" charset="0"/>
              </a:rPr>
              <a:t>Though cover crop acreage has been rising by millions of acres each year, we still have an enormous amount of potential to increase the adoption of this beneficial practice and improve our land and water quality for future generations</a:t>
            </a:r>
            <a:r>
              <a:rPr lang="en-US" dirty="0" smtClean="0">
                <a:latin typeface="Helvetica Neue" charset="0"/>
                <a:ea typeface="Helvetica Neue" charset="0"/>
                <a:cs typeface="Helvetica Neue" charset="0"/>
              </a:rPr>
              <a:t>.</a:t>
            </a:r>
          </a:p>
        </p:txBody>
      </p:sp>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278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Helvetica" charset="0"/>
                <a:ea typeface="Helvetica" charset="0"/>
                <a:cs typeface="Helvetica" charset="0"/>
              </a:rPr>
              <a:t>References</a:t>
            </a:r>
            <a:endParaRPr lang="en-US" dirty="0">
              <a:latin typeface="Helvetica" charset="0"/>
              <a:ea typeface="Helvetica" charset="0"/>
              <a:cs typeface="Helvetica" charset="0"/>
            </a:endParaRPr>
          </a:p>
        </p:txBody>
      </p:sp>
      <p:sp>
        <p:nvSpPr>
          <p:cNvPr id="3" name="Content Placeholder 2"/>
          <p:cNvSpPr>
            <a:spLocks noGrp="1"/>
          </p:cNvSpPr>
          <p:nvPr>
            <p:ph idx="1"/>
          </p:nvPr>
        </p:nvSpPr>
        <p:spPr>
          <a:xfrm>
            <a:off x="628650" y="1690688"/>
            <a:ext cx="7886700" cy="4973347"/>
          </a:xfrm>
        </p:spPr>
        <p:txBody>
          <a:bodyPr>
            <a:noAutofit/>
          </a:bodyPr>
          <a:lstStyle/>
          <a:p>
            <a:r>
              <a:rPr lang="en-US" sz="2400" dirty="0" smtClean="0">
                <a:latin typeface="Helvetica Neue" charset="0"/>
                <a:ea typeface="Helvetica Neue" charset="0"/>
                <a:cs typeface="Helvetica Neue" charset="0"/>
              </a:rPr>
              <a:t>Unless otherwise cited, all data comes from a bibliography which will soon be available </a:t>
            </a:r>
            <a:r>
              <a:rPr lang="en-US" sz="2400" dirty="0">
                <a:latin typeface="Helvetica Neue" charset="0"/>
                <a:ea typeface="Helvetica Neue" charset="0"/>
                <a:cs typeface="Helvetica Neue" charset="0"/>
              </a:rPr>
              <a:t>at </a:t>
            </a:r>
            <a:r>
              <a:rPr lang="en-US" sz="2400" dirty="0">
                <a:latin typeface="Helvetica Neue" charset="0"/>
                <a:ea typeface="Helvetica Neue" charset="0"/>
                <a:cs typeface="Helvetica Neue" charset="0"/>
                <a:hlinkClick r:id="rId3"/>
              </a:rPr>
              <a:t>http://</a:t>
            </a:r>
            <a:r>
              <a:rPr lang="en-US" sz="2400" dirty="0" smtClean="0">
                <a:latin typeface="Helvetica Neue" charset="0"/>
                <a:ea typeface="Helvetica Neue" charset="0"/>
                <a:cs typeface="Helvetica Neue" charset="0"/>
                <a:hlinkClick r:id="rId3"/>
              </a:rPr>
              <a:t>www.sare.org/Learning-Center/Topic-Rooms/Cover-Crops</a:t>
            </a:r>
            <a:r>
              <a:rPr lang="en-US" sz="2400" dirty="0" smtClean="0">
                <a:latin typeface="Helvetica Neue" charset="0"/>
                <a:ea typeface="Helvetica Neue" charset="0"/>
                <a:cs typeface="Helvetica Neue" charset="0"/>
              </a:rPr>
              <a:t>  </a:t>
            </a:r>
            <a:endParaRPr lang="en-US" sz="2400" dirty="0" smtClean="0">
              <a:latin typeface="Helvetica Neue" charset="0"/>
              <a:ea typeface="Helvetica Neue" charset="0"/>
              <a:cs typeface="Helvetica Neue" charset="0"/>
            </a:endParaRPr>
          </a:p>
          <a:p>
            <a:r>
              <a:rPr lang="en-US" sz="2400" dirty="0" smtClean="0">
                <a:latin typeface="Helvetica Neue" charset="0"/>
                <a:ea typeface="Helvetica Neue" charset="0"/>
                <a:cs typeface="Helvetica Neue" charset="0"/>
              </a:rPr>
              <a:t>The bibliography reviews 98 sources that document cover crop impacts on soil and sediment loss, nutrient losses, water infiltration and soil organic matter.</a:t>
            </a:r>
          </a:p>
          <a:p>
            <a:pPr marL="0" indent="0">
              <a:buNone/>
            </a:pPr>
            <a:endParaRPr lang="en-US" sz="1800" dirty="0">
              <a:latin typeface="Helvetica Neue" charset="0"/>
              <a:ea typeface="Helvetica Neue" charset="0"/>
              <a:cs typeface="Helvetica Neue" charset="0"/>
            </a:endParaRPr>
          </a:p>
          <a:p>
            <a:pPr marL="0" indent="0">
              <a:buNone/>
            </a:pPr>
            <a:endParaRPr lang="en-US" sz="1200" dirty="0" smtClean="0">
              <a:latin typeface="Helvetica Neue" charset="0"/>
              <a:ea typeface="Helvetica Neue" charset="0"/>
              <a:cs typeface="Helvetica Neue" charset="0"/>
            </a:endParaRPr>
          </a:p>
          <a:p>
            <a:pPr marL="0" indent="0">
              <a:buNone/>
            </a:pPr>
            <a:endParaRPr lang="en-US" sz="1200" dirty="0" smtClean="0">
              <a:latin typeface="Helvetica Neue" charset="0"/>
              <a:ea typeface="Helvetica Neue" charset="0"/>
              <a:cs typeface="Helvetica Neue" charset="0"/>
            </a:endParaRPr>
          </a:p>
          <a:p>
            <a:pPr marL="0" indent="0">
              <a:buNone/>
            </a:pPr>
            <a:endParaRPr lang="en-US" sz="1200" dirty="0" smtClean="0">
              <a:latin typeface="Helvetica Neue" charset="0"/>
              <a:ea typeface="Helvetica Neue" charset="0"/>
              <a:cs typeface="Helvetica Neue" charset="0"/>
            </a:endParaRPr>
          </a:p>
          <a:p>
            <a:pPr marL="0" indent="0">
              <a:buNone/>
            </a:pPr>
            <a:endParaRPr lang="en-US" sz="1200" dirty="0">
              <a:latin typeface="Helvetica Neue" charset="0"/>
              <a:ea typeface="Helvetica Neue" charset="0"/>
              <a:cs typeface="Helvetica Neue" charset="0"/>
            </a:endParaRPr>
          </a:p>
          <a:p>
            <a:pPr marL="0" indent="0">
              <a:buNone/>
            </a:pPr>
            <a:r>
              <a:rPr lang="en-US" sz="1200" dirty="0" smtClean="0">
                <a:latin typeface="Helvetica Neue" charset="0"/>
                <a:ea typeface="Helvetica Neue" charset="0"/>
                <a:cs typeface="Helvetica Neue" charset="0"/>
              </a:rPr>
              <a:t>This </a:t>
            </a:r>
            <a:r>
              <a:rPr lang="en-US" sz="1200" dirty="0">
                <a:latin typeface="Helvetica Neue" charset="0"/>
                <a:ea typeface="Helvetica Neue" charset="0"/>
                <a:cs typeface="Helvetica Neue" charset="0"/>
              </a:rPr>
              <a:t>publication was developed by Sami Tellatin and Rob Myers of NCR-SARE and the University of Missouri under Cooperative Agreement No.83695601 awarded by the U.S. Environmental Protection Agency.  EPA made comments and suggestions on the document intended to improve the scientific analysis and technical accuracy of the document.  However, the views expressed in this document are those of </a:t>
            </a:r>
            <a:r>
              <a:rPr lang="en-US" sz="1200" dirty="0" smtClean="0">
                <a:latin typeface="Helvetica Neue" charset="0"/>
                <a:ea typeface="Helvetica Neue" charset="0"/>
                <a:cs typeface="Helvetica Neue" charset="0"/>
              </a:rPr>
              <a:t>the authors and </a:t>
            </a:r>
            <a:r>
              <a:rPr lang="en-US" sz="1200" dirty="0">
                <a:latin typeface="Helvetica Neue" charset="0"/>
                <a:ea typeface="Helvetica Neue" charset="0"/>
                <a:cs typeface="Helvetica Neue" charset="0"/>
              </a:rPr>
              <a:t>EPA does not endorse any products or commercial services mentioned in this publication</a:t>
            </a:r>
            <a:r>
              <a:rPr lang="en-US" sz="1200" i="1" dirty="0" smtClean="0">
                <a:latin typeface="Helvetica Neue" charset="0"/>
                <a:ea typeface="Helvetica Neue" charset="0"/>
                <a:cs typeface="Helvetica Neue" charset="0"/>
              </a:rPr>
              <a:t>.</a:t>
            </a:r>
            <a:endParaRPr lang="en-US" sz="1200" dirty="0" smtClean="0">
              <a:latin typeface="Helvetica Neue" charset="0"/>
              <a:ea typeface="Helvetica Neue" charset="0"/>
              <a:cs typeface="Helvetica Neue" charset="0"/>
            </a:endParaRPr>
          </a:p>
        </p:txBody>
      </p:sp>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681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08642" y="1534314"/>
            <a:ext cx="4914895" cy="5046687"/>
          </a:xfrm>
          <a:prstGeom prst="rect">
            <a:avLst/>
          </a:prstGeom>
        </p:spPr>
      </p:pic>
      <p:sp>
        <p:nvSpPr>
          <p:cNvPr id="2" name="Title 1"/>
          <p:cNvSpPr>
            <a:spLocks noGrp="1"/>
          </p:cNvSpPr>
          <p:nvPr>
            <p:ph type="title"/>
          </p:nvPr>
        </p:nvSpPr>
        <p:spPr>
          <a:xfrm>
            <a:off x="622740" y="493487"/>
            <a:ext cx="7886700" cy="1325563"/>
          </a:xfrm>
        </p:spPr>
        <p:txBody>
          <a:bodyPr>
            <a:normAutofit/>
          </a:bodyPr>
          <a:lstStyle/>
          <a:p>
            <a:pPr algn="ctr"/>
            <a:r>
              <a:rPr lang="en-US" sz="4800" dirty="0" smtClean="0">
                <a:latin typeface="Helvetica" charset="0"/>
                <a:ea typeface="Helvetica" charset="0"/>
                <a:cs typeface="Helvetica" charset="0"/>
              </a:rPr>
              <a:t>Thank you!</a:t>
            </a:r>
            <a:endParaRPr lang="en-US" sz="4800" dirty="0">
              <a:latin typeface="Helvetica" charset="0"/>
              <a:ea typeface="Helvetica" charset="0"/>
              <a:cs typeface="Helvetica" charset="0"/>
            </a:endParaRPr>
          </a:p>
        </p:txBody>
      </p:sp>
      <p:sp>
        <p:nvSpPr>
          <p:cNvPr id="7" name="Rectangle 6"/>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81654" y="6581001"/>
            <a:ext cx="3168869" cy="276999"/>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Photo by Edwin </a:t>
            </a:r>
            <a:r>
              <a:rPr lang="en-US" sz="1200" dirty="0" err="1" smtClean="0">
                <a:latin typeface="Helvetica Neue" charset="0"/>
                <a:ea typeface="Helvetica Neue" charset="0"/>
                <a:cs typeface="Helvetica Neue" charset="0"/>
              </a:rPr>
              <a:t>Remsberg</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6324602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Rectangle 4"/>
          <p:cNvSpPr/>
          <p:nvPr/>
        </p:nvSpPr>
        <p:spPr>
          <a:xfrm>
            <a:off x="3645848" y="6581001"/>
            <a:ext cx="1852302" cy="276999"/>
          </a:xfrm>
          <a:prstGeom prst="rect">
            <a:avLst/>
          </a:prstGeom>
        </p:spPr>
        <p:txBody>
          <a:bodyPr wrap="none">
            <a:spAutoFit/>
          </a:bodyPr>
          <a:lstStyle/>
          <a:p>
            <a:pPr>
              <a:defRPr/>
            </a:pPr>
            <a:r>
              <a:rPr lang="en-US" sz="1200" dirty="0">
                <a:solidFill>
                  <a:schemeClr val="bg1"/>
                </a:solidFill>
                <a:latin typeface="Helvetica Neue" charset="0"/>
                <a:ea typeface="Helvetica Neue" charset="0"/>
                <a:cs typeface="Helvetica Neue" charset="0"/>
              </a:rPr>
              <a:t>Photo: Edwin </a:t>
            </a:r>
            <a:r>
              <a:rPr lang="en-US" sz="1200" dirty="0" err="1">
                <a:solidFill>
                  <a:schemeClr val="bg1"/>
                </a:solidFill>
                <a:latin typeface="Helvetica Neue" charset="0"/>
                <a:ea typeface="Helvetica Neue" charset="0"/>
                <a:cs typeface="Helvetica Neue" charset="0"/>
              </a:rPr>
              <a:t>Remsberg</a:t>
            </a:r>
            <a:endParaRPr lang="en-US" sz="1200" dirty="0">
              <a:solidFill>
                <a:schemeClr val="bg1"/>
              </a:solidFill>
              <a:latin typeface="Helvetica Neue" charset="0"/>
              <a:ea typeface="Helvetica Neue" charset="0"/>
              <a:cs typeface="Helvetica Neue" charset="0"/>
            </a:endParaRPr>
          </a:p>
        </p:txBody>
      </p:sp>
      <p:sp>
        <p:nvSpPr>
          <p:cNvPr id="8" name="Title 4"/>
          <p:cNvSpPr txBox="1">
            <a:spLocks/>
          </p:cNvSpPr>
          <p:nvPr/>
        </p:nvSpPr>
        <p:spPr>
          <a:xfrm>
            <a:off x="0" y="1965911"/>
            <a:ext cx="4240924" cy="99417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effectLst/>
                <a:latin typeface="Helvetica" charset="0"/>
                <a:ea typeface="Helvetica" charset="0"/>
                <a:cs typeface="Helvetica" charset="0"/>
              </a:rPr>
              <a:t>Cover crop of </a:t>
            </a:r>
            <a:r>
              <a:rPr lang="en-US" sz="2800" smtClean="0">
                <a:solidFill>
                  <a:schemeClr val="bg1"/>
                </a:solidFill>
                <a:latin typeface="Helvetica" charset="0"/>
                <a:ea typeface="Helvetica" charset="0"/>
                <a:cs typeface="Helvetica" charset="0"/>
              </a:rPr>
              <a:t>annual ryegrass</a:t>
            </a:r>
            <a:endParaRPr lang="en-US" sz="2800" dirty="0">
              <a:solidFill>
                <a:schemeClr val="bg1"/>
              </a:solidFill>
              <a:effectLst/>
              <a:latin typeface="Helvetica" charset="0"/>
              <a:ea typeface="Helvetica" charset="0"/>
              <a:cs typeface="Helvetica" charset="0"/>
            </a:endParaRPr>
          </a:p>
        </p:txBody>
      </p:sp>
      <p:sp>
        <p:nvSpPr>
          <p:cNvPr id="7" name="Title 4"/>
          <p:cNvSpPr txBox="1">
            <a:spLocks/>
          </p:cNvSpPr>
          <p:nvPr/>
        </p:nvSpPr>
        <p:spPr>
          <a:xfrm>
            <a:off x="4903076" y="1753076"/>
            <a:ext cx="4240924" cy="99417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smtClean="0">
                <a:solidFill>
                  <a:schemeClr val="bg1"/>
                </a:solidFill>
                <a:effectLst/>
                <a:latin typeface="Helvetica" charset="0"/>
                <a:ea typeface="Helvetica" charset="0"/>
                <a:cs typeface="Helvetica" charset="0"/>
              </a:rPr>
              <a:t>Bare soil in fallow</a:t>
            </a:r>
            <a:endParaRPr lang="en-US" sz="2800" dirty="0">
              <a:solidFill>
                <a:schemeClr val="bg1"/>
              </a:solidFill>
              <a:effectLst/>
              <a:latin typeface="Helvetica" charset="0"/>
              <a:ea typeface="Helvetica" charset="0"/>
              <a:cs typeface="Helvetica" charset="0"/>
            </a:endParaRPr>
          </a:p>
        </p:txBody>
      </p:sp>
      <p:sp>
        <p:nvSpPr>
          <p:cNvPr id="9" name="Title 4"/>
          <p:cNvSpPr txBox="1">
            <a:spLocks/>
          </p:cNvSpPr>
          <p:nvPr/>
        </p:nvSpPr>
        <p:spPr>
          <a:xfrm>
            <a:off x="628649" y="110501"/>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Helvetica" charset="0"/>
                <a:ea typeface="Helvetica" charset="0"/>
                <a:cs typeface="Helvetica" charset="0"/>
              </a:rPr>
              <a:t>What are cover crops?</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9543665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charset="0"/>
                <a:ea typeface="Helvetica" charset="0"/>
                <a:cs typeface="Helvetica" charset="0"/>
              </a:rPr>
              <a:t>About Cover Crops</a:t>
            </a:r>
            <a:endParaRPr lang="en-US" dirty="0">
              <a:latin typeface="Helvetica" charset="0"/>
              <a:ea typeface="Helvetica" charset="0"/>
              <a:cs typeface="Helvetica" charset="0"/>
            </a:endParaRPr>
          </a:p>
        </p:txBody>
      </p:sp>
      <p:sp>
        <p:nvSpPr>
          <p:cNvPr id="3" name="Content Placeholder 2"/>
          <p:cNvSpPr>
            <a:spLocks noGrp="1"/>
          </p:cNvSpPr>
          <p:nvPr>
            <p:ph idx="1"/>
          </p:nvPr>
        </p:nvSpPr>
        <p:spPr/>
        <p:txBody>
          <a:bodyPr/>
          <a:lstStyle/>
          <a:p>
            <a:r>
              <a:rPr lang="en-US" dirty="0">
                <a:latin typeface="Helvetica Neue" charset="0"/>
                <a:ea typeface="Helvetica Neue" charset="0"/>
                <a:cs typeface="Helvetica Neue" charset="0"/>
              </a:rPr>
              <a:t>Cover crops are </a:t>
            </a:r>
            <a:r>
              <a:rPr lang="en-US" b="1" dirty="0">
                <a:latin typeface="Helvetica Neue" charset="0"/>
                <a:ea typeface="Helvetica Neue" charset="0"/>
                <a:cs typeface="Helvetica Neue" charset="0"/>
              </a:rPr>
              <a:t>tools to keep the soil in place</a:t>
            </a:r>
            <a:r>
              <a:rPr lang="en-US" dirty="0">
                <a:latin typeface="Helvetica Neue" charset="0"/>
                <a:ea typeface="Helvetica Neue" charset="0"/>
                <a:cs typeface="Helvetica Neue" charset="0"/>
              </a:rPr>
              <a:t>, improve water </a:t>
            </a:r>
            <a:r>
              <a:rPr lang="en-US" dirty="0" smtClean="0">
                <a:latin typeface="Helvetica Neue" charset="0"/>
                <a:ea typeface="Helvetica Neue" charset="0"/>
                <a:cs typeface="Helvetica Neue" charset="0"/>
              </a:rPr>
              <a:t>quality </a:t>
            </a:r>
            <a:r>
              <a:rPr lang="en-US" dirty="0">
                <a:latin typeface="Helvetica Neue" charset="0"/>
                <a:ea typeface="Helvetica Neue" charset="0"/>
                <a:cs typeface="Helvetica Neue" charset="0"/>
              </a:rPr>
              <a:t>and reduce pollution from agricultural activities. </a:t>
            </a:r>
            <a:endParaRPr lang="en-US" dirty="0" smtClean="0">
              <a:latin typeface="Helvetica Neue" charset="0"/>
              <a:ea typeface="Helvetica Neue" charset="0"/>
              <a:cs typeface="Helvetica Neue" charset="0"/>
            </a:endParaRPr>
          </a:p>
          <a:p>
            <a:r>
              <a:rPr lang="en-US" dirty="0" smtClean="0">
                <a:latin typeface="Helvetica Neue" charset="0"/>
                <a:ea typeface="Helvetica Neue" charset="0"/>
                <a:cs typeface="Helvetica Neue" charset="0"/>
              </a:rPr>
              <a:t>They include:</a:t>
            </a:r>
          </a:p>
          <a:p>
            <a:pPr lvl="1"/>
            <a:r>
              <a:rPr lang="en-US" dirty="0" smtClean="0">
                <a:latin typeface="Helvetica Neue" charset="0"/>
                <a:ea typeface="Helvetica Neue" charset="0"/>
                <a:cs typeface="Helvetica Neue" charset="0"/>
              </a:rPr>
              <a:t>Cereals, brassicas, legumes and other broadleaf species</a:t>
            </a:r>
          </a:p>
          <a:p>
            <a:pPr lvl="1"/>
            <a:r>
              <a:rPr lang="en-US" dirty="0" smtClean="0">
                <a:latin typeface="Helvetica Neue" charset="0"/>
                <a:ea typeface="Helvetica Neue" charset="0"/>
                <a:cs typeface="Helvetica Neue" charset="0"/>
              </a:rPr>
              <a:t>Annuals, biennials, perennials</a:t>
            </a:r>
          </a:p>
          <a:p>
            <a:r>
              <a:rPr lang="en-US" dirty="0" smtClean="0">
                <a:latin typeface="Helvetica Neue" charset="0"/>
                <a:ea typeface="Helvetica Neue" charset="0"/>
                <a:cs typeface="Helvetica Neue" charset="0"/>
              </a:rPr>
              <a:t>Cover crops are adaptable to various cropping systems</a:t>
            </a:r>
          </a:p>
          <a:p>
            <a:endParaRPr lang="en-US" dirty="0">
              <a:latin typeface="Helvetica Neue" charset="0"/>
              <a:ea typeface="Helvetica Neue" charset="0"/>
              <a:cs typeface="Helvetica Neue" charset="0"/>
            </a:endParaRPr>
          </a:p>
          <a:p>
            <a:endParaRPr lang="en-US" dirty="0"/>
          </a:p>
        </p:txBody>
      </p:sp>
      <p:sp>
        <p:nvSpPr>
          <p:cNvPr id="4" name="Rectangle 3"/>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6301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charset="0"/>
                <a:ea typeface="Helvetica" charset="0"/>
                <a:cs typeface="Helvetica" charset="0"/>
              </a:rPr>
              <a:t>Popular Cover </a:t>
            </a:r>
            <a:r>
              <a:rPr lang="en-US" dirty="0">
                <a:latin typeface="Helvetica" charset="0"/>
                <a:ea typeface="Helvetica" charset="0"/>
                <a:cs typeface="Helvetica" charset="0"/>
              </a:rPr>
              <a:t>Crops</a:t>
            </a:r>
            <a:endParaRPr lang="en-US" dirty="0"/>
          </a:p>
        </p:txBody>
      </p:sp>
      <p:sp>
        <p:nvSpPr>
          <p:cNvPr id="4" name="Rectangle 3"/>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65415" y="3337248"/>
            <a:ext cx="3216349" cy="2135297"/>
          </a:xfrm>
          <a:prstGeom prst="rect">
            <a:avLst/>
          </a:prstGeom>
        </p:spPr>
      </p:pic>
      <p:sp>
        <p:nvSpPr>
          <p:cNvPr id="6" name="TextBox 5"/>
          <p:cNvSpPr txBox="1"/>
          <p:nvPr/>
        </p:nvSpPr>
        <p:spPr>
          <a:xfrm>
            <a:off x="2596165" y="4823088"/>
            <a:ext cx="2275113" cy="1477328"/>
          </a:xfrm>
          <a:prstGeom prst="rect">
            <a:avLst/>
          </a:prstGeom>
          <a:noFill/>
        </p:spPr>
        <p:txBody>
          <a:bodyPr wrap="square" rtlCol="0">
            <a:spAutoFit/>
          </a:bodyPr>
          <a:lstStyle/>
          <a:p>
            <a:r>
              <a:rPr lang="en-US" u="sng" dirty="0" smtClean="0">
                <a:latin typeface="Helvetica Neue" charset="0"/>
                <a:ea typeface="Helvetica Neue" charset="0"/>
                <a:cs typeface="Helvetica Neue" charset="0"/>
              </a:rPr>
              <a:t>Radish</a:t>
            </a:r>
            <a:r>
              <a:rPr lang="en-US" dirty="0" smtClean="0">
                <a:latin typeface="Helvetica Neue" charset="0"/>
                <a:ea typeface="Helvetica Neue" charset="0"/>
                <a:cs typeface="Helvetica Neue" charset="0"/>
              </a:rPr>
              <a:t>: erosion prevention, weed suppression, soil compaction reduction</a:t>
            </a:r>
            <a:endParaRPr lang="en-US" dirty="0">
              <a:latin typeface="Helvetica Neue" charset="0"/>
              <a:ea typeface="Helvetica Neue" charset="0"/>
              <a:cs typeface="Helvetica Neue" charset="0"/>
            </a:endParaRPr>
          </a:p>
        </p:txBody>
      </p:sp>
      <p:sp>
        <p:nvSpPr>
          <p:cNvPr id="7" name="TextBox 6"/>
          <p:cNvSpPr txBox="1"/>
          <p:nvPr/>
        </p:nvSpPr>
        <p:spPr>
          <a:xfrm>
            <a:off x="3802993" y="1913804"/>
            <a:ext cx="2275113" cy="1200329"/>
          </a:xfrm>
          <a:prstGeom prst="rect">
            <a:avLst/>
          </a:prstGeom>
          <a:noFill/>
        </p:spPr>
        <p:txBody>
          <a:bodyPr wrap="square" rtlCol="0">
            <a:spAutoFit/>
          </a:bodyPr>
          <a:lstStyle/>
          <a:p>
            <a:r>
              <a:rPr lang="en-US" u="sng" dirty="0" smtClean="0">
                <a:latin typeface="Helvetica Neue" charset="0"/>
                <a:ea typeface="Helvetica Neue" charset="0"/>
                <a:cs typeface="Helvetica Neue" charset="0"/>
              </a:rPr>
              <a:t>Cereal rye</a:t>
            </a:r>
            <a:r>
              <a:rPr lang="en-US" dirty="0" smtClean="0">
                <a:latin typeface="Helvetica Neue" charset="0"/>
                <a:ea typeface="Helvetica Neue" charset="0"/>
                <a:cs typeface="Helvetica Neue" charset="0"/>
              </a:rPr>
              <a:t>: nitrogen scavenger, erosion prevention, weed suppression</a:t>
            </a:r>
            <a:endParaRPr lang="en-US" dirty="0">
              <a:latin typeface="Helvetica Neue" charset="0"/>
              <a:ea typeface="Helvetica Neue" charset="0"/>
              <a:cs typeface="Helvetica Neue"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1141" y="1521050"/>
            <a:ext cx="3133301" cy="208494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1141" y="3840431"/>
            <a:ext cx="1918833" cy="2883670"/>
          </a:xfrm>
          <a:prstGeom prst="rect">
            <a:avLst/>
          </a:prstGeom>
        </p:spPr>
      </p:pic>
      <p:sp>
        <p:nvSpPr>
          <p:cNvPr id="13" name="TextBox 12"/>
          <p:cNvSpPr txBox="1"/>
          <p:nvPr/>
        </p:nvSpPr>
        <p:spPr>
          <a:xfrm>
            <a:off x="6240237" y="5472545"/>
            <a:ext cx="2275113" cy="923330"/>
          </a:xfrm>
          <a:prstGeom prst="rect">
            <a:avLst/>
          </a:prstGeom>
          <a:noFill/>
        </p:spPr>
        <p:txBody>
          <a:bodyPr wrap="square" rtlCol="0">
            <a:spAutoFit/>
          </a:bodyPr>
          <a:lstStyle/>
          <a:p>
            <a:pPr algn="r"/>
            <a:r>
              <a:rPr lang="en-US" u="sng" dirty="0" smtClean="0">
                <a:latin typeface="Helvetica Neue" charset="0"/>
                <a:ea typeface="Helvetica Neue" charset="0"/>
                <a:cs typeface="Helvetica Neue" charset="0"/>
              </a:rPr>
              <a:t>Crimson clover</a:t>
            </a:r>
            <a:r>
              <a:rPr lang="en-US" dirty="0" smtClean="0">
                <a:latin typeface="Helvetica Neue" charset="0"/>
                <a:ea typeface="Helvetica Neue" charset="0"/>
                <a:cs typeface="Helvetica Neue" charset="0"/>
              </a:rPr>
              <a:t>: nitrogen source, erosion prevention</a:t>
            </a:r>
            <a:endParaRPr lang="en-US" dirty="0">
              <a:latin typeface="Helvetica Neue" charset="0"/>
              <a:ea typeface="Helvetica Neue" charset="0"/>
              <a:cs typeface="Helvetica Neue" charset="0"/>
            </a:endParaRPr>
          </a:p>
        </p:txBody>
      </p:sp>
      <p:sp>
        <p:nvSpPr>
          <p:cNvPr id="11" name="TextBox 10"/>
          <p:cNvSpPr txBox="1"/>
          <p:nvPr/>
        </p:nvSpPr>
        <p:spPr>
          <a:xfrm>
            <a:off x="3363190" y="6569927"/>
            <a:ext cx="2417619" cy="276999"/>
          </a:xfrm>
          <a:prstGeom prst="rect">
            <a:avLst/>
          </a:prstGeom>
          <a:noFill/>
        </p:spPr>
        <p:txBody>
          <a:bodyPr wrap="square" rtlCol="0">
            <a:spAutoFit/>
          </a:bodyPr>
          <a:lstStyle/>
          <a:p>
            <a:pPr algn="ctr"/>
            <a:r>
              <a:rPr lang="en-US" sz="1200" smtClean="0">
                <a:latin typeface="Helvetica Neue" charset="0"/>
                <a:ea typeface="Helvetica Neue" charset="0"/>
                <a:cs typeface="Helvetica Neue" charset="0"/>
              </a:rPr>
              <a:t>Photos </a:t>
            </a:r>
            <a:r>
              <a:rPr lang="en-US" sz="1200" dirty="0" smtClean="0">
                <a:latin typeface="Helvetica Neue" charset="0"/>
                <a:ea typeface="Helvetica Neue" charset="0"/>
                <a:cs typeface="Helvetica Neue" charset="0"/>
              </a:rPr>
              <a:t>by Edwin </a:t>
            </a:r>
            <a:r>
              <a:rPr lang="en-US" sz="1200" dirty="0" err="1" smtClean="0">
                <a:latin typeface="Helvetica Neue" charset="0"/>
                <a:ea typeface="Helvetica Neue" charset="0"/>
                <a:cs typeface="Helvetica Neue" charset="0"/>
              </a:rPr>
              <a:t>Remsberg</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504179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507672" y="4247486"/>
            <a:ext cx="4128655" cy="2610514"/>
          </a:xfrm>
          <a:prstGeom prst="rect">
            <a:avLst/>
          </a:prstGeom>
        </p:spPr>
      </p:pic>
      <p:sp>
        <p:nvSpPr>
          <p:cNvPr id="2" name="Title 1"/>
          <p:cNvSpPr>
            <a:spLocks noGrp="1"/>
          </p:cNvSpPr>
          <p:nvPr>
            <p:ph type="title"/>
          </p:nvPr>
        </p:nvSpPr>
        <p:spPr/>
        <p:txBody>
          <a:bodyPr/>
          <a:lstStyle/>
          <a:p>
            <a:r>
              <a:rPr lang="en-US" dirty="0" smtClean="0">
                <a:latin typeface="Helvetica" charset="0"/>
                <a:ea typeface="Helvetica" charset="0"/>
                <a:cs typeface="Helvetica" charset="0"/>
              </a:rPr>
              <a:t>Cover Crop Acreage</a:t>
            </a:r>
            <a:endParaRPr lang="en-US" dirty="0">
              <a:latin typeface="Helvetica" charset="0"/>
              <a:ea typeface="Helvetica" charset="0"/>
              <a:cs typeface="Helvetica" charset="0"/>
            </a:endParaRPr>
          </a:p>
        </p:txBody>
      </p:sp>
      <p:sp>
        <p:nvSpPr>
          <p:cNvPr id="3" name="Content Placeholder 2"/>
          <p:cNvSpPr>
            <a:spLocks noGrp="1"/>
          </p:cNvSpPr>
          <p:nvPr>
            <p:ph idx="1"/>
          </p:nvPr>
        </p:nvSpPr>
        <p:spPr>
          <a:xfrm>
            <a:off x="628650" y="1737594"/>
            <a:ext cx="7886700" cy="4351338"/>
          </a:xfrm>
        </p:spPr>
        <p:txBody>
          <a:bodyPr/>
          <a:lstStyle/>
          <a:p>
            <a:r>
              <a:rPr lang="en-US" dirty="0">
                <a:latin typeface="Helvetica Neue" charset="0"/>
                <a:ea typeface="Helvetica Neue" charset="0"/>
                <a:cs typeface="Helvetica Neue" charset="0"/>
              </a:rPr>
              <a:t>In 2012, the USDA reported 10.3 million acres of US cropland planted to cover </a:t>
            </a:r>
            <a:r>
              <a:rPr lang="en-US" dirty="0" smtClean="0">
                <a:latin typeface="Helvetica Neue" charset="0"/>
                <a:ea typeface="Helvetica Neue" charset="0"/>
                <a:cs typeface="Helvetica Neue" charset="0"/>
              </a:rPr>
              <a:t>crops (1). </a:t>
            </a:r>
          </a:p>
          <a:p>
            <a:r>
              <a:rPr lang="en-US" dirty="0" smtClean="0">
                <a:latin typeface="Helvetica Neue" charset="0"/>
                <a:ea typeface="Helvetica Neue" charset="0"/>
                <a:cs typeface="Helvetica Neue" charset="0"/>
              </a:rPr>
              <a:t>With </a:t>
            </a:r>
            <a:r>
              <a:rPr lang="en-US" dirty="0">
                <a:latin typeface="Helvetica Neue" charset="0"/>
                <a:ea typeface="Helvetica Neue" charset="0"/>
                <a:cs typeface="Helvetica Neue" charset="0"/>
              </a:rPr>
              <a:t>about 267 million acres of row crop agriculture in the US, the potential for cover crop adoption is quite higher than what has actually been achieved to </a:t>
            </a:r>
            <a:r>
              <a:rPr lang="en-US" dirty="0" smtClean="0">
                <a:latin typeface="Helvetica Neue" charset="0"/>
                <a:ea typeface="Helvetica Neue" charset="0"/>
                <a:cs typeface="Helvetica Neue" charset="0"/>
              </a:rPr>
              <a:t>date (2). </a:t>
            </a:r>
            <a:endParaRPr lang="en-US" dirty="0">
              <a:latin typeface="Helvetica Neue" charset="0"/>
              <a:ea typeface="Helvetica Neue" charset="0"/>
              <a:cs typeface="Helvetica Neue" charset="0"/>
            </a:endParaRPr>
          </a:p>
          <a:p>
            <a:endParaRPr lang="en-US" dirty="0">
              <a:latin typeface="Helvetica Neue" charset="0"/>
              <a:ea typeface="Helvetica Neue" charset="0"/>
              <a:cs typeface="Helvetica Neue" charset="0"/>
            </a:endParaRPr>
          </a:p>
        </p:txBody>
      </p:sp>
      <p:sp>
        <p:nvSpPr>
          <p:cNvPr id="4" name="Rectangle 3"/>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4979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charset="0"/>
                <a:ea typeface="Helvetica" charset="0"/>
                <a:cs typeface="Helvetica" charset="0"/>
              </a:rPr>
              <a:t>Why Plant Cover Crops?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845128" y="1313834"/>
            <a:ext cx="7453744" cy="5544166"/>
          </a:xfrm>
        </p:spPr>
      </p:pic>
      <p:sp>
        <p:nvSpPr>
          <p:cNvPr id="4" name="Rectangle 3"/>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752886" y="6581001"/>
            <a:ext cx="3638227" cy="276999"/>
          </a:xfrm>
          <a:prstGeom prst="rect">
            <a:avLst/>
          </a:prstGeom>
          <a:noFill/>
        </p:spPr>
        <p:txBody>
          <a:bodyPr wrap="square" rtlCol="0">
            <a:spAutoFit/>
          </a:bodyPr>
          <a:lstStyle/>
          <a:p>
            <a:pPr algn="ctr"/>
            <a:r>
              <a:rPr lang="en-US" sz="1200" dirty="0">
                <a:latin typeface="Helvetica Neue" charset="0"/>
                <a:ea typeface="Helvetica Neue" charset="0"/>
                <a:cs typeface="Helvetica Neue" charset="0"/>
              </a:rPr>
              <a:t>Illustration by </a:t>
            </a:r>
            <a:r>
              <a:rPr lang="en-US" sz="1200" dirty="0" err="1">
                <a:latin typeface="Helvetica Neue" charset="0"/>
                <a:ea typeface="Helvetica Neue" charset="0"/>
                <a:cs typeface="Helvetica Neue" charset="0"/>
              </a:rPr>
              <a:t>Carlyn</a:t>
            </a:r>
            <a:r>
              <a:rPr lang="en-US" sz="1200" dirty="0">
                <a:latin typeface="Helvetica Neue" charset="0"/>
                <a:ea typeface="Helvetica Neue" charset="0"/>
                <a:cs typeface="Helvetica Neue" charset="0"/>
              </a:rPr>
              <a:t> Iverson</a:t>
            </a:r>
          </a:p>
        </p:txBody>
      </p:sp>
    </p:spTree>
    <p:extLst>
      <p:ext uri="{BB962C8B-B14F-4D97-AF65-F5344CB8AC3E}">
        <p14:creationId xmlns:p14="http://schemas.microsoft.com/office/powerpoint/2010/main" val="13690780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charset="0"/>
                <a:ea typeface="Helvetica" charset="0"/>
                <a:cs typeface="Helvetica" charset="0"/>
              </a:rPr>
              <a:t>Reductions in Soil Loss</a:t>
            </a:r>
            <a:endParaRPr lang="en-US" dirty="0"/>
          </a:p>
        </p:txBody>
      </p:sp>
      <p:sp>
        <p:nvSpPr>
          <p:cNvPr id="3" name="Content Placeholder 2"/>
          <p:cNvSpPr>
            <a:spLocks noGrp="1"/>
          </p:cNvSpPr>
          <p:nvPr>
            <p:ph idx="1"/>
          </p:nvPr>
        </p:nvSpPr>
        <p:spPr/>
        <p:txBody>
          <a:bodyPr>
            <a:normAutofit lnSpcReduction="10000"/>
          </a:bodyPr>
          <a:lstStyle/>
          <a:p>
            <a:r>
              <a:rPr lang="en-US" dirty="0" smtClean="0">
                <a:latin typeface="Helvetica Neue" charset="0"/>
                <a:ea typeface="Helvetica Neue" charset="0"/>
                <a:cs typeface="Helvetica Neue" charset="0"/>
              </a:rPr>
              <a:t>Erosion causes the displacement of soil and sediment from agricultural fields.</a:t>
            </a:r>
          </a:p>
          <a:p>
            <a:r>
              <a:rPr lang="en-US" dirty="0" smtClean="0">
                <a:latin typeface="Helvetica Neue" charset="0"/>
                <a:ea typeface="Helvetica Neue" charset="0"/>
                <a:cs typeface="Helvetica Neue" charset="0"/>
              </a:rPr>
              <a:t>Sediment </a:t>
            </a:r>
            <a:r>
              <a:rPr lang="en-US" dirty="0">
                <a:latin typeface="Helvetica Neue" charset="0"/>
                <a:ea typeface="Helvetica Neue" charset="0"/>
                <a:cs typeface="Helvetica Neue" charset="0"/>
              </a:rPr>
              <a:t>is a costly pollutant in US waterways, with estimated average sediment losses of 2.7 tons per acre per year across the </a:t>
            </a:r>
            <a:r>
              <a:rPr lang="en-US" dirty="0" smtClean="0">
                <a:latin typeface="Helvetica Neue" charset="0"/>
                <a:ea typeface="Helvetica Neue" charset="0"/>
                <a:cs typeface="Helvetica Neue" charset="0"/>
              </a:rPr>
              <a:t>US (3). </a:t>
            </a:r>
            <a:endParaRPr lang="en-US" dirty="0">
              <a:latin typeface="Helvetica Neue" charset="0"/>
              <a:ea typeface="Helvetica Neue" charset="0"/>
              <a:cs typeface="Helvetica Neue" charset="0"/>
            </a:endParaRPr>
          </a:p>
          <a:p>
            <a:pPr lvl="0"/>
            <a:r>
              <a:rPr lang="en-US" dirty="0" smtClean="0">
                <a:latin typeface="Helvetica Neue" charset="0"/>
                <a:ea typeface="Helvetica Neue" charset="0"/>
                <a:cs typeface="Helvetica Neue" charset="0"/>
              </a:rPr>
              <a:t>On average, cover </a:t>
            </a:r>
            <a:r>
              <a:rPr lang="en-US" dirty="0">
                <a:latin typeface="Helvetica Neue" charset="0"/>
                <a:ea typeface="Helvetica Neue" charset="0"/>
                <a:cs typeface="Helvetica Neue" charset="0"/>
              </a:rPr>
              <a:t>crops reduced sediment </a:t>
            </a:r>
            <a:r>
              <a:rPr lang="en-US" dirty="0" smtClean="0">
                <a:latin typeface="Helvetica Neue" charset="0"/>
                <a:ea typeface="Helvetica Neue" charset="0"/>
                <a:cs typeface="Helvetica Neue" charset="0"/>
              </a:rPr>
              <a:t>losses by:</a:t>
            </a:r>
          </a:p>
          <a:p>
            <a:pPr lvl="1"/>
            <a:r>
              <a:rPr lang="en-US" b="1" dirty="0" smtClean="0">
                <a:latin typeface="Helvetica Neue" charset="0"/>
                <a:ea typeface="Helvetica Neue" charset="0"/>
                <a:cs typeface="Helvetica Neue" charset="0"/>
              </a:rPr>
              <a:t>20.8 </a:t>
            </a:r>
            <a:r>
              <a:rPr lang="en-US" b="1" dirty="0">
                <a:latin typeface="Helvetica Neue" charset="0"/>
                <a:ea typeface="Helvetica Neue" charset="0"/>
                <a:cs typeface="Helvetica Neue" charset="0"/>
              </a:rPr>
              <a:t>tons per acre </a:t>
            </a:r>
            <a:r>
              <a:rPr lang="en-US" dirty="0">
                <a:latin typeface="Helvetica Neue" charset="0"/>
                <a:ea typeface="Helvetica Neue" charset="0"/>
                <a:cs typeface="Helvetica Neue" charset="0"/>
              </a:rPr>
              <a:t>on conventional-till </a:t>
            </a:r>
            <a:r>
              <a:rPr lang="en-US" dirty="0" smtClean="0">
                <a:latin typeface="Helvetica Neue" charset="0"/>
                <a:ea typeface="Helvetica Neue" charset="0"/>
                <a:cs typeface="Helvetica Neue" charset="0"/>
              </a:rPr>
              <a:t>fields </a:t>
            </a:r>
          </a:p>
          <a:p>
            <a:pPr lvl="1"/>
            <a:r>
              <a:rPr lang="en-US" b="1" dirty="0" smtClean="0">
                <a:latin typeface="Helvetica Neue" charset="0"/>
                <a:ea typeface="Helvetica Neue" charset="0"/>
                <a:cs typeface="Helvetica Neue" charset="0"/>
              </a:rPr>
              <a:t>6.5 </a:t>
            </a:r>
            <a:r>
              <a:rPr lang="en-US" b="1" dirty="0">
                <a:latin typeface="Helvetica Neue" charset="0"/>
                <a:ea typeface="Helvetica Neue" charset="0"/>
                <a:cs typeface="Helvetica Neue" charset="0"/>
              </a:rPr>
              <a:t>tons per acre </a:t>
            </a:r>
            <a:r>
              <a:rPr lang="en-US" dirty="0">
                <a:latin typeface="Helvetica Neue" charset="0"/>
                <a:ea typeface="Helvetica Neue" charset="0"/>
                <a:cs typeface="Helvetica Neue" charset="0"/>
              </a:rPr>
              <a:t>on reduced-till </a:t>
            </a:r>
            <a:r>
              <a:rPr lang="en-US" dirty="0" smtClean="0">
                <a:latin typeface="Helvetica Neue" charset="0"/>
                <a:ea typeface="Helvetica Neue" charset="0"/>
                <a:cs typeface="Helvetica Neue" charset="0"/>
              </a:rPr>
              <a:t>fields</a:t>
            </a:r>
          </a:p>
          <a:p>
            <a:pPr lvl="1"/>
            <a:r>
              <a:rPr lang="en-US" b="1" dirty="0" smtClean="0">
                <a:latin typeface="Helvetica Neue" charset="0"/>
                <a:ea typeface="Helvetica Neue" charset="0"/>
                <a:cs typeface="Helvetica Neue" charset="0"/>
              </a:rPr>
              <a:t>1.2 </a:t>
            </a:r>
            <a:r>
              <a:rPr lang="en-US" b="1" dirty="0">
                <a:latin typeface="Helvetica Neue" charset="0"/>
                <a:ea typeface="Helvetica Neue" charset="0"/>
                <a:cs typeface="Helvetica Neue" charset="0"/>
              </a:rPr>
              <a:t>tons per acre </a:t>
            </a:r>
            <a:r>
              <a:rPr lang="en-US" dirty="0">
                <a:latin typeface="Helvetica Neue" charset="0"/>
                <a:ea typeface="Helvetica Neue" charset="0"/>
                <a:cs typeface="Helvetica Neue" charset="0"/>
              </a:rPr>
              <a:t>on no-till </a:t>
            </a:r>
            <a:r>
              <a:rPr lang="en-US" dirty="0" smtClean="0">
                <a:latin typeface="Helvetica Neue" charset="0"/>
                <a:ea typeface="Helvetica Neue" charset="0"/>
                <a:cs typeface="Helvetica Neue" charset="0"/>
              </a:rPr>
              <a:t>fields </a:t>
            </a:r>
            <a:endParaRPr lang="en-US" dirty="0">
              <a:latin typeface="Helvetica Neue" charset="0"/>
              <a:ea typeface="Helvetica Neue" charset="0"/>
              <a:cs typeface="Helvetica Neue" charset="0"/>
            </a:endParaRPr>
          </a:p>
        </p:txBody>
      </p:sp>
      <p:sp>
        <p:nvSpPr>
          <p:cNvPr id="4" name="Rectangle 3"/>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09435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5" name="Title 4"/>
          <p:cNvSpPr>
            <a:spLocks noGrp="1"/>
          </p:cNvSpPr>
          <p:nvPr>
            <p:ph type="title"/>
          </p:nvPr>
        </p:nvSpPr>
        <p:spPr>
          <a:xfrm>
            <a:off x="628649" y="110501"/>
            <a:ext cx="7886700" cy="994172"/>
          </a:xfrm>
        </p:spPr>
        <p:txBody>
          <a:bodyPr/>
          <a:lstStyle/>
          <a:p>
            <a:pPr algn="ctr"/>
            <a:r>
              <a:rPr lang="en-US" dirty="0" smtClean="0">
                <a:effectLst/>
                <a:latin typeface="Helvetica" charset="0"/>
                <a:ea typeface="Helvetica" charset="0"/>
                <a:cs typeface="Helvetica" charset="0"/>
              </a:rPr>
              <a:t>Cereal rye</a:t>
            </a:r>
            <a:endParaRPr lang="en-US" dirty="0">
              <a:effectLst/>
              <a:latin typeface="Helvetica" charset="0"/>
              <a:ea typeface="Helvetica" charset="0"/>
              <a:cs typeface="Helvetica" charset="0"/>
            </a:endParaRPr>
          </a:p>
        </p:txBody>
      </p:sp>
      <p:sp>
        <p:nvSpPr>
          <p:cNvPr id="7" name="Rectangle 6"/>
          <p:cNvSpPr/>
          <p:nvPr/>
        </p:nvSpPr>
        <p:spPr>
          <a:xfrm>
            <a:off x="3645848" y="6581001"/>
            <a:ext cx="1852302" cy="276999"/>
          </a:xfrm>
          <a:prstGeom prst="rect">
            <a:avLst/>
          </a:prstGeom>
        </p:spPr>
        <p:txBody>
          <a:bodyPr wrap="none">
            <a:spAutoFit/>
          </a:bodyPr>
          <a:lstStyle/>
          <a:p>
            <a:pPr>
              <a:defRPr/>
            </a:pPr>
            <a:r>
              <a:rPr lang="en-US" sz="1200" dirty="0">
                <a:solidFill>
                  <a:schemeClr val="bg1"/>
                </a:solidFill>
                <a:latin typeface="Helvetica Neue" charset="0"/>
                <a:ea typeface="Helvetica Neue" charset="0"/>
                <a:cs typeface="Helvetica Neue" charset="0"/>
              </a:rPr>
              <a:t>Photo: Edwin </a:t>
            </a:r>
            <a:r>
              <a:rPr lang="en-US" sz="1200" dirty="0" err="1">
                <a:solidFill>
                  <a:schemeClr val="bg1"/>
                </a:solidFill>
                <a:latin typeface="Helvetica Neue" charset="0"/>
                <a:ea typeface="Helvetica Neue" charset="0"/>
                <a:cs typeface="Helvetica Neue" charset="0"/>
              </a:rPr>
              <a:t>Remsberg</a:t>
            </a:r>
            <a:endParaRPr lang="en-US" sz="1200" dirty="0">
              <a:solidFill>
                <a:schemeClr val="bg1"/>
              </a:solidFill>
              <a:latin typeface="Helvetica Neue" charset="0"/>
              <a:ea typeface="Helvetica Neue" charset="0"/>
              <a:cs typeface="Helvetica Neue" charset="0"/>
            </a:endParaRPr>
          </a:p>
        </p:txBody>
      </p:sp>
      <p:sp>
        <p:nvSpPr>
          <p:cNvPr id="6" name="Content Placeholder 2"/>
          <p:cNvSpPr txBox="1">
            <a:spLocks/>
          </p:cNvSpPr>
          <p:nvPr/>
        </p:nvSpPr>
        <p:spPr>
          <a:xfrm>
            <a:off x="628649" y="1104673"/>
            <a:ext cx="7886700" cy="9175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latin typeface="Helvetica Neue" charset="0"/>
                <a:ea typeface="Helvetica Neue" charset="0"/>
                <a:cs typeface="Helvetica Neue" charset="0"/>
              </a:rPr>
              <a:t>Non-legume cover crops, including rye</a:t>
            </a:r>
            <a:r>
              <a:rPr lang="en-US" smtClean="0">
                <a:latin typeface="Helvetica Neue" charset="0"/>
                <a:ea typeface="Helvetica Neue" charset="0"/>
                <a:cs typeface="Helvetica Neue" charset="0"/>
              </a:rPr>
              <a:t>, were found to reduce soil loss by 31 to 100%. </a:t>
            </a:r>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4633243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443</TotalTime>
  <Words>2641</Words>
  <Application>Microsoft Macintosh PowerPoint</Application>
  <PresentationFormat>On-screen Show (4:3)</PresentationFormat>
  <Paragraphs>213</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Calibri</vt:lpstr>
      <vt:lpstr>Calibri Light</vt:lpstr>
      <vt:lpstr>Helvetica</vt:lpstr>
      <vt:lpstr>Helvetica Neue</vt:lpstr>
      <vt:lpstr>Arial</vt:lpstr>
      <vt:lpstr>Office Theme</vt:lpstr>
      <vt:lpstr>Cover Crops and Clean Water</vt:lpstr>
      <vt:lpstr>Objectives</vt:lpstr>
      <vt:lpstr>PowerPoint Presentation</vt:lpstr>
      <vt:lpstr>About Cover Crops</vt:lpstr>
      <vt:lpstr>Popular Cover Crops</vt:lpstr>
      <vt:lpstr>Cover Crop Acreage</vt:lpstr>
      <vt:lpstr>Why Plant Cover Crops?</vt:lpstr>
      <vt:lpstr>Reductions in Soil Loss</vt:lpstr>
      <vt:lpstr>Cereal rye</vt:lpstr>
      <vt:lpstr>Increases in Water Infiltration</vt:lpstr>
      <vt:lpstr>PowerPoint Presentation</vt:lpstr>
      <vt:lpstr>Reductions in Nutrient Losses</vt:lpstr>
      <vt:lpstr>PowerPoint Presentation</vt:lpstr>
      <vt:lpstr>Increases in Organic Matter</vt:lpstr>
      <vt:lpstr>PowerPoint Presentation</vt:lpstr>
      <vt:lpstr>Combining Management Strategies: Tillage</vt:lpstr>
      <vt:lpstr>Combining Management Strategies: Manure</vt:lpstr>
      <vt:lpstr>Water Quality Implications</vt:lpstr>
      <vt:lpstr>Water Quality Implications</vt:lpstr>
      <vt:lpstr>Water Quality Implications</vt:lpstr>
      <vt:lpstr>PowerPoint Presentation</vt:lpstr>
      <vt:lpstr>Takeaways</vt:lpstr>
      <vt:lpstr>References</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Crops and Clean Water</dc:title>
  <dc:creator>Sami Tellatin</dc:creator>
  <cp:lastModifiedBy>Sami Tellatin</cp:lastModifiedBy>
  <cp:revision>31</cp:revision>
  <dcterms:created xsi:type="dcterms:W3CDTF">2017-06-26T21:33:08Z</dcterms:created>
  <dcterms:modified xsi:type="dcterms:W3CDTF">2017-07-31T20:59:18Z</dcterms:modified>
</cp:coreProperties>
</file>