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embeddings/oleObject2.bin" ContentType="application/vnd.openxmlformats-officedocument.oleObject"/>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embeddings/oleObject3.bin" ContentType="application/vnd.openxmlformats-officedocument.oleObject"/>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8" r:id="rId2"/>
    <p:sldMasterId id="2147483900" r:id="rId3"/>
    <p:sldMasterId id="2147483936" r:id="rId4"/>
    <p:sldMasterId id="2147483960" r:id="rId5"/>
  </p:sldMasterIdLst>
  <p:notesMasterIdLst>
    <p:notesMasterId r:id="rId74"/>
  </p:notesMasterIdLst>
  <p:sldIdLst>
    <p:sldId id="257" r:id="rId6"/>
    <p:sldId id="258" r:id="rId7"/>
    <p:sldId id="366" r:id="rId8"/>
    <p:sldId id="350" r:id="rId9"/>
    <p:sldId id="354" r:id="rId10"/>
    <p:sldId id="356" r:id="rId11"/>
    <p:sldId id="375" r:id="rId12"/>
    <p:sldId id="358" r:id="rId13"/>
    <p:sldId id="351" r:id="rId14"/>
    <p:sldId id="361" r:id="rId15"/>
    <p:sldId id="322" r:id="rId16"/>
    <p:sldId id="353" r:id="rId17"/>
    <p:sldId id="325" r:id="rId18"/>
    <p:sldId id="385" r:id="rId19"/>
    <p:sldId id="386" r:id="rId20"/>
    <p:sldId id="347" r:id="rId21"/>
    <p:sldId id="318" r:id="rId22"/>
    <p:sldId id="323" r:id="rId23"/>
    <p:sldId id="348" r:id="rId24"/>
    <p:sldId id="282" r:id="rId25"/>
    <p:sldId id="268" r:id="rId26"/>
    <p:sldId id="269" r:id="rId27"/>
    <p:sldId id="281" r:id="rId28"/>
    <p:sldId id="387" r:id="rId29"/>
    <p:sldId id="271" r:id="rId30"/>
    <p:sldId id="363" r:id="rId31"/>
    <p:sldId id="388" r:id="rId32"/>
    <p:sldId id="324" r:id="rId33"/>
    <p:sldId id="392" r:id="rId34"/>
    <p:sldId id="337" r:id="rId35"/>
    <p:sldId id="389" r:id="rId36"/>
    <p:sldId id="338" r:id="rId37"/>
    <p:sldId id="391" r:id="rId38"/>
    <p:sldId id="390" r:id="rId39"/>
    <p:sldId id="364" r:id="rId40"/>
    <p:sldId id="369" r:id="rId41"/>
    <p:sldId id="370" r:id="rId42"/>
    <p:sldId id="371" r:id="rId43"/>
    <p:sldId id="272" r:id="rId44"/>
    <p:sldId id="284" r:id="rId45"/>
    <p:sldId id="273" r:id="rId46"/>
    <p:sldId id="345" r:id="rId47"/>
    <p:sldId id="383" r:id="rId48"/>
    <p:sldId id="394" r:id="rId49"/>
    <p:sldId id="367" r:id="rId50"/>
    <p:sldId id="393" r:id="rId51"/>
    <p:sldId id="274" r:id="rId52"/>
    <p:sldId id="339" r:id="rId53"/>
    <p:sldId id="333" r:id="rId54"/>
    <p:sldId id="384" r:id="rId55"/>
    <p:sldId id="340" r:id="rId56"/>
    <p:sldId id="304" r:id="rId57"/>
    <p:sldId id="278" r:id="rId58"/>
    <p:sldId id="349" r:id="rId59"/>
    <p:sldId id="289" r:id="rId60"/>
    <p:sldId id="290" r:id="rId61"/>
    <p:sldId id="292" r:id="rId62"/>
    <p:sldId id="293" r:id="rId63"/>
    <p:sldId id="295" r:id="rId64"/>
    <p:sldId id="297" r:id="rId65"/>
    <p:sldId id="344" r:id="rId66"/>
    <p:sldId id="346" r:id="rId67"/>
    <p:sldId id="372" r:id="rId68"/>
    <p:sldId id="374" r:id="rId69"/>
    <p:sldId id="400" r:id="rId70"/>
    <p:sldId id="397" r:id="rId71"/>
    <p:sldId id="398" r:id="rId72"/>
    <p:sldId id="399"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ch Bench x64" initials="TBx"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492" autoAdjust="0"/>
  </p:normalViewPr>
  <p:slideViewPr>
    <p:cSldViewPr>
      <p:cViewPr>
        <p:scale>
          <a:sx n="103" d="100"/>
          <a:sy n="103" d="100"/>
        </p:scale>
        <p:origin x="-1472" y="-7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14" d="100"/>
        <a:sy n="21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commentAuthors" Target="commentAuthors.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9C0804-6DB0-42A0-87A3-3BEFF4683C99}" type="datetimeFigureOut">
              <a:rPr lang="en-US" smtClean="0"/>
              <a:pPr/>
              <a:t>7/29/15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0EF1B-EC13-47BC-A961-4381BDEC21BB}" type="slidenum">
              <a:rPr lang="en-US" smtClean="0"/>
              <a:pPr/>
              <a:t>‹#›</a:t>
            </a:fld>
            <a:endParaRPr lang="en-US" dirty="0"/>
          </a:p>
        </p:txBody>
      </p:sp>
    </p:spTree>
    <p:extLst>
      <p:ext uri="{BB962C8B-B14F-4D97-AF65-F5344CB8AC3E}">
        <p14:creationId xmlns:p14="http://schemas.microsoft.com/office/powerpoint/2010/main" val="4178549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49B536-D13B-4741-8550-E6F224B85263}"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Even though the most important greenhouse gases occur naturally and are important for life on Earth because they help</a:t>
            </a:r>
            <a:r>
              <a:rPr lang="en-US" sz="1200" kern="1200" baseline="0" dirty="0" smtClean="0">
                <a:solidFill>
                  <a:schemeClr val="tx1"/>
                </a:solidFill>
                <a:latin typeface="+mn-lt"/>
                <a:ea typeface="+mn-ea"/>
                <a:cs typeface="+mn-cs"/>
              </a:rPr>
              <a:t> maintain Earth’s temperature at a level humans can survive, </a:t>
            </a:r>
            <a:r>
              <a:rPr lang="en-US" sz="1200" kern="1200" dirty="0" smtClean="0">
                <a:solidFill>
                  <a:schemeClr val="tx1"/>
                </a:solidFill>
                <a:latin typeface="+mn-lt"/>
                <a:ea typeface="+mn-ea"/>
                <a:cs typeface="+mn-cs"/>
              </a:rPr>
              <a:t>burning fossil fuels and other human activities have caused a large increase in their concentrations, especially the main greenhouse</a:t>
            </a:r>
            <a:r>
              <a:rPr lang="en-US" sz="1200" kern="1200" baseline="0" dirty="0" smtClean="0">
                <a:solidFill>
                  <a:schemeClr val="tx1"/>
                </a:solidFill>
                <a:latin typeface="+mn-lt"/>
                <a:ea typeface="+mn-ea"/>
                <a:cs typeface="+mn-cs"/>
              </a:rPr>
              <a:t> gases seen in this figure: carbon dioxide, methane, and nitrous oxide. Each of these gases has a unique relationship with agriculture, which we will discuss later. (In this figure the greenhouse gas effects are standardized to carbon dioxide equivalents.)</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F0EF1B-EC13-47BC-A961-4381BDEC21BB}"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This rise in greenhouse gas levels matters because there is general scientific consensus among climatologists, atmospheric chemists, and other scientists who study Earth’s systems that the increase of greenhouse gas concentrations causes a rise in the average global temperature.</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Earth’s average global surface temperature has risen by 1.5° Fahrenheit since 1880,</a:t>
            </a:r>
            <a:r>
              <a:rPr lang="en-US" sz="1200" b="0" kern="1200" baseline="0" dirty="0" smtClean="0">
                <a:solidFill>
                  <a:schemeClr val="tx1"/>
                </a:solidFill>
                <a:latin typeface="+mn-lt"/>
                <a:ea typeface="+mn-ea"/>
                <a:cs typeface="+mn-cs"/>
              </a:rPr>
              <a:t> largely driven </a:t>
            </a:r>
            <a:r>
              <a:rPr lang="en-US" sz="1200" b="0" kern="1200" dirty="0" smtClean="0">
                <a:solidFill>
                  <a:schemeClr val="tx1"/>
                </a:solidFill>
                <a:latin typeface="+mn-lt"/>
                <a:ea typeface="+mn-ea"/>
                <a:cs typeface="+mn-cs"/>
              </a:rPr>
              <a:t>by human activity,</a:t>
            </a:r>
            <a:r>
              <a:rPr lang="en-US" sz="1200" b="0" kern="1200" baseline="0" dirty="0" smtClean="0">
                <a:solidFill>
                  <a:schemeClr val="tx1"/>
                </a:solidFill>
                <a:latin typeface="+mn-lt"/>
                <a:ea typeface="+mn-ea"/>
                <a:cs typeface="+mn-cs"/>
              </a:rPr>
              <a:t> as seen by this figure. The </a:t>
            </a:r>
            <a:r>
              <a:rPr lang="en-US" sz="1200" b="0" kern="1200" dirty="0" smtClean="0">
                <a:solidFill>
                  <a:schemeClr val="tx1"/>
                </a:solidFill>
                <a:latin typeface="+mn-lt"/>
                <a:ea typeface="+mn-ea"/>
                <a:cs typeface="+mn-cs"/>
              </a:rPr>
              <a:t>The majority of this warming has occurred in the last three decades.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normalizeH="0" baseline="0" dirty="0" smtClean="0">
              <a:ln>
                <a:noFill/>
              </a:ln>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legend: Global annual average temperature (as measured over both land and oceans) has increased by more than 1.5°F (0.8°C) since 1880 (through 2012). Red bars show temperatures above the long-term average, and blue bars indicate temperatures below the long-term average. The black line shows atmospheric carbon dioxide (CO2) concentration in parts per million (ppm). While there is a clear long-term global warming trend, some years do not show a temperature increase relative to the previous year, and some years show greater changes than others. These year-to-year fluctuations in temperature are due to natural processes, such as the effects of El </a:t>
            </a:r>
            <a:r>
              <a:rPr lang="en-US" sz="1200" kern="1200" dirty="0" err="1" smtClean="0">
                <a:solidFill>
                  <a:schemeClr val="tx1"/>
                </a:solidFill>
                <a:latin typeface="+mn-lt"/>
                <a:ea typeface="+mn-ea"/>
                <a:cs typeface="+mn-cs"/>
              </a:rPr>
              <a:t>Niños</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Niñas</a:t>
            </a:r>
            <a:r>
              <a:rPr lang="en-US" sz="1200" kern="1200" dirty="0" smtClean="0">
                <a:solidFill>
                  <a:schemeClr val="tx1"/>
                </a:solidFill>
                <a:latin typeface="+mn-lt"/>
                <a:ea typeface="+mn-ea"/>
                <a:cs typeface="+mn-cs"/>
              </a:rPr>
              <a:t>, and volcanic eruptions. (Figure source: updated from Karl et al. 20091).</a:t>
            </a:r>
            <a:endParaRPr kumimoji="0" lang="en-US" sz="1200" b="0" i="0" u="none" strike="noStrike" cap="none" normalizeH="0" baseline="0" dirty="0" smtClean="0">
              <a:ln>
                <a:noFill/>
              </a:ln>
              <a:solidFill>
                <a:srgbClr val="FFFFFF"/>
              </a:solidFill>
              <a:effectLst/>
              <a:ea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8085A03-4455-4AB9-A858-2086361EC94B}"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Although this rise in temperature does not seem like much, even small changes in average global temperature can lead to changes we notice at the local level and warming in some places – in the Arctic, for example. Local changes include shifts in the patterns and severity of rainfall and snowfall, droughts, cloudiness, humidity, and growing season length. These changes have the capacity to greatly affect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Is</a:t>
            </a:r>
            <a:r>
              <a:rPr lang="en-US" baseline="0" dirty="0" smtClean="0"/>
              <a:t> a 1.5 degree F increase a big deal? </a:t>
            </a:r>
            <a:r>
              <a:rPr lang="en-US" dirty="0" smtClean="0"/>
              <a:t>To put it into context, it is important to note that even small changes</a:t>
            </a:r>
            <a:r>
              <a:rPr lang="en-US" baseline="0" dirty="0" smtClean="0"/>
              <a:t> in the annual global temperature make a huge difference. For </a:t>
            </a:r>
            <a:r>
              <a:rPr lang="en-US" baseline="0" dirty="0" err="1" smtClean="0"/>
              <a:t>exmple</a:t>
            </a:r>
            <a:r>
              <a:rPr lang="en-US" baseline="0" dirty="0" smtClean="0"/>
              <a:t>, during the depths of the ice ages, the earth was only 9-11 degrees F colder than it is today.</a:t>
            </a:r>
          </a:p>
          <a:p>
            <a:endParaRPr lang="en-US" baseline="0" dirty="0" smtClean="0"/>
          </a:p>
          <a:p>
            <a:r>
              <a:rPr lang="en-US" baseline="0" dirty="0" smtClean="0"/>
              <a:t>And, the rate of warming is the greatest that we have seen any time in the past 10,000 years.</a:t>
            </a:r>
          </a:p>
        </p:txBody>
      </p:sp>
      <p:sp>
        <p:nvSpPr>
          <p:cNvPr id="4" name="Slide Number Placeholder 3"/>
          <p:cNvSpPr>
            <a:spLocks noGrp="1"/>
          </p:cNvSpPr>
          <p:nvPr>
            <p:ph type="sldNum" sz="quarter" idx="10"/>
          </p:nvPr>
        </p:nvSpPr>
        <p:spPr/>
        <p:txBody>
          <a:bodyPr/>
          <a:lstStyle/>
          <a:p>
            <a:fld id="{08085A03-4455-4AB9-A858-2086361EC94B}"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These are just some of the indicators measured globally over many decades that show that the Earth’s climate is warming. White arrows indicate increasing trends, and black arrows indicate decreasing trends. All the indicators expected to increase in a warming world are, in fact, increasing, and all those expected to decrease in a warming world are decreasing. (Figure source: NOAA NCDC based on data updated from Kennedy et al. 2010</a:t>
            </a:r>
            <a:r>
              <a:rPr lang="en-US" b="0" baseline="30000" dirty="0" smtClean="0"/>
              <a:t>1</a:t>
            </a:r>
            <a:r>
              <a:rPr lang="en-US" b="0" dirty="0" smtClean="0"/>
              <a:t>).</a:t>
            </a:r>
          </a:p>
        </p:txBody>
      </p:sp>
      <p:sp>
        <p:nvSpPr>
          <p:cNvPr id="4" name="Slide Number Placeholder 3"/>
          <p:cNvSpPr>
            <a:spLocks noGrp="1"/>
          </p:cNvSpPr>
          <p:nvPr>
            <p:ph type="sldNum" sz="quarter" idx="10"/>
          </p:nvPr>
        </p:nvSpPr>
        <p:spPr/>
        <p:txBody>
          <a:bodyPr/>
          <a:lstStyle/>
          <a:p>
            <a:fld id="{08F0EF1B-EC13-47BC-A961-4381BDEC21BB}"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Climate</a:t>
            </a:r>
            <a:r>
              <a:rPr lang="en-US" b="0" baseline="0" dirty="0" smtClean="0"/>
              <a:t> scientists are able to model how the climate has changed based on certain factors. What they found is that past trends in climate change only make sense when human factors are included in the models. That’s what this figure describes. The o</a:t>
            </a:r>
            <a:r>
              <a:rPr lang="en-US" b="0" dirty="0" smtClean="0"/>
              <a:t>bserved global average changes are show in the black line.</a:t>
            </a:r>
            <a:r>
              <a:rPr lang="en-US" b="0" baseline="0" dirty="0" smtClean="0"/>
              <a:t> </a:t>
            </a:r>
            <a:r>
              <a:rPr lang="en-US" b="0" dirty="0" smtClean="0"/>
              <a:t>Model simulations using only changes in natural factors (solar and volcanic) are in green, and model simulations with the addition of human-induced emissions are</a:t>
            </a:r>
            <a:r>
              <a:rPr lang="en-US" b="0" baseline="0" dirty="0" smtClean="0"/>
              <a:t> in </a:t>
            </a:r>
            <a:r>
              <a:rPr lang="en-US" b="0" dirty="0" smtClean="0"/>
              <a:t>blue. The data</a:t>
            </a:r>
            <a:r>
              <a:rPr lang="en-US" b="0" baseline="0" dirty="0" smtClean="0"/>
              <a:t> shows that c</a:t>
            </a:r>
            <a:r>
              <a:rPr lang="en-US" b="0" dirty="0" smtClean="0"/>
              <a:t>limate changes since 1950 cannot be explained by natural factors or variability, and can only be explained by human factors.</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to summarize what the scientific consensus is on climate change:</a:t>
            </a:r>
          </a:p>
          <a:p>
            <a:endParaRPr lang="en-US" dirty="0" smtClean="0"/>
          </a:p>
          <a:p>
            <a:pPr marL="228600" indent="-228600">
              <a:buFont typeface="+mj-lt"/>
              <a:buAutoNum type="arabicPeriod"/>
            </a:pPr>
            <a:r>
              <a:rPr lang="en-US" sz="1200" dirty="0" smtClean="0"/>
              <a:t>Warming observed over the last century is highly unusual.</a:t>
            </a:r>
          </a:p>
          <a:p>
            <a:pPr marL="228600" indent="-228600">
              <a:buFont typeface="+mj-lt"/>
              <a:buAutoNum type="arabicPeriod"/>
            </a:pPr>
            <a:endParaRPr lang="en-US" sz="1200" dirty="0" smtClean="0"/>
          </a:p>
          <a:p>
            <a:pPr marL="228600" indent="-228600">
              <a:buFont typeface="+mj-lt"/>
              <a:buAutoNum type="arabicPeriod"/>
            </a:pPr>
            <a:r>
              <a:rPr lang="en-US" sz="1200" dirty="0" smtClean="0"/>
              <a:t>Present conditions are outside the range of natural cycles experienced by humans.</a:t>
            </a:r>
          </a:p>
          <a:p>
            <a:pPr marL="228600" indent="-228600">
              <a:buFont typeface="+mj-lt"/>
              <a:buAutoNum type="arabicPeriod"/>
            </a:pPr>
            <a:endParaRPr lang="en-US" sz="1200" dirty="0" smtClean="0"/>
          </a:p>
          <a:p>
            <a:pPr marL="228600" indent="-228600">
              <a:buFont typeface="+mj-lt"/>
              <a:buAutoNum type="arabicPeriod"/>
            </a:pPr>
            <a:r>
              <a:rPr lang="en-US" sz="1200" dirty="0" smtClean="0"/>
              <a:t>Natural changes (sun, volcanoes, etc) continue to affect climate today…</a:t>
            </a:r>
          </a:p>
          <a:p>
            <a:pPr marL="228600" indent="-228600">
              <a:buFont typeface="+mj-lt"/>
              <a:buAutoNum type="arabicPeriod"/>
            </a:pPr>
            <a:endParaRPr lang="en-US" sz="1200" dirty="0" smtClean="0"/>
          </a:p>
          <a:p>
            <a:pPr marL="228600" indent="-228600">
              <a:buFont typeface="+mj-lt"/>
              <a:buAutoNum type="arabicPeriod"/>
            </a:pPr>
            <a:r>
              <a:rPr lang="en-US" sz="1200" dirty="0" smtClean="0"/>
              <a:t>…but warming of the last century is primarily human-induced.</a:t>
            </a:r>
          </a:p>
          <a:p>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Who all agrees with this scientific consensus? Repeated surveys have documented that the majority - 97% - of climate experts think humans are changing global temperature, which in turn affects the climate that we experience at the local level. This scientific consensus is not well understood by much of the general public. It’s interesting to think of this level of scientific consensus in other areas of our lives. For example, if 97% of pediatricians told us our child was sick we’d most likely look for treatment. And if 97% of engineers told us a bridge wasn’t safe to cross, most likely we wouldn’t cross it!</a:t>
            </a:r>
            <a:endParaRPr lang="en-US" u="sng" baseline="0" dirty="0"/>
          </a:p>
        </p:txBody>
      </p:sp>
      <p:sp>
        <p:nvSpPr>
          <p:cNvPr id="4" name="Slide Number Placeholder 3"/>
          <p:cNvSpPr>
            <a:spLocks noGrp="1"/>
          </p:cNvSpPr>
          <p:nvPr>
            <p:ph type="sldNum" sz="quarter" idx="10"/>
          </p:nvPr>
        </p:nvSpPr>
        <p:spPr/>
        <p:txBody>
          <a:bodyPr/>
          <a:lstStyle/>
          <a:p>
            <a:fld id="{819C4899-96FF-40BC-9AD2-7280D651815A}"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pitchFamily="-105" charset="-128"/>
              </a:rPr>
              <a:t>Who else agrees with this? As you can see – leaders in industry, science, and religious organizations agree with this. </a:t>
            </a:r>
            <a:r>
              <a:rPr lang="en-US" baseline="0" dirty="0" smtClean="0">
                <a:ea typeface="ＭＳ Ｐゴシック" pitchFamily="-105" charset="-128"/>
              </a:rPr>
              <a:t> </a:t>
            </a:r>
            <a:endParaRPr lang="en-US" dirty="0" smtClean="0">
              <a:ea typeface="ＭＳ Ｐゴシック" pitchFamily="-105" charset="-128"/>
            </a:endParaRPr>
          </a:p>
          <a:p>
            <a:endParaRPr lang="en-US" dirty="0"/>
          </a:p>
        </p:txBody>
      </p:sp>
      <p:sp>
        <p:nvSpPr>
          <p:cNvPr id="4" name="Slide Number Placeholder 3"/>
          <p:cNvSpPr>
            <a:spLocks noGrp="1"/>
          </p:cNvSpPr>
          <p:nvPr>
            <p:ph type="sldNum" sz="quarter" idx="10"/>
          </p:nvPr>
        </p:nvSpPr>
        <p:spPr/>
        <p:txBody>
          <a:bodyPr/>
          <a:lstStyle/>
          <a:p>
            <a:fld id="{08085A03-4455-4AB9-A858-2086361EC94B}"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what’s the big deal</a:t>
            </a:r>
            <a:r>
              <a:rPr lang="en-US" baseline="0" dirty="0" smtClean="0"/>
              <a:t> s</a:t>
            </a:r>
            <a:r>
              <a:rPr lang="en-US" dirty="0" smtClean="0"/>
              <a:t>ome people may</a:t>
            </a:r>
            <a:r>
              <a:rPr lang="en-US" baseline="0" dirty="0" smtClean="0"/>
              <a:t> ask. The Earth’s climate system is dynamic. It changes. It always has and it always will. Why should we care about the scientific consensus?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Well, we are partly responsible, and we might not like the changes. </a:t>
            </a:r>
            <a:r>
              <a:rPr lang="en-US" baseline="0" dirty="0" smtClean="0">
                <a:latin typeface="Calibri" pitchFamily="34" charset="0"/>
                <a:cs typeface="Calibri" pitchFamily="34" charset="0"/>
              </a:rPr>
              <a:t>P</a:t>
            </a:r>
            <a:r>
              <a:rPr lang="en-US" dirty="0" smtClean="0">
                <a:latin typeface="Calibri" pitchFamily="34" charset="0"/>
                <a:cs typeface="Calibri" pitchFamily="34" charset="0"/>
              </a:rPr>
              <a:t>ast history suggests that society may be able to cope/adapt with steady climatic changes, but possibly not with changes in variability (for example, changes in extremes, storminess).</a:t>
            </a:r>
          </a:p>
          <a:p>
            <a:endParaRPr lang="en-US" dirty="0"/>
          </a:p>
        </p:txBody>
      </p:sp>
      <p:sp>
        <p:nvSpPr>
          <p:cNvPr id="4" name="Slide Number Placeholder 3"/>
          <p:cNvSpPr>
            <a:spLocks noGrp="1"/>
          </p:cNvSpPr>
          <p:nvPr>
            <p:ph type="sldNum" sz="quarter" idx="10"/>
          </p:nvPr>
        </p:nvSpPr>
        <p:spPr/>
        <p:txBody>
          <a:bodyPr/>
          <a:lstStyle/>
          <a:p>
            <a:fld id="{08085A03-4455-4AB9-A858-2086361EC94B}"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we delve more fully into agriculture</a:t>
            </a:r>
            <a:r>
              <a:rPr lang="en-US" baseline="0" dirty="0" smtClean="0"/>
              <a:t> and climate change, let’s take a minute to look at some trends in the climate and what scientists project might happen in the future. We’ve already talked about the global rise in temperature. Let’s look more specifically at trends in the United States.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Figure caption, from Walsh et al. 2014: </a:t>
            </a:r>
            <a:r>
              <a:rPr lang="en-US" sz="1200" kern="1200" dirty="0" smtClean="0">
                <a:solidFill>
                  <a:schemeClr val="tx1"/>
                </a:solidFill>
                <a:latin typeface="+mn-lt"/>
                <a:ea typeface="+mn-ea"/>
                <a:cs typeface="+mn-cs"/>
              </a:rPr>
              <a:t>“The colors on the map show temperature changes over the past 22 years (1991-2012) compared to the 1901-1960 average, and compared to the 1951-1980 average for Alaska and Hawai‘i. The bars on the graphs show the average temperature changes by decade for 1901-2012 (relative to the 1901-1960 average) for each region. The far right bar in each graph (2000s decade) includes 2011 and 2012. The period from 2001 to 2012 was warmer than any previous decade in every region. (Figure source: NOAA NCDC / CICS-NC).”</a:t>
            </a:r>
            <a:endParaRPr lang="en-US" dirty="0"/>
          </a:p>
        </p:txBody>
      </p:sp>
      <p:sp>
        <p:nvSpPr>
          <p:cNvPr id="4" name="Slide Number Placeholder 3"/>
          <p:cNvSpPr>
            <a:spLocks noGrp="1"/>
          </p:cNvSpPr>
          <p:nvPr>
            <p:ph type="sldNum" sz="quarter" idx="10"/>
          </p:nvPr>
        </p:nvSpPr>
        <p:spPr/>
        <p:txBody>
          <a:bodyPr/>
          <a:lstStyle/>
          <a:p>
            <a:fld id="{D649B536-D13B-4741-8550-E6F224B85263}"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colors on the map show annual total precipitation changes for 1991-2012 compared to the 1901-1960 average, and show wetter conditions in most areas. The bars on the graphs show average precipitation differences by decade for 1901-2012 (relative to the 1901-1960 average) for each region. The far right bar in each graph is for 2001-2012. (Figure source: adapted from Peterson et al. 2013</a:t>
            </a:r>
            <a:r>
              <a:rPr lang="en-US" b="0" baseline="30000" dirty="0" smtClean="0"/>
              <a:t>1</a:t>
            </a:r>
            <a:r>
              <a:rPr lang="en-US" b="0" dirty="0" smtClean="0"/>
              <a:t>).</a:t>
            </a:r>
          </a:p>
          <a:p>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22</a:t>
            </a:fld>
            <a:endParaRPr lang="en-US" dirty="0"/>
          </a:p>
        </p:txBody>
      </p:sp>
    </p:spTree>
    <p:extLst>
      <p:ext uri="{BB962C8B-B14F-4D97-AF65-F5344CB8AC3E}">
        <p14:creationId xmlns:p14="http://schemas.microsoft.com/office/powerpoint/2010/main" val="3645527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0" dirty="0" smtClean="0"/>
              <a:t>map shows percent increases in the amount of precipitation falling in very heavy events (defined as the heaviest 1% of all daily events) from 1958 to 2012 for each region of the continental United States. These trends are larger than natural variations for the Northeast, Midwest, Puerto Rico, Southeast, Great Plains, and Alaska. The trends are not larger than natural variations for the Southwest, Hawai‘i, and the Northwest. The changes shown in this figure are calculated from the beginning and end points of the trends for 1958 to 2012. (Figure source: updated from Karl et al. 2009</a:t>
            </a:r>
            <a:r>
              <a:rPr lang="en-US" b="0" baseline="30000" dirty="0" smtClean="0"/>
              <a:t>1</a:t>
            </a:r>
            <a:r>
              <a:rPr lang="en-US" b="0" dirty="0" smtClean="0"/>
              <a:t>).</a:t>
            </a:r>
          </a:p>
        </p:txBody>
      </p:sp>
      <p:sp>
        <p:nvSpPr>
          <p:cNvPr id="4" name="Slide Number Placeholder 3"/>
          <p:cNvSpPr>
            <a:spLocks noGrp="1"/>
          </p:cNvSpPr>
          <p:nvPr>
            <p:ph type="sldNum" sz="quarter" idx="10"/>
          </p:nvPr>
        </p:nvSpPr>
        <p:spPr/>
        <p:txBody>
          <a:bodyPr/>
          <a:lstStyle/>
          <a:p>
            <a:fld id="{08F0EF1B-EC13-47BC-A961-4381BDEC21BB}"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Trend magnitude (triangle size) and direction (green = increasing trend, brown = decreasing trend) of annual flood magnitude from the 1920s through 2008. Local areas can be affected by land-use change (such as dams). Most significant are the increasing trend for floods in the Midwest and Northeast and the decreasing trend in the Southwest. (Figure source: Peterson et al. 2013</a:t>
            </a:r>
            <a:r>
              <a:rPr lang="en-US" b="0" baseline="30000" dirty="0" smtClean="0"/>
              <a:t>1</a:t>
            </a:r>
            <a:r>
              <a:rPr lang="en-US" b="0" dirty="0" smtClean="0"/>
              <a:t>).</a:t>
            </a:r>
          </a:p>
        </p:txBody>
      </p:sp>
      <p:sp>
        <p:nvSpPr>
          <p:cNvPr id="4" name="Slide Number Placeholder 3"/>
          <p:cNvSpPr>
            <a:spLocks noGrp="1"/>
          </p:cNvSpPr>
          <p:nvPr>
            <p:ph type="sldNum" sz="quarter" idx="10"/>
          </p:nvPr>
        </p:nvSpPr>
        <p:spPr/>
        <p:txBody>
          <a:bodyPr/>
          <a:lstStyle/>
          <a:p>
            <a:fld id="{08F0EF1B-EC13-47BC-A961-4381BDEC21BB}" type="slidenum">
              <a:rPr lang="en-US" smtClean="0"/>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shows the percentage of U.S. lands classified under drought conditions from 2000 through 2013. This figure uses the U.S. Drought Monitor classification system.</a:t>
            </a:r>
            <a:r>
              <a:rPr lang="en-US" baseline="0" dirty="0" smtClean="0"/>
              <a:t> </a:t>
            </a:r>
            <a:r>
              <a:rPr lang="en-US" dirty="0" smtClean="0"/>
              <a:t>The data cover all 50 states plus Puerto Rico.</a:t>
            </a:r>
          </a:p>
          <a:p>
            <a:endParaRPr lang="en-US" dirty="0"/>
          </a:p>
        </p:txBody>
      </p:sp>
      <p:sp>
        <p:nvSpPr>
          <p:cNvPr id="4" name="Slide Number Placeholder 3"/>
          <p:cNvSpPr>
            <a:spLocks noGrp="1"/>
          </p:cNvSpPr>
          <p:nvPr>
            <p:ph type="sldNum" sz="quarter" idx="10"/>
          </p:nvPr>
        </p:nvSpPr>
        <p:spPr/>
        <p:txBody>
          <a:bodyPr/>
          <a:lstStyle/>
          <a:p>
            <a:fld id="{D649B536-D13B-4741-8550-E6F224B85263}"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frost-free season length, defined as the period between the last occurrence of 32°F in the spring and the first occurrence of 32°F in the fall, has increased in each U.S. region during 1991-2012 relative to 1901-1960. Increases in frost-free season length correspond to similar increases in growing season length. (Figure source: NOAA NCDC / CICS-NC). While</a:t>
            </a:r>
            <a:r>
              <a:rPr lang="en-US" b="0" baseline="0" dirty="0" smtClean="0"/>
              <a:t> this may be beneficial to some annual crops, other perennial crops such as fruit trees become at greater risk for frost and freeze damage.</a:t>
            </a:r>
            <a:endParaRPr lang="en-US" b="0"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26</a:t>
            </a:fld>
            <a:endParaRPr lang="en-US" dirty="0"/>
          </a:p>
        </p:txBody>
      </p:sp>
    </p:spTree>
    <p:extLst>
      <p:ext uri="{BB962C8B-B14F-4D97-AF65-F5344CB8AC3E}">
        <p14:creationId xmlns:p14="http://schemas.microsoft.com/office/powerpoint/2010/main" val="1724333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smtClean="0">
                <a:solidFill>
                  <a:schemeClr val="tx1"/>
                </a:solidFill>
                <a:latin typeface="+mn-lt"/>
                <a:ea typeface="+mn-ea"/>
                <a:cs typeface="+mn-cs"/>
              </a:rPr>
              <a:t>Bars show decade averages of annual maximum Great Lakes ice coverage from the winter of 1962-1963, when reliable coverage of the entire Great Lakes began, to the winter of 2012-2013. Bar labels indicate the end year of the winter; for example, 1963-1972 indicates the winter of 1962-1963 through the winter of 1971-1972. Only the most recent period includes the eleven years from 2003 to 2013. (Data updated from </a:t>
            </a:r>
            <a:r>
              <a:rPr lang="en-US" sz="1200" b="0" kern="1200" baseline="0" dirty="0" err="1" smtClean="0">
                <a:solidFill>
                  <a:schemeClr val="tx1"/>
                </a:solidFill>
                <a:latin typeface="+mn-lt"/>
                <a:ea typeface="+mn-ea"/>
                <a:cs typeface="+mn-cs"/>
              </a:rPr>
              <a:t>Bai</a:t>
            </a:r>
            <a:r>
              <a:rPr lang="en-US" sz="1200" b="0" kern="1200" baseline="0" dirty="0" smtClean="0">
                <a:solidFill>
                  <a:schemeClr val="tx1"/>
                </a:solidFill>
                <a:latin typeface="+mn-lt"/>
                <a:ea typeface="+mn-ea"/>
                <a:cs typeface="+mn-cs"/>
              </a:rPr>
              <a:t> and Wang, 2012). </a:t>
            </a:r>
            <a:endParaRPr lang="en-US" b="0"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we will look at projected changes</a:t>
            </a:r>
            <a:r>
              <a:rPr lang="en-US" baseline="0" dirty="0" smtClean="0"/>
              <a:t> in climate variables for the U.S. and North Central Region. These projections are helpful to show broad patterns and likely trends. Do note that we don’t want to scrutinize the model projections at fine scales, however. Projecting what will happen at a specific farm or city is beyond the scope of the models. You’ll notice that many of the projected changes will directly impact agriculture.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largest uncertainty in projecting climate change beyond the next few decades is the level of heat-trapping gas emissions. The most recent model projections take into account a wider range of options with regard to human behavior, including a lower scenario than has been considered before (RCP 2.6). This scenario assumes rapid reductions in emissions – more than 70% cuts from current levels by 2050 and further large decreases by 2100 – and the corresponding smaller amount of warming. On the higher end, the scenarios include one that assumes continued increases in emissions (RCP 8.5) and the corresponding greater amount of </a:t>
            </a:r>
            <a:r>
              <a:rPr lang="en-US" dirty="0" err="1" smtClean="0"/>
              <a:t>warmin</a:t>
            </a:r>
            <a:r>
              <a:rPr lang="en-US" u="none" dirty="0" smtClean="0">
                <a:solidFill>
                  <a:schemeClr val="tx1"/>
                </a:solidFill>
              </a:rPr>
              <a:t>. Projections show change in average temperature in the later part of this century (2071-2099) relative to the late part of last century (1970-1999). (Figure source: NOAA NCDC / CICS-NC). </a:t>
            </a:r>
            <a:r>
              <a:rPr lang="en-US" u="none" baseline="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 Also shown are temperature changes for the intermediate scenarios RCP 4.5 and RCP 6.0</a:t>
            </a:r>
            <a:endParaRPr lang="en-US" u="none" baseline="0" dirty="0" smtClean="0">
              <a:solidFill>
                <a:schemeClr val="tx1"/>
              </a:solidFill>
            </a:endParaRPr>
          </a:p>
        </p:txBody>
      </p:sp>
      <p:sp>
        <p:nvSpPr>
          <p:cNvPr id="4" name="Slide Number Placeholder 3"/>
          <p:cNvSpPr>
            <a:spLocks noGrp="1"/>
          </p:cNvSpPr>
          <p:nvPr>
            <p:ph type="sldNum" sz="quarter" idx="10"/>
          </p:nvPr>
        </p:nvSpPr>
        <p:spPr/>
        <p:txBody>
          <a:bodyPr/>
          <a:lstStyle/>
          <a:p>
            <a:fld id="{08085A03-4455-4AB9-A858-2086361EC94B}" type="slidenum">
              <a:rPr lang="en-US" smtClean="0"/>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maps show projected increases in frost-free season length for the last three decades of this century (2070-2099 as compared to 1971-2000) under two emissions scenarios, one in which heat-trapping gas emissions continue to grow (A2) and one in which emissions peak in 2050 (B1). Increases in the frost-free season correspond to similar increases in the growing season. White areas are projected to experience no freezes for 2070-2099, and gray areas are projected to experience more than 10 frost-free years during the same period. (Figure source: NOAA NCDC / CICS-NC). </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Figure on left: The number of days with the hottest temperatures is projected to increase dramatically. The historical (1971-2000) distribution of temperature for the hottest 2% of days (about seven days each year) echoes the distinct north-south gradient in average temperatures. However, by mid-century (2041-2070), the projected change in number of days exceeding those hottest temperatures is greatest in the western areas and Gulf Coast for both the lower emissions scenario (B1) and for the higher emissions scenario (A2). (Figure source: NOAA NCDC / CICS-NC).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Figure on right:</a:t>
            </a:r>
            <a:r>
              <a:rPr lang="en-US" b="0" baseline="0" dirty="0" smtClean="0"/>
              <a:t> </a:t>
            </a:r>
            <a:r>
              <a:rPr lang="en-US" b="0" dirty="0" smtClean="0"/>
              <a:t>The number of nights with the warmest temperatures is projected to increase dramatically. The historical (1971-2000) distribution of temperature for the warmest 2% of nights (Top: about seven days each year) echoes the distinct north-south gradient in average temperatures. By mid-century (2041-2070), the projected change in number of nights exceeding those warmest temperatures is greatest in the south for both the lower emissions scenario (B1) and for the higher emissions scenario (A2). (Figure source: NOAA NCDC / CICS-NC).</a:t>
            </a:r>
          </a:p>
        </p:txBody>
      </p:sp>
      <p:sp>
        <p:nvSpPr>
          <p:cNvPr id="4" name="Slide Number Placeholder 3"/>
          <p:cNvSpPr>
            <a:spLocks noGrp="1"/>
          </p:cNvSpPr>
          <p:nvPr>
            <p:ph type="sldNum" sz="quarter" idx="10"/>
          </p:nvPr>
        </p:nvSpPr>
        <p:spPr/>
        <p:txBody>
          <a:bodyPr/>
          <a:lstStyle/>
          <a:p>
            <a:fld id="{AB9034A1-DC17-495E-BBAF-B3D3F0DF12F2}"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Earth’s climate is a dynamic</a:t>
            </a:r>
            <a:r>
              <a:rPr lang="en-US" baseline="0" dirty="0" smtClean="0"/>
              <a:t> and complex. </a:t>
            </a:r>
            <a:r>
              <a:rPr lang="en-US" dirty="0" smtClean="0"/>
              <a:t>Pictures like this show how </a:t>
            </a:r>
            <a:r>
              <a:rPr lang="en-US" baseline="0" dirty="0" smtClean="0"/>
              <a:t>scientists understand the Earth as a system. There are many factors that influence Earth’s climate system, including the sun, the oceans, humans, clouds, land, and ice. Climate varies by different regions as a result of local differences in how these factors interact. </a:t>
            </a:r>
          </a:p>
          <a:p>
            <a:endParaRPr lang="en-US" baseline="0" dirty="0" smtClean="0"/>
          </a:p>
          <a:p>
            <a:r>
              <a:rPr lang="en-US" baseline="0" dirty="0" smtClean="0"/>
              <a:t>Today we’ll be talking about changes that scientists are noticing in the climate. First, let’s start with some basic definitions to get us started and on the same page.</a:t>
            </a:r>
          </a:p>
        </p:txBody>
      </p:sp>
      <p:sp>
        <p:nvSpPr>
          <p:cNvPr id="4" name="Slide Number Placeholder 3"/>
          <p:cNvSpPr>
            <a:spLocks noGrp="1"/>
          </p:cNvSpPr>
          <p:nvPr>
            <p:ph type="sldNum" sz="quarter" idx="10"/>
          </p:nvPr>
        </p:nvSpPr>
        <p:spPr/>
        <p:txBody>
          <a:bodyPr/>
          <a:lstStyle/>
          <a:p>
            <a:fld id="{47B3C4D5-6A6E-423A-B930-688E86FFD19D}"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Projected increase in annual average temperatures by mid-century (2041-2070) as compared to the 1971-2000 period tell only part of the climate change story. Maps also show annual projected increases in the number of the hottest days (days over 95°F), longer frost-free seasons, and an increase in cooling degree days, defined as the number of degrees that a day’s average temperature is above 65°F, which generally leads to an increase in energy use for air conditioning. Projections are from global climate models that assume emissions of heat-trapping gases continue to rise (A2 scenario). (Figure source: NOAA NCDC / CICS-NC).</a:t>
            </a:r>
          </a:p>
        </p:txBody>
      </p:sp>
      <p:sp>
        <p:nvSpPr>
          <p:cNvPr id="4" name="Slide Number Placeholder 3"/>
          <p:cNvSpPr>
            <a:spLocks noGrp="1"/>
          </p:cNvSpPr>
          <p:nvPr>
            <p:ph type="sldNum" sz="quarter" idx="10"/>
          </p:nvPr>
        </p:nvSpPr>
        <p:spPr/>
        <p:txBody>
          <a:bodyPr/>
          <a:lstStyle/>
          <a:p>
            <a:fld id="{08F0EF1B-EC13-47BC-A961-4381BDEC21BB}" type="slidenum">
              <a:rPr lang="en-US" smtClean="0"/>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Seasonal precipitation change for 2071-2099 (compared to 1970-1999) as projected by recent simulations that include a wider range of scenarios. The maps on the left (RCP 2.6) assume rapid reductions in emissions – more than 70% cuts from current levels by 2050 – and a corresponding much smaller amount of warming and far less precipitation change. On the right, RCP 8.5 assumes continued increases in emissions, with associated large increases in warming and major precipitation changes. These would include, for example, large reductions in spring precipitation in the Southwest and large increases in the Northeast and Midwest. Rapid emissions reductions would be required for the more modest changes in the maps on the left. Hatched areas indicate that the projected changes are significant and consistent among models. White areas indicate that the changes are not projected to be larger than could be expected from natural variability. (Figure source: NOAA NCDC / CICS-NC).</a:t>
            </a:r>
          </a:p>
        </p:txBody>
      </p:sp>
      <p:sp>
        <p:nvSpPr>
          <p:cNvPr id="4" name="Slide Number Placeholder 3"/>
          <p:cNvSpPr>
            <a:spLocks noGrp="1"/>
          </p:cNvSpPr>
          <p:nvPr>
            <p:ph type="sldNum" sz="quarter" idx="10"/>
          </p:nvPr>
        </p:nvSpPr>
        <p:spPr/>
        <p:txBody>
          <a:bodyPr/>
          <a:lstStyle/>
          <a:p>
            <a:fld id="{AB9034A1-DC17-495E-BBAF-B3D3F0DF12F2}" type="slidenum">
              <a:rPr lang="en-US" smtClean="0"/>
              <a:pPr/>
              <a:t>32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Maps show the increase in frequency of extreme daily precipitation events (a daily amount that now occurs once in 20 years) by the later part of this century (2081-2100) compared to the later part of last century (1981-2000). Such extreme events are projected to occur more frequently everywhere in the United States. Under the rapid emissions reduction scenario (RCP 2.6), these events would occur nearly twice as often. For the scenario assuming continued increases in emissions (RCP 8.5), these events would occur up to five times as often. (Figure source: NOAA NCDC / CICS-NC). </a:t>
            </a:r>
            <a:endParaRPr lang="en-US" b="0" dirty="0" smtClean="0"/>
          </a:p>
        </p:txBody>
      </p:sp>
      <p:sp>
        <p:nvSpPr>
          <p:cNvPr id="4" name="Slide Number Placeholder 3"/>
          <p:cNvSpPr>
            <a:spLocks noGrp="1"/>
          </p:cNvSpPr>
          <p:nvPr>
            <p:ph type="sldNum" sz="quarter" idx="10"/>
          </p:nvPr>
        </p:nvSpPr>
        <p:spPr/>
        <p:txBody>
          <a:bodyPr/>
          <a:lstStyle/>
          <a:p>
            <a:fld id="{08F0EF1B-EC13-47BC-A961-4381BDEC21BB}" type="slidenum">
              <a:rPr lang="en-US" smtClean="0"/>
              <a:pPr/>
              <a:t>33</a:t>
            </a:fld>
            <a:endParaRPr lang="en-US" dirty="0"/>
          </a:p>
        </p:txBody>
      </p:sp>
    </p:spTree>
    <p:extLst>
      <p:ext uri="{BB962C8B-B14F-4D97-AF65-F5344CB8AC3E}">
        <p14:creationId xmlns:p14="http://schemas.microsoft.com/office/powerpoint/2010/main" val="657372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Precipitation patterns affect many aspects of life, from agriculture to urban storm drains. These maps show projected changes for the middle of the current century (2041-2070) relative to the end of the last century (1971-2000) across the Midwest under continued emissions (A2 scenario). Once again, it is important to remember that we don’t want to scrutinize the model projections</a:t>
            </a:r>
            <a:r>
              <a:rPr lang="en-US" b="0" baseline="0" dirty="0" smtClean="0"/>
              <a:t> at fine scales. They are OK for broad patterns, but can’t speak to what will happen in a given location, even though they may appear that way.</a:t>
            </a:r>
            <a:endParaRPr lang="en-US" b="0" dirty="0" smtClean="0"/>
          </a:p>
          <a:p>
            <a:endParaRPr lang="en-US" b="0" dirty="0" smtClean="0"/>
          </a:p>
          <a:p>
            <a:r>
              <a:rPr lang="en-US" b="0" dirty="0" smtClean="0"/>
              <a:t>Top left: the changes in total annual average precipitation. Across the entire Midwest, the total amount of water from rainfall and snowfall is projected to increase. Top right: increase in the number of days with very heavy precipitation (top 2% of all rainfalls each year). Bottom left: increases in the amount of rain falling in the wettest 5-day period over a year. Both (top right and bottom left) indicate that heavy precipitation events will increase in intensity in the future across the Midwest. Bottom right: change in the average maximum number of consecutive days each year with less than 0.01 inches of precipitation. An increase in this variable has been used to indicate an increase in the chance of drought in the future. (Figure source: NOAA NCDC / CICS-NC).</a:t>
            </a:r>
            <a:endParaRPr lang="en-US" b="0"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Left</a:t>
            </a:r>
            <a:r>
              <a:rPr lang="en-US" b="0" baseline="0" dirty="0" smtClean="0"/>
              <a:t> figure: </a:t>
            </a:r>
            <a:r>
              <a:rPr lang="en-US" b="0" dirty="0" smtClean="0"/>
              <a:t>The number of days with the heaviest precipitation is not projected to change dramatically. The historical (1971-2000) distribution of the greatest 2% of daily precipitation (Top: about seven days each year) echoes the regional east-west gradient in average precipitation. By mid-century (2041-2070), the projected change in days exceeding those precipitation amounts remains greatest in the northern area for both the lower emissions scenario (B1) and for the higher emissions scenario (A2). (Figure source: NOAA NCDC / CICS-NC).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Right figure: Current regional trends of a drier south and a wetter north are projected to become more pronounced by mid-century (2041-2070 as compared to 1971-2000 averages). Maps show the maximum annual number of consecutive days in which limited (less than 0.01 inches) precipitation was recorded on average from 1971 to 2000 (top), projected changes in the number of consecutive dry days assuming substantial reductions in emissions (B1), and projected changes if emissions continue to rise (A2). The southeastern Great Plains, which is the wettest portion of the region, is projected to experience large increases in the number of consecutive dry days. (Figure source: NOAA NCDC / CICS-NC).</a:t>
            </a:r>
          </a:p>
        </p:txBody>
      </p:sp>
      <p:sp>
        <p:nvSpPr>
          <p:cNvPr id="4" name="Slide Number Placeholder 3"/>
          <p:cNvSpPr>
            <a:spLocks noGrp="1"/>
          </p:cNvSpPr>
          <p:nvPr>
            <p:ph type="sldNum" sz="quarter" idx="10"/>
          </p:nvPr>
        </p:nvSpPr>
        <p:spPr/>
        <p:txBody>
          <a:bodyPr/>
          <a:lstStyle/>
          <a:p>
            <a:fld id="{08F0EF1B-EC13-47BC-A961-4381BDEC21BB}" type="slidenum">
              <a:rPr lang="en-US" smtClean="0"/>
              <a:pPr/>
              <a:t>35</a:t>
            </a:fld>
            <a:endParaRPr lang="en-US" dirty="0"/>
          </a:p>
        </p:txBody>
      </p:sp>
    </p:spTree>
    <p:extLst>
      <p:ext uri="{BB962C8B-B14F-4D97-AF65-F5344CB8AC3E}">
        <p14:creationId xmlns:p14="http://schemas.microsoft.com/office/powerpoint/2010/main" val="65737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228600">
              <a:buNone/>
            </a:pPr>
            <a:r>
              <a:rPr lang="en-US" dirty="0" smtClean="0"/>
              <a:t>As you may have noticed, climate</a:t>
            </a:r>
            <a:r>
              <a:rPr lang="en-US" baseline="0" dirty="0" smtClean="0"/>
              <a:t> scientists are not able to tell us exactly what will happen. Even though the computer models are continually improving, there are still sources of uncertainty in the climate projections. Why is this? Here are three reasons why. First, the climate system is very complex. Even though climate and other scientists have made great strides in understanding how it works, we still don’t completely understand all of the relationships and nuances of the various parts that make up the climate system. Secondly, like any natural system, there is natural variability in the climate system that has always been there, and that will never go away. </a:t>
            </a:r>
            <a:endParaRPr lang="en-US" dirty="0" smtClean="0"/>
          </a:p>
        </p:txBody>
      </p:sp>
      <p:sp>
        <p:nvSpPr>
          <p:cNvPr id="4" name="Slide Number Placeholder 3"/>
          <p:cNvSpPr>
            <a:spLocks noGrp="1"/>
          </p:cNvSpPr>
          <p:nvPr>
            <p:ph type="sldNum" sz="quarter" idx="10"/>
          </p:nvPr>
        </p:nvSpPr>
        <p:spPr/>
        <p:txBody>
          <a:bodyPr/>
          <a:lstStyle/>
          <a:p>
            <a:fld id="{38F24523-470F-4DF5-8CF0-9C4A2CFB3D0D}" type="slidenum">
              <a:rPr lang="en-US" smtClean="0"/>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228600">
              <a:buNone/>
            </a:pPr>
            <a:r>
              <a:rPr lang="en-US" dirty="0" smtClean="0"/>
              <a:t>The third reason brings</a:t>
            </a:r>
            <a:r>
              <a:rPr lang="en-US" baseline="0" dirty="0" smtClean="0"/>
              <a:t> in human’s influence on the climate, and our inability to predict how humans will behave. Here we are once again looking at the different pathways, or scenarios, that humans could take. Each colored line represents a different combination of economic growth, population dynamics, and technology development. Depending on what happens, on how humans behave, there will be different levels of greenhouse gases. The amount of change in the temperature depends on what these greenhouse gas levels are. Because we can’t predict exactly how humans will behave, we can’t predict exactly how the climate will change.</a:t>
            </a:r>
            <a:endParaRPr lang="en-US" dirty="0"/>
          </a:p>
        </p:txBody>
      </p:sp>
      <p:sp>
        <p:nvSpPr>
          <p:cNvPr id="4" name="Slide Number Placeholder 3"/>
          <p:cNvSpPr>
            <a:spLocks noGrp="1"/>
          </p:cNvSpPr>
          <p:nvPr>
            <p:ph type="sldNum" sz="quarter" idx="10"/>
          </p:nvPr>
        </p:nvSpPr>
        <p:spPr/>
        <p:txBody>
          <a:bodyPr/>
          <a:lstStyle/>
          <a:p>
            <a:fld id="{38F24523-470F-4DF5-8CF0-9C4A2CFB3D0D}" type="slidenum">
              <a:rPr lang="en-US" smtClean="0"/>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We are all familiar with uncertainty. We</a:t>
            </a:r>
            <a:r>
              <a:rPr lang="en-US" baseline="0" dirty="0" smtClean="0"/>
              <a:t> manage uncertainty in a variety of ways, even though we may not like it. For example, we prepare retirement funds, as we don’t know how long we’ll be able to work. We buy life insurance, because we don’t know when and how we will die and we want our loved ones to be taken care of. Basically, biological and social uncertainties are facts of life! But when it comes to uncertainties in science, for example in climate projections, sometimes scientists and the public talk about them and think about them in different ways. For example, for scientists, uncertainty means how well something is known. They are able to measure the levels of uncertainty, do tests on it, and understand it really well. But for the public, sometimes to us it may translate to ‘not knowing’ anything. As we just discussed, we know why there are uncertainties in climate projections, and it doesn’t mean that we don’t know anything! We know a great deal. And we know enough about how the climate works to take actions to reduce greenhouse gas levels and protect the climate. While we don’t know exactly how the climate will change, we know enough to talk in our communities about ways to prepare for changes in the climate.</a:t>
            </a:r>
            <a:endParaRPr lang="en-US" dirty="0"/>
          </a:p>
        </p:txBody>
      </p:sp>
      <p:sp>
        <p:nvSpPr>
          <p:cNvPr id="4" name="Slide Number Placeholder 3"/>
          <p:cNvSpPr>
            <a:spLocks noGrp="1"/>
          </p:cNvSpPr>
          <p:nvPr>
            <p:ph type="sldNum" sz="quarter" idx="10"/>
          </p:nvPr>
        </p:nvSpPr>
        <p:spPr/>
        <p:txBody>
          <a:bodyPr/>
          <a:lstStyle/>
          <a:p>
            <a:fld id="{38F24523-470F-4DF5-8CF0-9C4A2CFB3D0D}" type="slidenum">
              <a:rPr lang="en-US" smtClean="0"/>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we’ll talk specifically about climate change and agriculture. </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39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123" indent="-524123"/>
            <a:r>
              <a:rPr lang="en-US" dirty="0" smtClean="0">
                <a:solidFill>
                  <a:schemeClr val="bg1"/>
                </a:solidFill>
              </a:rPr>
              <a:t>Why address climate</a:t>
            </a:r>
            <a:r>
              <a:rPr lang="en-US" baseline="0" dirty="0" smtClean="0">
                <a:solidFill>
                  <a:schemeClr val="bg1"/>
                </a:solidFill>
              </a:rPr>
              <a:t> change and agriculture? There are three main reasons:</a:t>
            </a:r>
          </a:p>
          <a:p>
            <a:pPr marL="524123" indent="-524123"/>
            <a:endParaRPr lang="en-US" dirty="0" smtClean="0">
              <a:solidFill>
                <a:schemeClr val="bg1"/>
              </a:solidFill>
            </a:endParaRPr>
          </a:p>
          <a:p>
            <a:pPr marL="524123" indent="-524123">
              <a:buFont typeface="+mj-lt"/>
              <a:buAutoNum type="arabicPeriod"/>
            </a:pPr>
            <a:r>
              <a:rPr lang="en-US" dirty="0" smtClean="0">
                <a:solidFill>
                  <a:schemeClr val="bg1"/>
                </a:solidFill>
              </a:rPr>
              <a:t>Climate change is real – as we’ve seen from the previous slides.</a:t>
            </a:r>
          </a:p>
          <a:p>
            <a:pPr marL="524123" indent="-524123">
              <a:buFont typeface="+mj-lt"/>
              <a:buAutoNum type="arabicPeriod"/>
            </a:pPr>
            <a:r>
              <a:rPr lang="en-US" dirty="0" smtClean="0">
                <a:solidFill>
                  <a:schemeClr val="bg1"/>
                </a:solidFill>
              </a:rPr>
              <a:t>Scientists concerned – how will agriculture be affected?</a:t>
            </a:r>
          </a:p>
          <a:p>
            <a:pPr marL="524123" indent="-524123">
              <a:buFont typeface="+mj-lt"/>
              <a:buAutoNum type="arabicPeriod"/>
            </a:pPr>
            <a:r>
              <a:rPr lang="en-US" dirty="0" smtClean="0">
                <a:solidFill>
                  <a:schemeClr val="bg1"/>
                </a:solidFill>
              </a:rPr>
              <a:t>To help farmers </a:t>
            </a:r>
            <a:r>
              <a:rPr lang="en-US" b="1" dirty="0" smtClean="0">
                <a:solidFill>
                  <a:schemeClr val="bg1"/>
                </a:solidFill>
              </a:rPr>
              <a:t>adapt</a:t>
            </a:r>
            <a:r>
              <a:rPr lang="en-US" dirty="0" smtClean="0">
                <a:solidFill>
                  <a:schemeClr val="bg1"/>
                </a:solidFill>
              </a:rPr>
              <a:t> and be part of the climate</a:t>
            </a:r>
            <a:r>
              <a:rPr lang="en-US" baseline="0" dirty="0" smtClean="0">
                <a:solidFill>
                  <a:schemeClr val="bg1"/>
                </a:solidFill>
              </a:rPr>
              <a:t> change solution</a:t>
            </a:r>
            <a:r>
              <a:rPr lang="en-US" b="1" dirty="0" smtClean="0">
                <a:solidFill>
                  <a:schemeClr val="bg1"/>
                </a:solidFill>
              </a:rPr>
              <a:t>: </a:t>
            </a:r>
            <a:r>
              <a:rPr lang="en-US" dirty="0" smtClean="0">
                <a:solidFill>
                  <a:schemeClr val="bg1"/>
                </a:solidFill>
              </a:rPr>
              <a:t>both are discussion points for scientists, policy makers, farmers, and other decision makers.</a:t>
            </a:r>
          </a:p>
          <a:p>
            <a:pPr marL="524123" indent="-524123">
              <a:buFont typeface="+mj-lt"/>
              <a:buNone/>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819C4899-96FF-40BC-9AD2-7280D651815A}"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a:t>
            </a:r>
            <a:r>
              <a:rPr lang="en-US" baseline="0" dirty="0" smtClean="0"/>
              <a:t> in our conversations we use terms weather and climate quite interchangeably. Is weather same as climate? The answer is no. Weather represents atmospheric events in a shorter time-scale such as hours and days, whereas climate is an “average” weather over a long period of time. So the basic difference between weather and climate is period of time. For example, today’s temperature and precipitation events describe a shorter term variations which falls under a category of weather whereas, average temperature and precipitation for today based on many years of data describes climate. </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5</a:t>
            </a:fld>
            <a:endParaRPr lang="en-US" dirty="0"/>
          </a:p>
        </p:txBody>
      </p:sp>
    </p:spTree>
    <p:extLst>
      <p:ext uri="{BB962C8B-B14F-4D97-AF65-F5344CB8AC3E}">
        <p14:creationId xmlns:p14="http://schemas.microsoft.com/office/powerpoint/2010/main" val="3747412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indent="-232943" defTabSz="931774">
              <a:defRPr/>
            </a:pPr>
            <a:r>
              <a:rPr lang="en-US" baseline="0" dirty="0" smtClean="0">
                <a:solidFill>
                  <a:schemeClr val="bg1"/>
                </a:solidFill>
              </a:rPr>
              <a:t>Agronomists, plant pathologists, entomologists, and others are concerned about the effect of the changing climate on agriculture. Long-term data shows changes in temperature, cloud cover, precipitation, extreme events, and carbon dioxide levels. </a:t>
            </a:r>
            <a:r>
              <a:rPr lang="en-US" dirty="0" smtClean="0"/>
              <a:t>All of these affect agriculture directly.</a:t>
            </a:r>
            <a:r>
              <a:rPr lang="en-US" baseline="0" dirty="0" smtClean="0"/>
              <a:t> They affect plant growth, planting and harvest times, weed/disease/and insect outbreaks, irrigation needs, and soil and water quality directly. </a:t>
            </a:r>
            <a:r>
              <a:rPr lang="en-US" dirty="0" smtClean="0"/>
              <a:t>How will agriculture need to adapt? What’s the net effect? There is lots to consider….more</a:t>
            </a:r>
            <a:r>
              <a:rPr lang="en-US" baseline="0" dirty="0" smtClean="0"/>
              <a:t> than just temperature and it is not easy to predict exactly what will happen, as these variables interact in complicated ways. For example, </a:t>
            </a:r>
            <a:r>
              <a:rPr lang="en-US" dirty="0" smtClean="0"/>
              <a:t>while greater rainfall and a longer growing season can enhance crop growth, they can also lead to more plant pests. In addition, if the greater precipitation occurs in winter rather than summer, then the longer growing season may not enhance yields and may delay springtime soil drying. If, on the other hand, the greater precipitation occurs in summer but in more intense storms, the benefit may be offset by nitrogen loss, erosion, and other fertility problems. This</a:t>
            </a:r>
            <a:r>
              <a:rPr lang="en-US" baseline="0" dirty="0" smtClean="0"/>
              <a:t> highlights a really important point: the issue is complex.</a:t>
            </a:r>
          </a:p>
        </p:txBody>
      </p:sp>
      <p:sp>
        <p:nvSpPr>
          <p:cNvPr id="4" name="Slide Number Placeholder 3"/>
          <p:cNvSpPr>
            <a:spLocks noGrp="1"/>
          </p:cNvSpPr>
          <p:nvPr>
            <p:ph type="sldNum" sz="quarter" idx="10"/>
          </p:nvPr>
        </p:nvSpPr>
        <p:spPr/>
        <p:txBody>
          <a:bodyPr/>
          <a:lstStyle/>
          <a:p>
            <a:fld id="{F1064689-A851-4E4B-9376-48CE9D07F4AF}"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Even though it 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well understood that changes in the climate will greatly impact agriculture, it is hard to say exactly what will happen. That’s because</a:t>
            </a:r>
            <a:r>
              <a:rPr lang="en-US" sz="1200" kern="1200" baseline="0" dirty="0" smtClean="0">
                <a:solidFill>
                  <a:schemeClr val="tx1"/>
                </a:solidFill>
                <a:latin typeface="+mn-lt"/>
                <a:ea typeface="+mn-ea"/>
                <a:cs typeface="+mn-cs"/>
              </a:rPr>
              <a:t> both the climate system and the agricultural system are complex. </a:t>
            </a:r>
            <a:r>
              <a:rPr lang="en-US" sz="1200" kern="1200" dirty="0" smtClean="0">
                <a:solidFill>
                  <a:schemeClr val="tx1"/>
                </a:solidFill>
                <a:latin typeface="+mn-lt"/>
                <a:ea typeface="+mn-ea"/>
                <a:cs typeface="+mn-cs"/>
              </a:rPr>
              <a:t>That is challenging to farmers and scientists alike,</a:t>
            </a:r>
            <a:r>
              <a:rPr lang="en-US" sz="1200" kern="1200" baseline="0" dirty="0" smtClean="0">
                <a:solidFill>
                  <a:schemeClr val="tx1"/>
                </a:solidFill>
                <a:latin typeface="+mn-lt"/>
                <a:ea typeface="+mn-ea"/>
                <a:cs typeface="+mn-cs"/>
              </a:rPr>
              <a:t> but doesn’t mean that we can’t take action. So what is known about climate change and agriculture?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9034A1-DC17-495E-BBAF-B3D3F0DF12F2}" type="slidenum">
              <a:rPr lang="en-US" smtClean="0"/>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latest National</a:t>
            </a:r>
            <a:r>
              <a:rPr lang="en-US" baseline="0" dirty="0" smtClean="0"/>
              <a:t> Climate Assessment we know that changes in the climate will have many adverse effects on field crops.</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43</a:t>
            </a:fld>
            <a:endParaRPr lang="en-US" dirty="0"/>
          </a:p>
        </p:txBody>
      </p:sp>
    </p:spTree>
    <p:extLst>
      <p:ext uri="{BB962C8B-B14F-4D97-AF65-F5344CB8AC3E}">
        <p14:creationId xmlns:p14="http://schemas.microsoft.com/office/powerpoint/2010/main" val="2720978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Crop yields are very sensitive to temperature and rainfall. They are especially sensitive to high temperatures during the pollination and grain filling period. For example, corn (left) and soybean (right) harvests in Illinois and Indiana, two major producers, yields were lower in years with average maximum summer (June, July, and August) temperatures higher than the average from 1980 to 2007. Most years with below-average yields are both warmer and drier than normal.</a:t>
            </a:r>
            <a:r>
              <a:rPr lang="en-US" b="0" baseline="30000" dirty="0" smtClean="0"/>
              <a:t>1,2</a:t>
            </a:r>
            <a:r>
              <a:rPr lang="en-US" b="0" dirty="0" smtClean="0"/>
              <a:t> There is high correlation between warm and dry conditions during Midwest summers</a:t>
            </a:r>
            <a:r>
              <a:rPr lang="en-US" b="0" baseline="30000" dirty="0" smtClean="0"/>
              <a:t>3</a:t>
            </a:r>
            <a:r>
              <a:rPr lang="en-US" b="0" dirty="0" smtClean="0"/>
              <a:t> due to similar meteorological conditions and drought-caused changes.</a:t>
            </a:r>
            <a:r>
              <a:rPr lang="en-US" b="0" baseline="30000" dirty="0" smtClean="0"/>
              <a:t>4</a:t>
            </a:r>
            <a:r>
              <a:rPr lang="en-US" b="0" dirty="0" smtClean="0"/>
              <a:t> (Figure source: </a:t>
            </a:r>
            <a:r>
              <a:rPr lang="en-US" b="0" dirty="0" err="1" smtClean="0"/>
              <a:t>Mishra</a:t>
            </a:r>
            <a:r>
              <a:rPr lang="en-US" b="0" dirty="0" smtClean="0"/>
              <a:t> and </a:t>
            </a:r>
            <a:r>
              <a:rPr lang="en-US" b="0" dirty="0" err="1" smtClean="0"/>
              <a:t>Cherkauer</a:t>
            </a:r>
            <a:r>
              <a:rPr lang="en-US" b="0" dirty="0" smtClean="0"/>
              <a:t> 2010</a:t>
            </a:r>
            <a:r>
              <a:rPr lang="en-US" b="0" baseline="30000" dirty="0" smtClean="0"/>
              <a:t>5</a:t>
            </a:r>
            <a:r>
              <a:rPr lang="en-US" b="0" dirty="0" smtClean="0"/>
              <a:t>).</a:t>
            </a:r>
          </a:p>
        </p:txBody>
      </p:sp>
      <p:sp>
        <p:nvSpPr>
          <p:cNvPr id="4" name="Slide Number Placeholder 3"/>
          <p:cNvSpPr>
            <a:spLocks noGrp="1"/>
          </p:cNvSpPr>
          <p:nvPr>
            <p:ph type="sldNum" sz="quarter" idx="10"/>
          </p:nvPr>
        </p:nvSpPr>
        <p:spPr/>
        <p:txBody>
          <a:bodyPr/>
          <a:lstStyle/>
          <a:p>
            <a:fld id="{08F0EF1B-EC13-47BC-A961-4381BDEC21BB}" type="slidenum">
              <a:rPr lang="en-US" smtClean="0"/>
              <a:pPr/>
              <a:t>44</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map is divided into numbered zones based on average annual low temperatures in10-degree increments. For example, areas in Zone 7 have an average annual minimum temperature of 0 to 10°F, while areas in Zone 8 have an average annual minimum temperature of 10 to 20°F.</a:t>
            </a:r>
            <a:r>
              <a:rPr lang="en-US" sz="1200" b="0" i="0" kern="1200" baseline="0" dirty="0" smtClean="0">
                <a:solidFill>
                  <a:schemeClr val="tx1"/>
                </a:solidFill>
                <a:effectLst/>
                <a:latin typeface="+mn-lt"/>
                <a:ea typeface="+mn-ea"/>
                <a:cs typeface="+mn-cs"/>
              </a:rPr>
              <a:t> Each zone represents group of plant species that can be sustained with respect to minimum temperatures. Comparison between hardiness zones of 1990 and 2006 shows how these zones are shifting upwards across the United States. In other words, plants that are sustained in current situation might not be sustained in the future due to climate change. </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45</a:t>
            </a:fld>
            <a:endParaRPr lang="en-US" dirty="0"/>
          </a:p>
        </p:txBody>
      </p:sp>
    </p:spTree>
    <p:extLst>
      <p:ext uri="{BB962C8B-B14F-4D97-AF65-F5344CB8AC3E}">
        <p14:creationId xmlns:p14="http://schemas.microsoft.com/office/powerpoint/2010/main" val="1381353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228600">
              <a:buNone/>
            </a:pPr>
            <a:r>
              <a:rPr lang="en-US" dirty="0" smtClean="0"/>
              <a:t>These changes are projected to continue</a:t>
            </a:r>
            <a:r>
              <a:rPr lang="en-US" baseline="0" dirty="0" smtClean="0"/>
              <a:t>. T</a:t>
            </a:r>
            <a:r>
              <a:rPr lang="en-US" dirty="0" smtClean="0"/>
              <a:t>he maps above show projected changes in key climate variables affecting agricultural productivity for the end of the century (2070-2099) compared to 1971-2000. Changes in climate parameters critical to agriculture show lengthening of the frost-free or growing season and reductions in the number of frost days (days with minimum temperatures below freezing), under an emissions scenario that assumes continued increases in heat-trapping gases (A2). Changes in these two variables are not identical, with the length of the growing season increasing across most of the United States and more variation in the change in the number of frost days. Warmer-season crops, such as melons, would grow better in warmer areas, while other crops, such as cereals, </a:t>
            </a:r>
            <a:r>
              <a:rPr lang="en-US" b="0" i="0" u="none" dirty="0" smtClean="0"/>
              <a:t>would grow faster</a:t>
            </a:r>
            <a:r>
              <a:rPr lang="en-US" dirty="0" smtClean="0"/>
              <a:t>, meaning less time for the grain itself to mature, reducing productivity. Taking advantage of the increasing length of the growing season and changing planting dates could allow planting of more diverse crop rotations, which can be an effective adaptation strategy. On the frost-free map, white areas are projected to experience no freezes for 2070-2099, and gray areas are projected to experience more than 10 frost-free years during the same period. In the lower left graph, consecutive dry days are defined as the annual maximum number of consecutive days with less than 0.01 inches of precipitation. In the lower right graph, hot nights are defined as nights with a minimum temperature higher than 98% of the minimum temperatures between 1971 and 2000. (Figure source: NOAA NCDC / CICS-NC). </a:t>
            </a:r>
            <a:endParaRPr lang="en-US" dirty="0"/>
          </a:p>
        </p:txBody>
      </p:sp>
      <p:sp>
        <p:nvSpPr>
          <p:cNvPr id="4" name="Slide Number Placeholder 3"/>
          <p:cNvSpPr>
            <a:spLocks noGrp="1"/>
          </p:cNvSpPr>
          <p:nvPr>
            <p:ph type="sldNum" sz="quarter" idx="10"/>
          </p:nvPr>
        </p:nvSpPr>
        <p:spPr/>
        <p:txBody>
          <a:bodyPr/>
          <a:lstStyle/>
          <a:p>
            <a:fld id="{38F24523-470F-4DF5-8CF0-9C4A2CFB3D0D}" type="slidenum">
              <a:rPr lang="en-US" smtClean="0"/>
              <a:pPr/>
              <a:t>46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scientists, policymakers, and others are asking how agriculture can adapt to changes and be part of the climate change solution. The climate is changing, and changes are likely to happen more rapidly in the future. We do not know exactly how climate change will affect crops in</a:t>
            </a:r>
            <a:r>
              <a:rPr lang="en-US" baseline="0" dirty="0" smtClean="0"/>
              <a:t> the North Central Region</a:t>
            </a:r>
            <a:r>
              <a:rPr lang="en-US" dirty="0" smtClean="0"/>
              <a:t>, but we know there will be change, and the better we are prepared for it the more we can use it to our benefit. Agriculture’s ability to be nimble in adapting, as well as having good information about changes and adaptive measures is key. In addition, agricultures ability to be part of the climate solution is vital. By managing land in ways that pull greenhouse gases from the atmosphere and emits fewer greenhouse gases, agriculture can help be part of the climate</a:t>
            </a:r>
            <a:r>
              <a:rPr lang="en-US" baseline="0" dirty="0" smtClean="0"/>
              <a:t> change solution. That is also referred to as agriculture’s ability to “</a:t>
            </a:r>
            <a:r>
              <a:rPr lang="en-US" dirty="0" smtClean="0"/>
              <a:t>mitigate climate change”. Many scientists are interested in this and pursuing research and management aimed at this. Let’s first talk a little bit about adaptation.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19C4899-96FF-40BC-9AD2-7280D651815A}" type="slidenum">
              <a:rPr lang="en-US" smtClean="0"/>
              <a:pPr/>
              <a:t>47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 simple definition of</a:t>
            </a:r>
            <a:r>
              <a:rPr lang="en-US" baseline="0" dirty="0" smtClean="0"/>
              <a:t> climate change adaptation is ‘the idea that changes are occurring or will occur, and we can manage the impacts of those changes.” We all know farmers are better than most at adapting. They have always adapted, and always will. But the changes we’ve seen over recent decades in the climate are unlike previous changes, and the rate of change is likely to increase, which may make adapting more difficult.</a:t>
            </a:r>
          </a:p>
        </p:txBody>
      </p:sp>
      <p:sp>
        <p:nvSpPr>
          <p:cNvPr id="4" name="Slide Number Placeholder 3"/>
          <p:cNvSpPr>
            <a:spLocks noGrp="1"/>
          </p:cNvSpPr>
          <p:nvPr>
            <p:ph type="sldNum" sz="quarter" idx="10"/>
          </p:nvPr>
        </p:nvSpPr>
        <p:spPr/>
        <p:txBody>
          <a:bodyPr/>
          <a:lstStyle/>
          <a:p>
            <a:fld id="{4E19A3BA-69A0-4A7F-B23D-67060115D0C4}"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Agriculture will be affected both by changes in absolute values of temperature and precipitation and by increased climatic variation (Hatfield et al. 2011) and adaptive measures will be needed. Adaptation is not new to agriculture. Adaptive measures for agriculture include (i) relying on natural resources and inputs (e.g., water, energy, land); (ii) technological innovation (e.g., breeding and genetic modification; water and soil conservation; pest management); (iii) human ingenuity (e.g., relocating crop and animal production areas; improved agronomic practices); and (iv) information and knowledge (e.g., environmental monitoring systems; risk management) (Easterling 2011). </a:t>
            </a:r>
            <a:r>
              <a:rPr lang="en-US" sz="1200" b="0" u="none" kern="1200" dirty="0" smtClean="0">
                <a:solidFill>
                  <a:schemeClr val="tx1"/>
                </a:solidFill>
                <a:latin typeface="+mn-lt"/>
                <a:ea typeface="+mn-ea"/>
                <a:cs typeface="+mn-cs"/>
              </a:rPr>
              <a:t>However, these measures have not been tested much and their effectiveness—alone or in combination—is still in question (Easterling 2011).</a:t>
            </a:r>
            <a:r>
              <a:rPr lang="en-US" sz="1200" b="0" u="none" kern="1200" baseline="0" dirty="0" smtClean="0">
                <a:solidFill>
                  <a:schemeClr val="tx1"/>
                </a:solidFill>
                <a:latin typeface="+mn-lt"/>
                <a:ea typeface="+mn-ea"/>
                <a:cs typeface="+mn-cs"/>
              </a:rPr>
              <a:t> </a:t>
            </a:r>
            <a:endParaRPr lang="en-US" sz="1200" b="0" u="non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18B59D-7BDE-4B39-878D-F907D74D9930}" type="slidenum">
              <a:rPr lang="en-US" smtClean="0"/>
              <a:pPr/>
              <a:t>49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Coupled with varying climate trends at local levels and uncertainties in climate projections for the North Central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Region, this makes adapting and planning for the future somewhat difficult. Agronomists are challenged to quantify how cropping systems can be made more resilient in the face of climatic changes (Hatfield et al. 2011). Crop management strategies such as no-till and cover and companion crop integration can help reduce the need for chemical subsidies and may help manage crops under heat and/or water stress. Conservation of moisture by enhancing soil organic matter can assist in reducing the need for increased water subsidies, which will likely be required as the climate warms. Not only would such field practices help agricultural ecosystems become more resilient and adaptable to climate change, </a:t>
            </a:r>
            <a:r>
              <a:rPr lang="en-US" sz="1200" b="0" u="none" kern="1200" dirty="0" smtClean="0">
                <a:solidFill>
                  <a:schemeClr val="tx1"/>
                </a:solidFill>
                <a:latin typeface="+mn-lt"/>
                <a:ea typeface="+mn-ea"/>
                <a:cs typeface="+mn-cs"/>
              </a:rPr>
              <a:t>they could also be more climate</a:t>
            </a:r>
            <a:r>
              <a:rPr lang="en-US" sz="1200" b="0" u="none" kern="1200" baseline="0" dirty="0" smtClean="0">
                <a:solidFill>
                  <a:schemeClr val="tx1"/>
                </a:solidFill>
                <a:latin typeface="+mn-lt"/>
                <a:ea typeface="+mn-ea"/>
                <a:cs typeface="+mn-cs"/>
              </a:rPr>
              <a:t> friendly ways to farm, or, in other words: </a:t>
            </a:r>
            <a:r>
              <a:rPr lang="en-US" sz="1200" kern="1200" baseline="0" dirty="0" smtClean="0">
                <a:solidFill>
                  <a:schemeClr val="tx1"/>
                </a:solidFill>
                <a:latin typeface="+mn-lt"/>
                <a:ea typeface="+mn-ea"/>
                <a:cs typeface="+mn-cs"/>
              </a:rPr>
              <a:t>these practices could help mitigate climate change</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(From Gage, Doll, and </a:t>
            </a:r>
            <a:r>
              <a:rPr lang="en-US" sz="1200" kern="1200" baseline="0" dirty="0" err="1" smtClean="0">
                <a:solidFill>
                  <a:schemeClr val="tx1"/>
                </a:solidFill>
                <a:latin typeface="+mn-lt"/>
                <a:ea typeface="+mn-ea"/>
                <a:cs typeface="+mn-cs"/>
              </a:rPr>
              <a:t>Safir</a:t>
            </a:r>
            <a:r>
              <a:rPr lang="en-US" sz="1200" kern="1200" baseline="0" dirty="0" smtClean="0">
                <a:solidFill>
                  <a:schemeClr val="tx1"/>
                </a:solidFill>
                <a:latin typeface="+mn-lt"/>
                <a:ea typeface="+mn-ea"/>
                <a:cs typeface="+mn-cs"/>
              </a:rPr>
              <a:t> 2015)</a:t>
            </a:r>
            <a:endParaRPr lang="en-US" dirty="0" smtClean="0"/>
          </a:p>
          <a:p>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50</a:t>
            </a:fld>
            <a:endParaRPr lang="en-US" dirty="0"/>
          </a:p>
        </p:txBody>
      </p:sp>
    </p:spTree>
    <p:extLst>
      <p:ext uri="{BB962C8B-B14F-4D97-AF65-F5344CB8AC3E}">
        <p14:creationId xmlns:p14="http://schemas.microsoft.com/office/powerpoint/2010/main" val="272097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 global warming is same as climate change? Not exactly! Global warming represents only temperature increase on a global scale; whereas climate change refers to changes in climate variables such as precipitation, snow, wind patterns, sea level, and extreme events in addition to temperature changes. Also, the term climate change doesn’t only talk about changes on</a:t>
            </a:r>
            <a:r>
              <a:rPr lang="en-US" baseline="0" dirty="0" smtClean="0"/>
              <a:t> a</a:t>
            </a:r>
            <a:r>
              <a:rPr lang="en-US" dirty="0" smtClean="0"/>
              <a:t> global scale but also on</a:t>
            </a:r>
            <a:r>
              <a:rPr lang="en-US" baseline="0" dirty="0" smtClean="0"/>
              <a:t> a </a:t>
            </a:r>
            <a:r>
              <a:rPr lang="en-US" dirty="0" smtClean="0"/>
              <a:t>regional scale. Climate change is a more complete term as opposed to global warming and that is the reason why it is used more often in the scientific community. </a:t>
            </a:r>
          </a:p>
          <a:p>
            <a:endParaRPr lang="en-US" dirty="0"/>
          </a:p>
        </p:txBody>
      </p:sp>
      <p:sp>
        <p:nvSpPr>
          <p:cNvPr id="4" name="Slide Number Placeholder 3"/>
          <p:cNvSpPr>
            <a:spLocks noGrp="1"/>
          </p:cNvSpPr>
          <p:nvPr>
            <p:ph type="sldNum" sz="quarter" idx="10"/>
          </p:nvPr>
        </p:nvSpPr>
        <p:spPr/>
        <p:txBody>
          <a:bodyPr/>
          <a:lstStyle/>
          <a:p>
            <a:fld id="{17D6B6EC-CA31-436A-B044-225E8D3C95F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49933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talk a little more about mitigation. By all indications the climate is changing. People are interested in how we can do things to make the change less severe. This what they mean by mitigation. We’ll talk about two ways that agriculture can help to do this: first, by releasing fewer greenhouse gases to the atmosphere. The second part is by actually REMOVING greenhouse gases from the atmosphere that are already there.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E19A3BA-69A0-4A7F-B23D-67060115D0C4}"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Here’s map that shows why people are so interested in agriculture’s role in mitigation: it’s because agriculture covers a large part of the lower United States, especially in the North Central Region. For this reason, there is great potential for agriculture to be part of the climate change solution. To more fully understand this, we are going to talk a little about agriculture’s role in greenhouse gas emissions.</a:t>
            </a:r>
          </a:p>
        </p:txBody>
      </p:sp>
      <p:sp>
        <p:nvSpPr>
          <p:cNvPr id="4" name="Slide Number Placeholder 3"/>
          <p:cNvSpPr>
            <a:spLocks noGrp="1"/>
          </p:cNvSpPr>
          <p:nvPr>
            <p:ph type="sldNum" sz="quarter" idx="10"/>
          </p:nvPr>
        </p:nvSpPr>
        <p:spPr/>
        <p:txBody>
          <a:bodyPr/>
          <a:lstStyle/>
          <a:p>
            <a:fld id="{27115D8D-216B-4B97-9A28-78460CD5C283}" type="slidenum">
              <a:rPr lang="en-US" smtClean="0"/>
              <a:pPr/>
              <a:t>52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r>
              <a:rPr lang="en-US" dirty="0" smtClean="0"/>
              <a:t>This</a:t>
            </a:r>
            <a:r>
              <a:rPr lang="en-US" baseline="0" dirty="0" smtClean="0"/>
              <a:t> figure illustrates the relative magnitude of sources of greenhouse gas emissions from the Agriculture Sector. Agricultural soil management is the largest source and is more than twice the size of the next largest source, which is enteric fermentation. Agricultural residue burning is the smallest source. In addition, there is a pie chart that indicates that the agricultural sector accounted for 8.1% of U.S. greenhouse gas emissions in 2012. I</a:t>
            </a:r>
            <a:r>
              <a:rPr lang="en-US" sz="1200" kern="1200" dirty="0" smtClean="0">
                <a:solidFill>
                  <a:schemeClr val="tx1"/>
                </a:solidFill>
                <a:latin typeface="+mn-lt"/>
                <a:ea typeface="+mn-ea"/>
                <a:cs typeface="+mn-cs"/>
              </a:rPr>
              <a:t>n 2013, greenhouse gas emissions from agriculture accounted for approximately 9% of total U.S. greenhouse gas emissions. Greenhouse gas emissions from agriculture have increased by approximately 17% since 1990. </a:t>
            </a:r>
            <a:r>
              <a:rPr lang="en-US" baseline="0" dirty="0" smtClean="0"/>
              <a:t>It is important to note that this does not include land cover change or other aspects of the food system, such as transportation. </a:t>
            </a:r>
          </a:p>
          <a:p>
            <a:pPr defTabSz="897301">
              <a:defRPr/>
            </a:pPr>
            <a:endParaRPr lang="en-US" baseline="0" dirty="0" smtClean="0"/>
          </a:p>
          <a:p>
            <a:pPr defTabSz="897301">
              <a:defRPr/>
            </a:pPr>
            <a:r>
              <a:rPr lang="en-US" baseline="0" dirty="0" smtClean="0"/>
              <a:t>Globally, agricultural emissions account for approximately 14% of greenhouse gas emissions.</a:t>
            </a:r>
            <a:endParaRPr lang="en-US" dirty="0"/>
          </a:p>
          <a:p>
            <a:endParaRPr lang="en-US" dirty="0"/>
          </a:p>
        </p:txBody>
      </p:sp>
      <p:sp>
        <p:nvSpPr>
          <p:cNvPr id="4" name="Slide Number Placeholder 3"/>
          <p:cNvSpPr>
            <a:spLocks noGrp="1"/>
          </p:cNvSpPr>
          <p:nvPr>
            <p:ph type="sldNum" sz="quarter" idx="10"/>
          </p:nvPr>
        </p:nvSpPr>
        <p:spPr/>
        <p:txBody>
          <a:bodyPr/>
          <a:lstStyle/>
          <a:p>
            <a:fld id="{C2DC8DB8-7E09-412A-8C12-558F9D5F2BA6}" type="slidenum">
              <a:rPr lang="en-US" smtClean="0"/>
              <a:pPr/>
              <a:t>53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It’s important to note that greenhouse gases are not created equally. That is, they have different capacities to absorb heat and different lifetime</a:t>
            </a:r>
            <a:r>
              <a:rPr lang="en-US" sz="1200" kern="1200" baseline="0" dirty="0" smtClean="0">
                <a:solidFill>
                  <a:schemeClr val="tx1"/>
                </a:solidFill>
                <a:latin typeface="+mn-lt"/>
                <a:ea typeface="+mn-ea"/>
                <a:cs typeface="+mn-cs"/>
              </a:rPr>
              <a:t>s in the atmosphere</a:t>
            </a:r>
            <a:r>
              <a:rPr lang="en-US" sz="1200" kern="1200" dirty="0" smtClean="0">
                <a:solidFill>
                  <a:schemeClr val="tx1"/>
                </a:solidFill>
                <a:latin typeface="+mn-lt"/>
                <a:ea typeface="+mn-ea"/>
                <a:cs typeface="+mn-cs"/>
              </a:rPr>
              <a:t>. Scientists use the term ‘global warming impact’ to differentiate the impacts of different greenhouse gases:</a:t>
            </a:r>
          </a:p>
          <a:p>
            <a:r>
              <a:rPr lang="en-US" sz="1200" kern="1200" dirty="0" smtClean="0">
                <a:solidFill>
                  <a:schemeClr val="tx1"/>
                </a:solidFill>
                <a:latin typeface="+mn-lt"/>
                <a:ea typeface="+mn-ea"/>
                <a:cs typeface="+mn-cs"/>
              </a:rPr>
              <a:t> </a:t>
            </a:r>
          </a:p>
          <a:p>
            <a:r>
              <a:rPr lang="en-US" sz="1200" b="1" i="1" kern="1200" dirty="0" smtClean="0">
                <a:solidFill>
                  <a:schemeClr val="tx1"/>
                </a:solidFill>
                <a:latin typeface="+mn-lt"/>
                <a:ea typeface="+mn-ea"/>
                <a:cs typeface="+mn-cs"/>
              </a:rPr>
              <a:t>Global Warming Potential</a:t>
            </a:r>
            <a:r>
              <a:rPr lang="en-US" sz="1200" b="1" kern="1200" dirty="0" smtClean="0">
                <a:solidFill>
                  <a:schemeClr val="tx1"/>
                </a:solidFill>
                <a:latin typeface="+mn-lt"/>
                <a:ea typeface="+mn-ea"/>
                <a:cs typeface="+mn-cs"/>
              </a:rPr>
              <a:t> (GWP) </a:t>
            </a:r>
            <a:r>
              <a:rPr lang="en-US" sz="1200" kern="1200" dirty="0" smtClean="0">
                <a:solidFill>
                  <a:schemeClr val="tx1"/>
                </a:solidFill>
                <a:latin typeface="+mn-lt"/>
                <a:ea typeface="+mn-ea"/>
                <a:cs typeface="+mn-cs"/>
              </a:rPr>
              <a:t>is</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 index that represents the global warming impact of a greenhouse gas relative to carbon dioxide. GWP represents the combined effect of how long the gas remains in the atmosphere and its relative effectiveness in absorbing outgoing infrared heat. The table in the slide lists the GWP of the three main greenhouse gases (based on a 100-year time horizon).  As the table shows, a given molecule of nitrous oxide has over 300 times the impact on global warming as does a molecule of carbon dioxide. Let’s talk a little</a:t>
            </a:r>
            <a:r>
              <a:rPr lang="en-US" sz="1200" kern="1200" baseline="0" dirty="0" smtClean="0">
                <a:solidFill>
                  <a:schemeClr val="tx1"/>
                </a:solidFill>
                <a:latin typeface="+mn-lt"/>
                <a:ea typeface="+mn-ea"/>
                <a:cs typeface="+mn-cs"/>
              </a:rPr>
              <a:t> more about nitrous oxide, because when it comes to field crop agriculture, that’s the greenhouse gas of most interest. Why is that?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54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spcBef>
                <a:spcPct val="20000"/>
              </a:spcBef>
              <a:buClr>
                <a:srgbClr val="CCFF33"/>
              </a:buClr>
              <a:buSzPct val="70000"/>
            </a:pPr>
            <a:r>
              <a:rPr lang="en-US" sz="1200" dirty="0" smtClean="0">
                <a:solidFill>
                  <a:schemeClr val="bg1"/>
                </a:solidFill>
                <a:latin typeface="Century Gothic" pitchFamily="34" charset="0"/>
              </a:rPr>
              <a:t>Agriculture is responsible for 68% of US emissions of nitrous oxide</a:t>
            </a:r>
            <a:r>
              <a:rPr lang="en-US" sz="1200" baseline="0" dirty="0" smtClean="0">
                <a:solidFill>
                  <a:schemeClr val="bg1"/>
                </a:solidFill>
                <a:latin typeface="Century Gothic" pitchFamily="34" charset="0"/>
              </a:rPr>
              <a:t> due to the use of n</a:t>
            </a:r>
            <a:r>
              <a:rPr lang="en-US" sz="1200" dirty="0" smtClean="0">
                <a:solidFill>
                  <a:schemeClr val="bg1"/>
                </a:solidFill>
                <a:latin typeface="Century Gothic" pitchFamily="34" charset="0"/>
              </a:rPr>
              <a:t>itrogen fertilizers and the cultivation of nitrogen-fixing crops. The next largest sources are &lt;10% of total, and are mainly from industrial sources. As this pie chart shows, the main agricultural</a:t>
            </a:r>
            <a:r>
              <a:rPr lang="en-US" sz="1200" baseline="0" dirty="0" smtClean="0">
                <a:solidFill>
                  <a:schemeClr val="bg1"/>
                </a:solidFill>
                <a:latin typeface="Century Gothic" pitchFamily="34" charset="0"/>
              </a:rPr>
              <a:t> source of N2O is from agricultural soil management.</a:t>
            </a:r>
            <a:endParaRPr lang="en-US" sz="1200" dirty="0" smtClean="0">
              <a:solidFill>
                <a:schemeClr val="bg1"/>
              </a:solidFill>
              <a:latin typeface="Century Gothic" pitchFamily="34" charset="0"/>
            </a:endParaRPr>
          </a:p>
          <a:p>
            <a:endParaRPr lang="en-US" sz="1200" dirty="0"/>
          </a:p>
        </p:txBody>
      </p:sp>
      <p:sp>
        <p:nvSpPr>
          <p:cNvPr id="4" name="Slide Number Placeholder 3"/>
          <p:cNvSpPr>
            <a:spLocks noGrp="1"/>
          </p:cNvSpPr>
          <p:nvPr>
            <p:ph type="sldNum" sz="quarter" idx="10"/>
          </p:nvPr>
        </p:nvSpPr>
        <p:spPr/>
        <p:txBody>
          <a:bodyPr/>
          <a:lstStyle/>
          <a:p>
            <a:fld id="{C2DC8DB8-7E09-412A-8C12-558F9D5F2BA6}" type="slidenum">
              <a:rPr lang="en-US" smtClean="0"/>
              <a:pPr/>
              <a:t>55</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Nitrous oxide is produced naturally in soils through the microbial processes of denitrification and nitrification. These natural emissions of nitrous oxide (N</a:t>
            </a:r>
            <a:r>
              <a:rPr lang="en-US" sz="1200" baseline="-25000" dirty="0" smtClean="0"/>
              <a:t>2</a:t>
            </a:r>
            <a:r>
              <a:rPr lang="en-US" sz="1200" dirty="0" smtClean="0"/>
              <a:t>O) can be increased by a variety of agricultural practices and activities, including the use of synthetic and organic fertilizers, production of nitrogen-fixing crops, cultivation of high organic content soils, and the application of livestock manure to croplands and pasture. All of these practices directly add additional nitrogen to soils, which can then be converted to nitrous oxide. </a:t>
            </a:r>
            <a:r>
              <a:rPr lang="en-US" sz="1200" b="0" baseline="0" dirty="0" smtClean="0"/>
              <a:t>Anything we do to more effectively manage nitrogen in the soils and the fields will help limit N2O emissions. Basically, the c</a:t>
            </a:r>
            <a:r>
              <a:rPr lang="en-US" sz="1200" b="0" dirty="0" smtClean="0"/>
              <a:t>onditions</a:t>
            </a:r>
            <a:r>
              <a:rPr lang="en-US" sz="1200" b="0" baseline="0" dirty="0" smtClean="0"/>
              <a:t> that lead to nitrous oxide emissions involve wasted nitrogen…nitrogen that the crop is not using. Not having as much wasted nitrogen has multiple benefits: less extra nitrogen to leach through the soil and contaminate water, less to be emitted to the atmosphere, and less money wasted on lost nitrogen fertilizer.</a:t>
            </a:r>
            <a:endParaRPr lang="en-US" sz="1200" dirty="0" smtClean="0"/>
          </a:p>
        </p:txBody>
      </p:sp>
      <p:sp>
        <p:nvSpPr>
          <p:cNvPr id="4" name="Slide Number Placeholder 3"/>
          <p:cNvSpPr>
            <a:spLocks noGrp="1"/>
          </p:cNvSpPr>
          <p:nvPr>
            <p:ph type="sldNum" sz="quarter" idx="10"/>
          </p:nvPr>
        </p:nvSpPr>
        <p:spPr/>
        <p:txBody>
          <a:bodyPr/>
          <a:lstStyle/>
          <a:p>
            <a:fld id="{4E19A3BA-69A0-4A7F-B23D-67060115D0C4}" type="slidenum">
              <a:rPr lang="en-US" smtClean="0"/>
              <a:pPr/>
              <a:t>56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spcBef>
                <a:spcPct val="20000"/>
              </a:spcBef>
              <a:buClr>
                <a:srgbClr val="CCFF33"/>
              </a:buClr>
              <a:buSzPct val="70000"/>
              <a:buFont typeface="Wingdings" pitchFamily="2" charset="2"/>
              <a:buNone/>
            </a:pPr>
            <a:r>
              <a:rPr lang="en-US" sz="1200" dirty="0" smtClean="0">
                <a:solidFill>
                  <a:schemeClr val="bg1"/>
                </a:solidFill>
                <a:latin typeface="Century Gothic" pitchFamily="34" charset="0"/>
              </a:rPr>
              <a:t>The next greenhouse gas</a:t>
            </a:r>
            <a:r>
              <a:rPr lang="en-US" sz="1200" baseline="0" dirty="0" smtClean="0">
                <a:solidFill>
                  <a:schemeClr val="bg1"/>
                </a:solidFill>
                <a:latin typeface="Century Gothic" pitchFamily="34" charset="0"/>
              </a:rPr>
              <a:t> we will discuss is m</a:t>
            </a:r>
            <a:r>
              <a:rPr lang="en-US" sz="1200" dirty="0" smtClean="0">
                <a:solidFill>
                  <a:schemeClr val="bg1"/>
                </a:solidFill>
                <a:latin typeface="Century Gothic" pitchFamily="34" charset="0"/>
              </a:rPr>
              <a:t>ethane, which</a:t>
            </a:r>
            <a:r>
              <a:rPr lang="en-US" sz="1200" baseline="0" dirty="0" smtClean="0">
                <a:solidFill>
                  <a:schemeClr val="bg1"/>
                </a:solidFill>
                <a:latin typeface="Century Gothic" pitchFamily="34" charset="0"/>
              </a:rPr>
              <a:t> is about</a:t>
            </a:r>
            <a:r>
              <a:rPr lang="en-US" sz="1200" dirty="0" smtClean="0">
                <a:solidFill>
                  <a:schemeClr val="bg1"/>
                </a:solidFill>
                <a:latin typeface="Century Gothic" pitchFamily="34" charset="0"/>
              </a:rPr>
              <a:t> 10% of US greenhouse gas emissions. In the United States,</a:t>
            </a:r>
            <a:r>
              <a:rPr lang="en-US" sz="1200" baseline="0" dirty="0" smtClean="0">
                <a:solidFill>
                  <a:schemeClr val="bg1"/>
                </a:solidFill>
                <a:latin typeface="Century Gothic" pitchFamily="34" charset="0"/>
              </a:rPr>
              <a:t> a</a:t>
            </a:r>
            <a:r>
              <a:rPr lang="en-US" sz="1200" dirty="0" smtClean="0">
                <a:solidFill>
                  <a:schemeClr val="bg1"/>
                </a:solidFill>
                <a:latin typeface="Century Gothic" pitchFamily="34" charset="0"/>
              </a:rPr>
              <a:t>griculture produces ~30% of methane emissions from the following sources:</a:t>
            </a:r>
          </a:p>
          <a:p>
            <a:pPr marL="742950" lvl="1" indent="-285750">
              <a:spcBef>
                <a:spcPct val="20000"/>
              </a:spcBef>
              <a:buClr>
                <a:schemeClr val="accent2"/>
              </a:buClr>
              <a:buSzPct val="65000"/>
              <a:buFont typeface="Wingdings" pitchFamily="2" charset="2"/>
              <a:buChar char="n"/>
            </a:pPr>
            <a:r>
              <a:rPr lang="en-US" sz="1200" dirty="0" smtClean="0">
                <a:solidFill>
                  <a:schemeClr val="bg1"/>
                </a:solidFill>
                <a:latin typeface="Century Gothic" pitchFamily="34" charset="0"/>
              </a:rPr>
              <a:t>Enteric fermentation in livestock,</a:t>
            </a:r>
            <a:r>
              <a:rPr lang="en-US" sz="1200" baseline="0" dirty="0" smtClean="0">
                <a:solidFill>
                  <a:schemeClr val="bg1"/>
                </a:solidFill>
                <a:latin typeface="Century Gothic" pitchFamily="34" charset="0"/>
              </a:rPr>
              <a:t> 25%</a:t>
            </a:r>
            <a:endParaRPr lang="en-US" sz="1200" dirty="0" smtClean="0">
              <a:solidFill>
                <a:schemeClr val="bg1"/>
              </a:solidFill>
              <a:latin typeface="Century Gothic" pitchFamily="34" charset="0"/>
            </a:endParaRPr>
          </a:p>
          <a:p>
            <a:pPr marL="742950" lvl="1" indent="-285750">
              <a:spcBef>
                <a:spcPct val="20000"/>
              </a:spcBef>
              <a:buClr>
                <a:schemeClr val="accent2"/>
              </a:buClr>
              <a:buSzPct val="65000"/>
              <a:buFont typeface="Wingdings" pitchFamily="2" charset="2"/>
              <a:buChar char="n"/>
            </a:pPr>
            <a:r>
              <a:rPr lang="en-US" sz="1200" dirty="0" smtClean="0">
                <a:solidFill>
                  <a:schemeClr val="bg1"/>
                </a:solidFill>
                <a:latin typeface="Century Gothic" pitchFamily="34" charset="0"/>
              </a:rPr>
              <a:t>Livestock manure management,</a:t>
            </a:r>
            <a:r>
              <a:rPr lang="en-US" sz="1200" baseline="0" dirty="0" smtClean="0">
                <a:solidFill>
                  <a:schemeClr val="bg1"/>
                </a:solidFill>
                <a:latin typeface="Century Gothic" pitchFamily="34" charset="0"/>
              </a:rPr>
              <a:t> 9%</a:t>
            </a:r>
            <a:endParaRPr lang="en-US" sz="1200" dirty="0" smtClean="0">
              <a:solidFill>
                <a:schemeClr val="bg1"/>
              </a:solidFill>
              <a:latin typeface="Century Gothic" pitchFamily="34" charset="0"/>
            </a:endParaRPr>
          </a:p>
          <a:p>
            <a:endParaRPr lang="en-US" sz="1200" dirty="0"/>
          </a:p>
        </p:txBody>
      </p:sp>
      <p:sp>
        <p:nvSpPr>
          <p:cNvPr id="4" name="Slide Number Placeholder 3"/>
          <p:cNvSpPr>
            <a:spLocks noGrp="1"/>
          </p:cNvSpPr>
          <p:nvPr>
            <p:ph type="sldNum" sz="quarter" idx="10"/>
          </p:nvPr>
        </p:nvSpPr>
        <p:spPr/>
        <p:txBody>
          <a:bodyPr/>
          <a:lstStyle/>
          <a:p>
            <a:fld id="{C2DC8DB8-7E09-412A-8C12-558F9D5F2BA6}" type="slidenum">
              <a:rPr lang="en-US" smtClean="0"/>
              <a:pPr/>
              <a:t>57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spcBef>
                <a:spcPct val="20000"/>
              </a:spcBef>
              <a:buClr>
                <a:srgbClr val="CCFF33"/>
              </a:buClr>
              <a:buSzPct val="70000"/>
              <a:buFont typeface="Wingdings" pitchFamily="2" charset="2"/>
              <a:buNone/>
            </a:pPr>
            <a:r>
              <a:rPr lang="en-US" sz="1200" dirty="0" smtClean="0">
                <a:solidFill>
                  <a:schemeClr val="bg1"/>
                </a:solidFill>
                <a:latin typeface="Century Gothic" pitchFamily="34" charset="0"/>
              </a:rPr>
              <a:t>Just like the other greenhouse gases, methane is produced by microbes. In the case of methane, specialized microbes that help decay organic matter under anaerobic conditions (conditions with no oxygen) are what produce it. These conditions</a:t>
            </a:r>
            <a:r>
              <a:rPr lang="en-US" sz="1200" baseline="0" dirty="0" smtClean="0">
                <a:solidFill>
                  <a:schemeClr val="bg1"/>
                </a:solidFill>
                <a:latin typeface="Century Gothic" pitchFamily="34" charset="0"/>
              </a:rPr>
              <a:t> occur in: </a:t>
            </a:r>
            <a:endParaRPr lang="en-US" sz="1200" dirty="0" smtClean="0">
              <a:solidFill>
                <a:schemeClr val="bg1"/>
              </a:solidFill>
              <a:latin typeface="Century Gothic" pitchFamily="34" charset="0"/>
            </a:endParaRPr>
          </a:p>
          <a:p>
            <a:pPr marL="742950" lvl="1" indent="-285750">
              <a:spcBef>
                <a:spcPct val="20000"/>
              </a:spcBef>
              <a:buClr>
                <a:schemeClr val="accent2"/>
              </a:buClr>
              <a:buSzPct val="65000"/>
              <a:buFont typeface="Wingdings" pitchFamily="2" charset="2"/>
              <a:buChar char="n"/>
            </a:pPr>
            <a:r>
              <a:rPr lang="en-US" sz="1200" dirty="0" smtClean="0">
                <a:solidFill>
                  <a:schemeClr val="bg1"/>
                </a:solidFill>
                <a:latin typeface="Century Gothic" pitchFamily="34" charset="0"/>
              </a:rPr>
              <a:t>Rumen of livestock</a:t>
            </a:r>
          </a:p>
          <a:p>
            <a:pPr marL="742950" lvl="1" indent="-285750">
              <a:spcBef>
                <a:spcPct val="20000"/>
              </a:spcBef>
              <a:buClr>
                <a:schemeClr val="accent2"/>
              </a:buClr>
              <a:buSzPct val="65000"/>
              <a:buFont typeface="Wingdings" pitchFamily="2" charset="2"/>
              <a:buChar char="n"/>
            </a:pPr>
            <a:r>
              <a:rPr lang="en-US" sz="1200" dirty="0" smtClean="0">
                <a:solidFill>
                  <a:schemeClr val="bg1"/>
                </a:solidFill>
                <a:latin typeface="Century Gothic" pitchFamily="34" charset="0"/>
              </a:rPr>
              <a:t>Waste lagoons</a:t>
            </a:r>
          </a:p>
          <a:p>
            <a:pPr marL="742950" lvl="1" indent="-285750">
              <a:spcBef>
                <a:spcPct val="20000"/>
              </a:spcBef>
              <a:buClr>
                <a:schemeClr val="accent2"/>
              </a:buClr>
              <a:buSzPct val="65000"/>
              <a:buFont typeface="Wingdings" pitchFamily="2" charset="2"/>
              <a:buChar char="n"/>
            </a:pPr>
            <a:r>
              <a:rPr lang="en-US" sz="1200" dirty="0" smtClean="0">
                <a:solidFill>
                  <a:schemeClr val="bg1"/>
                </a:solidFill>
                <a:latin typeface="Century Gothic" pitchFamily="34" charset="0"/>
              </a:rPr>
              <a:t>Rice paddies (and natural wetlands)</a:t>
            </a:r>
          </a:p>
          <a:p>
            <a:pPr marL="342900" indent="-342900">
              <a:spcBef>
                <a:spcPct val="20000"/>
              </a:spcBef>
              <a:buClr>
                <a:srgbClr val="CCFF33"/>
              </a:buClr>
              <a:buSzPct val="70000"/>
              <a:buFont typeface="Wingdings" pitchFamily="2" charset="2"/>
              <a:buNone/>
            </a:pPr>
            <a:endParaRPr lang="en-US" sz="1200" dirty="0" smtClean="0">
              <a:solidFill>
                <a:schemeClr val="bg1"/>
              </a:solidFill>
              <a:latin typeface="Century Gothic" pitchFamily="34" charset="0"/>
            </a:endParaRPr>
          </a:p>
          <a:p>
            <a:pPr marL="342900" indent="-342900">
              <a:spcBef>
                <a:spcPct val="20000"/>
              </a:spcBef>
              <a:buClr>
                <a:srgbClr val="CCFF33"/>
              </a:buClr>
              <a:buSzPct val="70000"/>
              <a:buFont typeface="Wingdings" pitchFamily="2" charset="2"/>
              <a:buNone/>
            </a:pPr>
            <a:r>
              <a:rPr lang="en-US" sz="1200" dirty="0" smtClean="0">
                <a:solidFill>
                  <a:schemeClr val="bg1"/>
                </a:solidFill>
                <a:latin typeface="Century Gothic" pitchFamily="34" charset="0"/>
              </a:rPr>
              <a:t>Of interest is that methane is also consumed (oxidized) by bacteria in soils containing oxygen. That means that under certain</a:t>
            </a:r>
            <a:r>
              <a:rPr lang="en-US" sz="1200" baseline="0" dirty="0" smtClean="0">
                <a:solidFill>
                  <a:schemeClr val="bg1"/>
                </a:solidFill>
                <a:latin typeface="Century Gothic" pitchFamily="34" charset="0"/>
              </a:rPr>
              <a:t> conditions, microbes actually take up methane from the atmosphere, thereby reducing methane levels in the atmosphere. This happens at very low rates in soils. However, if you remember the U.S. map of agricultural lands, you’ll remember that agriculture covers many acres, so there is potential for larger amounts of methane to be consumed. This is an exciting, new area of research. </a:t>
            </a:r>
            <a:endParaRPr lang="en-US" sz="1200" dirty="0"/>
          </a:p>
        </p:txBody>
      </p:sp>
      <p:sp>
        <p:nvSpPr>
          <p:cNvPr id="4" name="Slide Number Placeholder 3"/>
          <p:cNvSpPr>
            <a:spLocks noGrp="1"/>
          </p:cNvSpPr>
          <p:nvPr>
            <p:ph type="sldNum" sz="quarter" idx="10"/>
          </p:nvPr>
        </p:nvSpPr>
        <p:spPr/>
        <p:txBody>
          <a:bodyPr/>
          <a:lstStyle/>
          <a:p>
            <a:fld id="{C2DC8DB8-7E09-412A-8C12-558F9D5F2BA6}" type="slidenum">
              <a:rPr lang="en-US" smtClean="0"/>
              <a:pPr/>
              <a:t>58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spcBef>
                <a:spcPct val="20000"/>
              </a:spcBef>
              <a:buClr>
                <a:srgbClr val="CCFF33"/>
              </a:buClr>
              <a:buSzPct val="70000"/>
              <a:buFont typeface="Wingdings" pitchFamily="2" charset="2"/>
              <a:buNone/>
            </a:pPr>
            <a:r>
              <a:rPr lang="en-US" sz="1200" dirty="0" smtClean="0">
                <a:latin typeface="Arial" pitchFamily="34" charset="0"/>
              </a:rPr>
              <a:t>The third greenhouse gas</a:t>
            </a:r>
            <a:r>
              <a:rPr lang="en-US" sz="1200" baseline="0" dirty="0" smtClean="0">
                <a:latin typeface="Arial" pitchFamily="34" charset="0"/>
              </a:rPr>
              <a:t> is carbon dioxide, the one most people have heard of. Farmers are more familiar than most that carbon is stored in the soil. In fact, g</a:t>
            </a:r>
            <a:r>
              <a:rPr lang="en-US" sz="1200" dirty="0" smtClean="0">
                <a:latin typeface="Arial" pitchFamily="34" charset="0"/>
              </a:rPr>
              <a:t>lobally, soils contain more carbon than living plants. This soil carbon – more commonly</a:t>
            </a:r>
            <a:r>
              <a:rPr lang="en-US" sz="1200" baseline="0" dirty="0" smtClean="0">
                <a:latin typeface="Arial" pitchFamily="34" charset="0"/>
              </a:rPr>
              <a:t> referred to as soil organic matter – changes with land use change. That’s what this figure is showing: just how much (about half) of the soil organic matter is lost from native grasslands when they are plowed and converted to agriculture. </a:t>
            </a:r>
            <a:r>
              <a:rPr lang="en-US" sz="1200" baseline="0" dirty="0" smtClean="0">
                <a:latin typeface="+mn-lt"/>
              </a:rPr>
              <a:t>Once again, this has to do with microbes. </a:t>
            </a:r>
            <a:r>
              <a:rPr lang="en-US" dirty="0" smtClean="0"/>
              <a:t>When soil is disturbed by tillage, the soil layers mix with air, resulting in a great deal of soil microbial activity. This microbial activity causes soil organic matter (crop residue) to be broken down quickly and carbon to be converted from organic carbon that was in the soil to carbon dioxide, which escapes to the atmosphere</a:t>
            </a:r>
            <a:r>
              <a:rPr lang="en-US" baseline="0" dirty="0" smtClean="0"/>
              <a:t>.</a:t>
            </a:r>
            <a:endParaRPr lang="en-US" sz="1200" baseline="0" dirty="0" smtClean="0">
              <a:latin typeface="Arial" pitchFamily="34" charset="0"/>
            </a:endParaRPr>
          </a:p>
        </p:txBody>
      </p:sp>
      <p:sp>
        <p:nvSpPr>
          <p:cNvPr id="4" name="Slide Number Placeholder 3"/>
          <p:cNvSpPr>
            <a:spLocks noGrp="1"/>
          </p:cNvSpPr>
          <p:nvPr>
            <p:ph type="sldNum" sz="quarter" idx="10"/>
          </p:nvPr>
        </p:nvSpPr>
        <p:spPr/>
        <p:txBody>
          <a:bodyPr/>
          <a:lstStyle/>
          <a:p>
            <a:fld id="{C2DC8DB8-7E09-412A-8C12-558F9D5F2BA6}" type="slidenum">
              <a:rPr lang="en-US" smtClean="0"/>
              <a:pPr/>
              <a:t>59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Certain agronomic practices</a:t>
            </a:r>
            <a:r>
              <a:rPr lang="en-US" baseline="0" dirty="0" smtClean="0"/>
              <a:t> can help store soil carbon. </a:t>
            </a:r>
            <a:r>
              <a:rPr lang="en-US" dirty="0" smtClean="0"/>
              <a:t>You’ll also hear “storing carbon in the soil” referred to as carbon sequestration. This is</a:t>
            </a:r>
            <a:r>
              <a:rPr lang="en-US" baseline="0" dirty="0" smtClean="0"/>
              <a:t> r</a:t>
            </a:r>
            <a:r>
              <a:rPr lang="en-US" sz="1200" kern="1200" dirty="0" smtClean="0">
                <a:solidFill>
                  <a:schemeClr val="tx1"/>
                </a:solidFill>
                <a:latin typeface="+mn-lt"/>
                <a:ea typeface="+mn-ea"/>
                <a:cs typeface="+mn-cs"/>
              </a:rPr>
              <a:t>emoving carbon dioxide from the atmosphere and storing it in the soil. This can be accomplished through planting crops or trees that absorb carbon dioxide from the atmosphere via photosynthesis and store it in their ecosystem as roots, wood, or soil organic matter. </a:t>
            </a:r>
            <a:r>
              <a:rPr lang="en-US" dirty="0" smtClean="0"/>
              <a:t>Any way that we can farm that increases soil organic matter can help to store</a:t>
            </a:r>
            <a:r>
              <a:rPr lang="en-US" baseline="0" dirty="0" smtClean="0"/>
              <a:t> carbon in the soil and keep it out of the atmosphere. Examples of farming techniques that do this include conservation tillage and cover crops. These are examples of mitigating climate by bringing atmospheric greenhouse gas levels down. </a:t>
            </a:r>
            <a:r>
              <a:rPr lang="en-US" dirty="0" smtClean="0"/>
              <a:t>However,</a:t>
            </a:r>
            <a:r>
              <a:rPr lang="en-US" baseline="0" dirty="0" smtClean="0"/>
              <a:t> this is not a sliver bullet to solving climate change. As you know, soil organic matter takes awhile to increase. Also, one of the challenges with storing carbon in the soil is that it can be lost. Research in Michigan has shown that plowing soil that had not been disturbed for many years can result in the loss of much of the soil carbon that had been gained.</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E19A3BA-69A0-4A7F-B23D-67060115D0C4}" type="slidenum">
              <a:rPr lang="en-US" smtClean="0"/>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times, shorter term variability in climate is </a:t>
            </a:r>
            <a:r>
              <a:rPr lang="en-US" baseline="0" dirty="0" smtClean="0"/>
              <a:t>confused with climate change. For example, one or two consecutive rough winters may not individually prove anything about global temperature warming. Similarly, severe drought conditions or severe flooding for a few years are not sufficient enough to make any statements on climate change. </a:t>
            </a:r>
          </a:p>
          <a:p>
            <a:pPr marL="0" indent="0">
              <a:buFont typeface="Arial" pitchFamily="34" charset="0"/>
              <a:buNone/>
            </a:pPr>
            <a:endParaRPr lang="en-US" sz="1200" kern="1200" baseline="0" dirty="0" smtClean="0">
              <a:solidFill>
                <a:schemeClr val="tx1"/>
              </a:solidFill>
              <a:latin typeface="+mn-lt"/>
              <a:ea typeface="+mn-ea"/>
              <a:cs typeface="+mn-cs"/>
            </a:endParaRPr>
          </a:p>
          <a:p>
            <a:pPr marL="0" indent="0">
              <a:buFont typeface="Arial" pitchFamily="34" charset="0"/>
              <a:buNone/>
            </a:pPr>
            <a:r>
              <a:rPr lang="en-US" sz="1200" kern="1200" dirty="0" smtClean="0">
                <a:solidFill>
                  <a:srgbClr val="000000"/>
                </a:solidFill>
                <a:latin typeface="+mn-lt"/>
                <a:ea typeface="+mn-ea"/>
                <a:cs typeface="+mn-cs"/>
              </a:rPr>
              <a:t>Climate variability represents changes in the mean state of climate events on a short temporal and spatial scale compared to climate change.</a:t>
            </a:r>
            <a:r>
              <a:rPr lang="en-US" sz="1200" kern="1200" baseline="0" dirty="0" smtClean="0">
                <a:solidFill>
                  <a:srgbClr val="000000"/>
                </a:solidFill>
                <a:latin typeface="+mn-lt"/>
                <a:ea typeface="+mn-ea"/>
                <a:cs typeface="+mn-cs"/>
              </a:rPr>
              <a:t> </a:t>
            </a:r>
            <a:r>
              <a:rPr lang="en-US" sz="1200" kern="1200" dirty="0" smtClean="0">
                <a:solidFill>
                  <a:srgbClr val="000000"/>
                </a:solidFill>
                <a:latin typeface="+mn-lt"/>
                <a:ea typeface="+mn-ea"/>
                <a:cs typeface="+mn-cs"/>
              </a:rPr>
              <a:t>Single year climate extremes don’t individually correspond to climate change, however collective evidences over a longer period of time do. The figure on this slide is a good example of this. There</a:t>
            </a:r>
            <a:r>
              <a:rPr lang="en-US" sz="1200" kern="1200" baseline="0" dirty="0" smtClean="0">
                <a:solidFill>
                  <a:srgbClr val="000000"/>
                </a:solidFill>
                <a:latin typeface="+mn-lt"/>
                <a:ea typeface="+mn-ea"/>
                <a:cs typeface="+mn-cs"/>
              </a:rPr>
              <a:t> is a lot of year to year variability in temperature, but the long-term trend (heavy black line) shows greater annual temps for the Midwest, </a:t>
            </a:r>
            <a:r>
              <a:rPr lang="en-US" sz="1200" kern="1200" dirty="0" smtClean="0">
                <a:solidFill>
                  <a:schemeClr val="tx1"/>
                </a:solidFill>
                <a:effectLst/>
                <a:latin typeface="+mn-lt"/>
                <a:ea typeface="+mn-ea"/>
                <a:cs typeface="+mn-cs"/>
              </a:rPr>
              <a:t>calculated over the period 1895-2012 is equal to an increase of 1.5°F.</a:t>
            </a:r>
          </a:p>
          <a:p>
            <a:endParaRPr lang="en-US" dirty="0"/>
          </a:p>
        </p:txBody>
      </p:sp>
      <p:sp>
        <p:nvSpPr>
          <p:cNvPr id="4" name="Slide Number Placeholder 3"/>
          <p:cNvSpPr>
            <a:spLocks noGrp="1"/>
          </p:cNvSpPr>
          <p:nvPr>
            <p:ph type="sldNum" sz="quarter" idx="10"/>
          </p:nvPr>
        </p:nvSpPr>
        <p:spPr/>
        <p:txBody>
          <a:bodyPr/>
          <a:lstStyle/>
          <a:p>
            <a:fld id="{17D6B6EC-CA31-436A-B044-225E8D3C95F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649933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Mitigation</a:t>
            </a:r>
            <a:r>
              <a:rPr lang="en-US" baseline="0" dirty="0" smtClean="0"/>
              <a:t> strategies for agriculture come with benefits that can actually help agriculture adapt, too. Here is a figure from the USDA highlighting this fact. For example, the first row shows that conservation practices such as conservation tillage and reduced field pass intensity are promoted as ‘climate friendly’ by sequestering carbon and reducing emissions. These mitigation strategies have benefits such as improved soil and water quality and reduced soil erosion, which in turn may help make that farming system more resilient to changes and better able to adapt.</a:t>
            </a:r>
            <a:endParaRPr lang="en-US" dirty="0"/>
          </a:p>
        </p:txBody>
      </p:sp>
      <p:sp>
        <p:nvSpPr>
          <p:cNvPr id="4" name="Slide Number Placeholder 3"/>
          <p:cNvSpPr>
            <a:spLocks noGrp="1"/>
          </p:cNvSpPr>
          <p:nvPr>
            <p:ph type="sldNum" sz="quarter" idx="10"/>
          </p:nvPr>
        </p:nvSpPr>
        <p:spPr/>
        <p:txBody>
          <a:bodyPr/>
          <a:lstStyle/>
          <a:p>
            <a:fld id="{4E19A3BA-69A0-4A7F-B23D-67060115D0C4}" type="slidenum">
              <a:rPr lang="en-US" smtClean="0"/>
              <a:pPr/>
              <a:t>61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Earth’s climate is a constantly changing, dynamic process. It has changed greatly in the past and will continue to change in the future. Through increased emissions of greenhouse gases into the atmosphere, human activity has resulted in a warming climate during the past few centuries. Depending on whether future greenhouse gas emissions stabilize or increase, we can expect warming of the planet similar to or greater than what has occurred in recent years. The projected global warming of 2 to 7 degrees F is very large by historical standards and could be the largest observed temperature increase in at least 50 million years. Even though that may seem like a small change, history proves how even small changes in the global average temperature can have an enormous impact. For example, the average global temperature at the end of the last glacial epoch was only 9 to11 degrees F cooler than that of today.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Changes in climate have already affected us, and there is uncertainty about how exactly we will need to adapt to future changes. However, we can stabilize our emissions through political and behavioral choices as well as with new technologies. By staying informed and engaging in dialogue about the changes we face, communities can create plans of action to reduce negative impacts, adapt to changes, and take advantage of possible positive outcomes. </a:t>
            </a: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62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climate at a given location seems to be relatively stable, but it is ever-changing because of its dynamic nature and many components. </a:t>
            </a:r>
            <a:r>
              <a:rPr lang="en-US" dirty="0" smtClean="0"/>
              <a:t>Cause of climate change can</a:t>
            </a:r>
            <a:r>
              <a:rPr lang="en-US" baseline="0" dirty="0" smtClean="0"/>
              <a:t> be broadly categorized into two parts: 1) Natural Causes and 2) Human (Anthropogenic) Causes</a:t>
            </a:r>
          </a:p>
          <a:p>
            <a:endParaRPr lang="en-US" baseline="0" dirty="0" smtClean="0"/>
          </a:p>
          <a:p>
            <a:pPr marL="228600" indent="-228600">
              <a:buAutoNum type="arabicParenR"/>
            </a:pPr>
            <a:r>
              <a:rPr lang="en-US" baseline="0" dirty="0" smtClean="0"/>
              <a:t>Natural Causes: Any natural activity that emits greenhouse gases into the atmosphere are categorized as natural causes. Examples of natural causes as shown in the picture above are evapotranspiration from water bodies, plants, and trees. Water vapor that is emitted in the atmosphere from evapotranspiration is one of the most significant greenhouse gases. Another example is wetlands which are a primary source of methane gas emission due to the decomposition process. Volcanic eruption is another example of a natural cause. When volcano erupts, aerosol particles spread into the atmosphere and creates a reflective shield which prevents radiation from coming towards the earth. Due to this natural process, we may observe somewhat cooling trend for a short time period. However, other potential greenhouse gases that are emitted in volcano such as carbon dioxide, may in longer timeframe contribute towards warming trend. These are some of the examples of natural causes of climate change. </a:t>
            </a:r>
          </a:p>
          <a:p>
            <a:pPr marL="228600" indent="-228600">
              <a:buAutoNum type="arabicParenR"/>
            </a:pPr>
            <a:r>
              <a:rPr lang="en-US" baseline="0" dirty="0" smtClean="0"/>
              <a:t>Human Causes: </a:t>
            </a:r>
            <a:r>
              <a:rPr lang="en-US" sz="1200" kern="1200" dirty="0" smtClean="0">
                <a:solidFill>
                  <a:schemeClr val="tx1"/>
                </a:solidFill>
                <a:latin typeface="+mn-lt"/>
                <a:ea typeface="+mn-ea"/>
                <a:cs typeface="+mn-cs"/>
              </a:rPr>
              <a:t>The Intergovernmental Panel on Climate Change (known by the acronym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IPCC”) is a group of scientists who issue comprehensive assessments on climate science. </a:t>
            </a:r>
            <a:r>
              <a:rPr lang="en-US" baseline="0" dirty="0" smtClean="0"/>
              <a:t>According to the IPCC reports, we know that humans are impacting the climate. Any human activity that is resulting in greenhouse gas emissions into the atmosphere is categorized under this criteria. Some examples of human causes are energy production, fossil fuel burning, transportation, and agricultural practices such as fertilization and livestock production. We’ll talk more about agriculture’s role in this later.</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latin typeface="+mn-lt"/>
                <a:ea typeface="+mn-ea"/>
                <a:cs typeface="+mn-cs"/>
              </a:rPr>
              <a:t>In addition to GHGs, significant climate change can also be caused by changing the radiation balance (reflection vs. absorption) of the land or sea surface over large areas. Land cover changes include conversion of forest to agriculture as well as urbanization are examples. For the ocean, receding sea ice results in less reflection of solar radiation.</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08F0EF1B-EC13-47BC-A961-4381BDEC21BB}" type="slidenum">
              <a:rPr lang="en-US" smtClean="0"/>
              <a:pPr/>
              <a:t>8</a:t>
            </a:fld>
            <a:endParaRPr lang="en-US" dirty="0"/>
          </a:p>
        </p:txBody>
      </p:sp>
    </p:spTree>
    <p:extLst>
      <p:ext uri="{BB962C8B-B14F-4D97-AF65-F5344CB8AC3E}">
        <p14:creationId xmlns:p14="http://schemas.microsoft.com/office/powerpoint/2010/main" val="12308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5AB99C-3522-4E99-BCE7-D2B23E89DB72}" type="slidenum">
              <a:rPr lang="en-US">
                <a:solidFill>
                  <a:prstClr val="black"/>
                </a:solidFill>
              </a:rPr>
              <a:pPr/>
              <a:t>9</a:t>
            </a:fld>
            <a:endParaRPr lang="en-US" dirty="0">
              <a:solidFill>
                <a:prstClr val="black"/>
              </a:solidFill>
            </a:endParaRPr>
          </a:p>
        </p:txBody>
      </p:sp>
      <p:sp>
        <p:nvSpPr>
          <p:cNvPr id="395266" name="Rectangle 2"/>
          <p:cNvSpPr>
            <a:spLocks noGrp="1" noRot="1" noChangeAspect="1" noChangeArrowheads="1" noTextEdit="1"/>
          </p:cNvSpPr>
          <p:nvPr>
            <p:ph type="sldImg"/>
          </p:nvPr>
        </p:nvSpPr>
        <p:spPr>
          <a:xfrm>
            <a:off x="1098550" y="677863"/>
            <a:ext cx="4602163" cy="3452812"/>
          </a:xfrm>
          <a:ln/>
        </p:spPr>
      </p:sp>
      <p:sp>
        <p:nvSpPr>
          <p:cNvPr id="395267" name="Rectangle 3"/>
          <p:cNvSpPr>
            <a:spLocks noGrp="1" noChangeArrowheads="1"/>
          </p:cNvSpPr>
          <p:nvPr>
            <p:ph type="body" idx="1"/>
          </p:nvPr>
        </p:nvSpPr>
        <p:spPr>
          <a:xfrm>
            <a:off x="895855" y="4354583"/>
            <a:ext cx="5081616" cy="413095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increase in greenhouse </a:t>
            </a:r>
            <a:r>
              <a:rPr lang="en-US" baseline="0" dirty="0" smtClean="0"/>
              <a:t>gases is causing the changes we see in the climate due to something called “the greenhouse effect”. </a:t>
            </a:r>
            <a:r>
              <a:rPr lang="en-US" dirty="0" smtClean="0"/>
              <a:t>An ordinary greenhouse keeps plants warm in winter without using a heater. It works because the Sun’s rays shine through the glass walls and roof, warming the inside— and that same glass keeps the heat from escaping.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“greenhouse effect” warms the Earth (and other planets) in a similar way, although it’s not exactly the same. The Earth’s transparent atmosphere lets sunlight pass through to warm the ground and the oceans. The Earth’s warmed surface releases some of that heat in the form of infrared radiation (longer wavelength radiation)— a form of light, but invisible to human eyes.</a:t>
            </a:r>
          </a:p>
          <a:p>
            <a:endParaRPr lang="en-US" dirty="0" smtClean="0"/>
          </a:p>
          <a:p>
            <a:r>
              <a:rPr lang="en-US" dirty="0" smtClean="0"/>
              <a:t>This infrared light wants to keep on going, right back out into space, taking the warmth with it. But some gases in the atmosphere won’t let all the infrared radiation pass through. These “greenhouse gases” are very good at absorbing infrared light. These</a:t>
            </a:r>
            <a:r>
              <a:rPr lang="en-US" baseline="0" dirty="0" smtClean="0"/>
              <a:t> greenhouse gases then emits radiation back </a:t>
            </a:r>
            <a:r>
              <a:rPr lang="en-US" dirty="0" smtClean="0"/>
              <a:t>to the land and the oceans. So greenhouse gases act sort of (though not exactly) like the glass in the greenhouse. They let sunlight through on its way in from space, but intercept some of the infrared light on its way back out.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greenhouse gases are carbon dioxide, nitrous oxide, methane, water vapor, ozone and halocarbons, all of which are naturally occurring except for halocarbons, which were used as coolants, solvents and refrigerants beginning in the 1930s. Over millennia, the Earth’s average surface temperature is correlated with the amount of greenhouse gases in the atmosphere. Historically, when greenhouse gas concentrations have been relatively high, so have the average surface temperatures.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importance of this so-called “greenhouse effect” cannot be overstated. Without an atmosphere that acts as a blanket to absorb heat, the Earth would be almost 60 degrees Fahrenheit (F) cooler on average than it is now. For example, the moon, our nearest neighbor in the solar system, has surface temperatures ranging from 225 degrees F in the sun to a freezing -240 degrees F in the dark because it lacks an atmosphere. But as we’ll see in a minute, too many gases in the atmosphere can cause warming</a:t>
            </a:r>
            <a:r>
              <a:rPr lang="en-US" sz="1200" kern="1200" baseline="0" dirty="0" smtClean="0">
                <a:solidFill>
                  <a:schemeClr val="tx1"/>
                </a:solidFill>
                <a:latin typeface="+mn-lt"/>
                <a:ea typeface="+mn-ea"/>
                <a:cs typeface="+mn-cs"/>
              </a:rPr>
              <a:t> of the planet that is not beneficial to us.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F0EF1B-EC13-47BC-A961-4381BDEC21B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32740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92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7070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8215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7300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2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83603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528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639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29723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38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6464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685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747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645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805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94258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839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C5D1D7">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C5D1D7">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B794D349-A552-4765-8DE8-3D82DE39C11B}" type="slidenum">
              <a:rPr lang="en-US">
                <a:solidFill>
                  <a:srgbClr val="C5D1D7">
                    <a:shade val="90000"/>
                  </a:srgbClr>
                </a:solidFill>
              </a:rPr>
              <a:pPr>
                <a:defRPr/>
              </a:pPr>
              <a:t>‹#›</a:t>
            </a:fld>
            <a:endParaRPr lang="en-US" dirty="0">
              <a:solidFill>
                <a:srgbClr val="C5D1D7">
                  <a:shade val="90000"/>
                </a:srgbClr>
              </a:solidFill>
            </a:endParaRPr>
          </a:p>
        </p:txBody>
      </p:sp>
    </p:spTree>
    <p:extLst>
      <p:ext uri="{BB962C8B-B14F-4D97-AF65-F5344CB8AC3E}">
        <p14:creationId xmlns:p14="http://schemas.microsoft.com/office/powerpoint/2010/main" val="524910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E09359C8-4A48-43AE-95CB-3A196FBAC31A}"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3363366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C5D1D7">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C5D1D7">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FD9FE6D-C79E-4C72-AC9B-AA39677A7DEB}" type="slidenum">
              <a:rPr lang="en-US">
                <a:solidFill>
                  <a:srgbClr val="C5D1D7">
                    <a:shade val="90000"/>
                  </a:srgbClr>
                </a:solidFill>
              </a:rPr>
              <a:pPr>
                <a:defRPr/>
              </a:pPr>
              <a:t>‹#›</a:t>
            </a:fld>
            <a:endParaRPr lang="en-US" dirty="0">
              <a:solidFill>
                <a:srgbClr val="C5D1D7">
                  <a:shade val="90000"/>
                </a:srgbClr>
              </a:solidFill>
            </a:endParaRPr>
          </a:p>
        </p:txBody>
      </p:sp>
    </p:spTree>
    <p:extLst>
      <p:ext uri="{BB962C8B-B14F-4D97-AF65-F5344CB8AC3E}">
        <p14:creationId xmlns:p14="http://schemas.microsoft.com/office/powerpoint/2010/main" val="2638448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A59831B3-C879-4DC2-B7FE-524F735B2948}"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2787033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FD204020-9ED8-485D-8555-8F1C74988493}"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410010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115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7F9273A3-55D9-4F4C-B1A5-168989578AD2}"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3491722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71B0F8D-B4ED-4DD4-AC70-3F8230FCC63B}"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1075276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ABA60BB-F44B-4CB7-856E-85F107995393}"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3861666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cs typeface="Arial"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3B58B9AE-A47A-44E4-B8CA-66A502639F79}"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551785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EBFE0C5-42D1-49DD-B6A3-70642C9B87B5}"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977475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646B86">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646B86">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62A9BA2-CF00-40C5-B458-E69515A747DA}"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3633736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dirty="0">
              <a:solidFill>
                <a:srgbClr val="646B86">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solidFill>
                <a:srgbClr val="646B86">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630943A8-9EC6-4EC9-AB5F-ED64CC443C70}" type="slidenum">
              <a:rPr lang="en-US">
                <a:solidFill>
                  <a:srgbClr val="646B86">
                    <a:shade val="90000"/>
                  </a:srgbClr>
                </a:solidFill>
              </a:rPr>
              <a:pPr>
                <a:defRPr/>
              </a:pPr>
              <a:t>‹#›</a:t>
            </a:fld>
            <a:endParaRPr lang="en-US" dirty="0">
              <a:solidFill>
                <a:srgbClr val="646B86">
                  <a:shade val="90000"/>
                </a:srgbClr>
              </a:solidFill>
            </a:endParaRPr>
          </a:p>
        </p:txBody>
      </p:sp>
    </p:spTree>
    <p:extLst>
      <p:ext uri="{BB962C8B-B14F-4D97-AF65-F5344CB8AC3E}">
        <p14:creationId xmlns:p14="http://schemas.microsoft.com/office/powerpoint/2010/main" val="56899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3318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77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287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853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vmlDrawing" Target="../drawings/vmlDrawing2.vml"/><Relationship Id="rId14" Type="http://schemas.openxmlformats.org/officeDocument/2006/relationships/oleObject" Target="../embeddings/oleObject2.bin"/><Relationship Id="rId15" Type="http://schemas.openxmlformats.org/officeDocument/2006/relationships/image" Target="../media/image1.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vmlDrawing" Target="../drawings/vmlDrawing3.vml"/><Relationship Id="rId14" Type="http://schemas.openxmlformats.org/officeDocument/2006/relationships/oleObject" Target="../embeddings/oleObject3.bin"/><Relationship Id="rId15" Type="http://schemas.openxmlformats.org/officeDocument/2006/relationships/image" Target="../media/image1.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600">
            <a:alpha val="0"/>
          </a:srgbClr>
        </a:solidFill>
        <a:effectLst/>
      </p:bgPr>
    </p:bg>
    <p:spTree>
      <p:nvGrpSpPr>
        <p:cNvPr id="1" name=""/>
        <p:cNvGrpSpPr/>
        <p:nvPr/>
      </p:nvGrpSpPr>
      <p:grpSpPr>
        <a:xfrm>
          <a:off x="0" y="0"/>
          <a:ext cx="0" cy="0"/>
          <a:chOff x="0" y="0"/>
          <a:chExt cx="0" cy="0"/>
        </a:xfrm>
      </p:grpSpPr>
      <p:sp>
        <p:nvSpPr>
          <p:cNvPr id="3080" name="Text Box 8"/>
          <p:cNvSpPr txBox="1">
            <a:spLocks noChangeArrowheads="1"/>
          </p:cNvSpPr>
          <p:nvPr/>
        </p:nvSpPr>
        <p:spPr bwMode="auto">
          <a:xfrm>
            <a:off x="1588" y="6516688"/>
            <a:ext cx="2786062" cy="336550"/>
          </a:xfrm>
          <a:prstGeom prst="rect">
            <a:avLst/>
          </a:prstGeom>
          <a:noFill/>
          <a:ln w="9525">
            <a:noFill/>
            <a:miter lim="800000"/>
            <a:headEnd/>
            <a:tailEnd/>
          </a:ln>
          <a:effectLst/>
        </p:spPr>
        <p:txBody>
          <a:bodyPr wrap="none">
            <a:spAutoFit/>
          </a:bodyPr>
          <a:lstStyle/>
          <a:p>
            <a:r>
              <a:rPr lang="en-US" sz="1600" dirty="0">
                <a:solidFill>
                  <a:srgbClr val="FFFFFF"/>
                </a:solidFill>
                <a:latin typeface="Minion" pitchFamily="82" charset="0"/>
              </a:rPr>
              <a:t>University of Nebraska</a:t>
            </a:r>
            <a:r>
              <a:rPr lang="en-US" sz="1600" dirty="0">
                <a:solidFill>
                  <a:srgbClr val="FFFFFF"/>
                </a:solidFill>
                <a:latin typeface="Symbol" pitchFamily="18" charset="2"/>
              </a:rPr>
              <a:t>-</a:t>
            </a:r>
            <a:r>
              <a:rPr lang="en-US" sz="1600" dirty="0">
                <a:solidFill>
                  <a:srgbClr val="FFFFFF"/>
                </a:solidFill>
                <a:latin typeface="Minion" pitchFamily="82" charset="0"/>
              </a:rPr>
              <a:t>Lincoln</a:t>
            </a:r>
          </a:p>
        </p:txBody>
      </p:sp>
      <p:grpSp>
        <p:nvGrpSpPr>
          <p:cNvPr id="2" name="Group 9"/>
          <p:cNvGrpSpPr>
            <a:grpSpLocks/>
          </p:cNvGrpSpPr>
          <p:nvPr/>
        </p:nvGrpSpPr>
        <p:grpSpPr bwMode="auto">
          <a:xfrm>
            <a:off x="914400" y="5727700"/>
            <a:ext cx="819150" cy="704850"/>
            <a:chOff x="4575" y="3188"/>
            <a:chExt cx="516" cy="444"/>
          </a:xfrm>
        </p:grpSpPr>
        <p:sp>
          <p:nvSpPr>
            <p:cNvPr id="3082" name="AutoShape 10"/>
            <p:cNvSpPr>
              <a:spLocks noChangeAspect="1" noChangeArrowheads="1" noTextEdit="1"/>
            </p:cNvSpPr>
            <p:nvPr userDrawn="1"/>
          </p:nvSpPr>
          <p:spPr bwMode="auto">
            <a:xfrm>
              <a:off x="4575" y="3188"/>
              <a:ext cx="516" cy="444"/>
            </a:xfrm>
            <a:prstGeom prst="rect">
              <a:avLst/>
            </a:prstGeom>
            <a:noFill/>
            <a:ln w="9525">
              <a:noFill/>
              <a:miter lim="800000"/>
              <a:headEnd/>
              <a:tailEnd/>
            </a:ln>
          </p:spPr>
          <p:txBody>
            <a:bodyPr/>
            <a:lstStyle/>
            <a:p>
              <a:endParaRPr lang="en-US" dirty="0">
                <a:solidFill>
                  <a:srgbClr val="000000"/>
                </a:solidFill>
              </a:endParaRPr>
            </a:p>
          </p:txBody>
        </p:sp>
        <p:sp>
          <p:nvSpPr>
            <p:cNvPr id="3083" name="Freeform 11"/>
            <p:cNvSpPr>
              <a:spLocks/>
            </p:cNvSpPr>
            <p:nvPr userDrawn="1"/>
          </p:nvSpPr>
          <p:spPr bwMode="auto">
            <a:xfrm>
              <a:off x="4976" y="3573"/>
              <a:ext cx="5" cy="1"/>
            </a:xfrm>
            <a:custGeom>
              <a:avLst/>
              <a:gdLst/>
              <a:ahLst/>
              <a:cxnLst>
                <a:cxn ang="0">
                  <a:pos x="0" y="0"/>
                </a:cxn>
                <a:cxn ang="0">
                  <a:pos x="5" y="1"/>
                </a:cxn>
                <a:cxn ang="0">
                  <a:pos x="5" y="1"/>
                </a:cxn>
                <a:cxn ang="0">
                  <a:pos x="0" y="1"/>
                </a:cxn>
                <a:cxn ang="0">
                  <a:pos x="0" y="0"/>
                </a:cxn>
                <a:cxn ang="0">
                  <a:pos x="0" y="0"/>
                </a:cxn>
                <a:cxn ang="0">
                  <a:pos x="0" y="0"/>
                </a:cxn>
              </a:cxnLst>
              <a:rect l="0" t="0" r="r" b="b"/>
              <a:pathLst>
                <a:path w="5" h="1">
                  <a:moveTo>
                    <a:pt x="0" y="0"/>
                  </a:moveTo>
                  <a:lnTo>
                    <a:pt x="5" y="1"/>
                  </a:lnTo>
                  <a:lnTo>
                    <a:pt x="5" y="1"/>
                  </a:lnTo>
                  <a:lnTo>
                    <a:pt x="0" y="1"/>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4" name="Freeform 12"/>
            <p:cNvSpPr>
              <a:spLocks/>
            </p:cNvSpPr>
            <p:nvPr userDrawn="1"/>
          </p:nvSpPr>
          <p:spPr bwMode="auto">
            <a:xfrm>
              <a:off x="4579" y="3192"/>
              <a:ext cx="439" cy="432"/>
            </a:xfrm>
            <a:custGeom>
              <a:avLst/>
              <a:gdLst/>
              <a:ahLst/>
              <a:cxnLst>
                <a:cxn ang="0">
                  <a:pos x="285" y="208"/>
                </a:cxn>
                <a:cxn ang="0">
                  <a:pos x="235" y="0"/>
                </a:cxn>
                <a:cxn ang="0">
                  <a:pos x="386" y="97"/>
                </a:cxn>
                <a:cxn ang="0">
                  <a:pos x="439" y="339"/>
                </a:cxn>
                <a:cxn ang="0">
                  <a:pos x="149" y="237"/>
                </a:cxn>
                <a:cxn ang="0">
                  <a:pos x="194" y="432"/>
                </a:cxn>
                <a:cxn ang="0">
                  <a:pos x="48" y="337"/>
                </a:cxn>
                <a:cxn ang="0">
                  <a:pos x="1" y="96"/>
                </a:cxn>
                <a:cxn ang="0">
                  <a:pos x="278" y="43"/>
                </a:cxn>
                <a:cxn ang="0">
                  <a:pos x="382" y="55"/>
                </a:cxn>
                <a:cxn ang="0">
                  <a:pos x="375" y="55"/>
                </a:cxn>
                <a:cxn ang="0">
                  <a:pos x="367" y="58"/>
                </a:cxn>
                <a:cxn ang="0">
                  <a:pos x="361" y="60"/>
                </a:cxn>
                <a:cxn ang="0">
                  <a:pos x="357" y="63"/>
                </a:cxn>
                <a:cxn ang="0">
                  <a:pos x="353" y="69"/>
                </a:cxn>
                <a:cxn ang="0">
                  <a:pos x="350" y="75"/>
                </a:cxn>
                <a:cxn ang="0">
                  <a:pos x="348" y="86"/>
                </a:cxn>
                <a:cxn ang="0">
                  <a:pos x="348" y="93"/>
                </a:cxn>
                <a:cxn ang="0">
                  <a:pos x="348" y="333"/>
                </a:cxn>
                <a:cxn ang="0">
                  <a:pos x="350" y="344"/>
                </a:cxn>
                <a:cxn ang="0">
                  <a:pos x="353" y="352"/>
                </a:cxn>
                <a:cxn ang="0">
                  <a:pos x="359" y="361"/>
                </a:cxn>
                <a:cxn ang="0">
                  <a:pos x="364" y="366"/>
                </a:cxn>
                <a:cxn ang="0">
                  <a:pos x="369" y="371"/>
                </a:cxn>
                <a:cxn ang="0">
                  <a:pos x="378" y="376"/>
                </a:cxn>
                <a:cxn ang="0">
                  <a:pos x="386" y="378"/>
                </a:cxn>
                <a:cxn ang="0">
                  <a:pos x="397" y="378"/>
                </a:cxn>
                <a:cxn ang="0">
                  <a:pos x="322" y="392"/>
                </a:cxn>
                <a:cxn ang="0">
                  <a:pos x="289" y="350"/>
                </a:cxn>
                <a:cxn ang="0">
                  <a:pos x="111" y="345"/>
                </a:cxn>
                <a:cxn ang="0">
                  <a:pos x="111" y="352"/>
                </a:cxn>
                <a:cxn ang="0">
                  <a:pos x="113" y="359"/>
                </a:cxn>
                <a:cxn ang="0">
                  <a:pos x="115" y="366"/>
                </a:cxn>
                <a:cxn ang="0">
                  <a:pos x="120" y="371"/>
                </a:cxn>
                <a:cxn ang="0">
                  <a:pos x="125" y="377"/>
                </a:cxn>
                <a:cxn ang="0">
                  <a:pos x="132" y="378"/>
                </a:cxn>
                <a:cxn ang="0">
                  <a:pos x="143" y="380"/>
                </a:cxn>
                <a:cxn ang="0">
                  <a:pos x="41" y="391"/>
                </a:cxn>
                <a:cxn ang="0">
                  <a:pos x="60" y="380"/>
                </a:cxn>
                <a:cxn ang="0">
                  <a:pos x="68" y="378"/>
                </a:cxn>
                <a:cxn ang="0">
                  <a:pos x="76" y="374"/>
                </a:cxn>
                <a:cxn ang="0">
                  <a:pos x="80" y="370"/>
                </a:cxn>
                <a:cxn ang="0">
                  <a:pos x="86" y="362"/>
                </a:cxn>
                <a:cxn ang="0">
                  <a:pos x="87" y="354"/>
                </a:cxn>
                <a:cxn ang="0">
                  <a:pos x="88" y="344"/>
                </a:cxn>
                <a:cxn ang="0">
                  <a:pos x="87" y="86"/>
                </a:cxn>
                <a:cxn ang="0">
                  <a:pos x="87" y="82"/>
                </a:cxn>
                <a:cxn ang="0">
                  <a:pos x="82" y="75"/>
                </a:cxn>
                <a:cxn ang="0">
                  <a:pos x="76" y="70"/>
                </a:cxn>
                <a:cxn ang="0">
                  <a:pos x="65" y="63"/>
                </a:cxn>
                <a:cxn ang="0">
                  <a:pos x="54" y="58"/>
                </a:cxn>
                <a:cxn ang="0">
                  <a:pos x="44" y="55"/>
                </a:cxn>
                <a:cxn ang="0">
                  <a:pos x="41" y="44"/>
                </a:cxn>
                <a:cxn ang="0">
                  <a:pos x="325" y="313"/>
                </a:cxn>
                <a:cxn ang="0">
                  <a:pos x="325" y="84"/>
                </a:cxn>
                <a:cxn ang="0">
                  <a:pos x="322" y="75"/>
                </a:cxn>
                <a:cxn ang="0">
                  <a:pos x="321" y="69"/>
                </a:cxn>
                <a:cxn ang="0">
                  <a:pos x="316" y="63"/>
                </a:cxn>
                <a:cxn ang="0">
                  <a:pos x="311" y="59"/>
                </a:cxn>
                <a:cxn ang="0">
                  <a:pos x="303" y="56"/>
                </a:cxn>
                <a:cxn ang="0">
                  <a:pos x="292" y="55"/>
                </a:cxn>
                <a:cxn ang="0">
                  <a:pos x="278" y="43"/>
                </a:cxn>
              </a:cxnLst>
              <a:rect l="0" t="0" r="r" b="b"/>
              <a:pathLst>
                <a:path w="439" h="432">
                  <a:moveTo>
                    <a:pt x="1" y="1"/>
                  </a:moveTo>
                  <a:lnTo>
                    <a:pt x="128" y="3"/>
                  </a:lnTo>
                  <a:lnTo>
                    <a:pt x="285" y="208"/>
                  </a:lnTo>
                  <a:lnTo>
                    <a:pt x="285" y="97"/>
                  </a:lnTo>
                  <a:lnTo>
                    <a:pt x="235" y="97"/>
                  </a:lnTo>
                  <a:lnTo>
                    <a:pt x="235" y="0"/>
                  </a:lnTo>
                  <a:lnTo>
                    <a:pt x="439" y="0"/>
                  </a:lnTo>
                  <a:lnTo>
                    <a:pt x="439" y="97"/>
                  </a:lnTo>
                  <a:lnTo>
                    <a:pt x="386" y="97"/>
                  </a:lnTo>
                  <a:lnTo>
                    <a:pt x="386" y="218"/>
                  </a:lnTo>
                  <a:lnTo>
                    <a:pt x="386" y="339"/>
                  </a:lnTo>
                  <a:lnTo>
                    <a:pt x="439" y="339"/>
                  </a:lnTo>
                  <a:lnTo>
                    <a:pt x="439" y="432"/>
                  </a:lnTo>
                  <a:lnTo>
                    <a:pt x="308" y="432"/>
                  </a:lnTo>
                  <a:lnTo>
                    <a:pt x="149" y="237"/>
                  </a:lnTo>
                  <a:lnTo>
                    <a:pt x="149" y="339"/>
                  </a:lnTo>
                  <a:lnTo>
                    <a:pt x="194" y="339"/>
                  </a:lnTo>
                  <a:lnTo>
                    <a:pt x="194" y="432"/>
                  </a:lnTo>
                  <a:lnTo>
                    <a:pt x="0" y="432"/>
                  </a:lnTo>
                  <a:lnTo>
                    <a:pt x="0" y="337"/>
                  </a:lnTo>
                  <a:lnTo>
                    <a:pt x="48" y="337"/>
                  </a:lnTo>
                  <a:lnTo>
                    <a:pt x="48" y="217"/>
                  </a:lnTo>
                  <a:lnTo>
                    <a:pt x="48" y="96"/>
                  </a:lnTo>
                  <a:lnTo>
                    <a:pt x="1" y="96"/>
                  </a:lnTo>
                  <a:lnTo>
                    <a:pt x="1" y="1"/>
                  </a:lnTo>
                  <a:lnTo>
                    <a:pt x="1" y="1"/>
                  </a:lnTo>
                  <a:lnTo>
                    <a:pt x="278" y="43"/>
                  </a:lnTo>
                  <a:lnTo>
                    <a:pt x="394" y="43"/>
                  </a:lnTo>
                  <a:lnTo>
                    <a:pt x="394" y="55"/>
                  </a:lnTo>
                  <a:lnTo>
                    <a:pt x="382" y="55"/>
                  </a:lnTo>
                  <a:lnTo>
                    <a:pt x="378" y="55"/>
                  </a:lnTo>
                  <a:lnTo>
                    <a:pt x="376" y="55"/>
                  </a:lnTo>
                  <a:lnTo>
                    <a:pt x="375" y="55"/>
                  </a:lnTo>
                  <a:lnTo>
                    <a:pt x="371" y="55"/>
                  </a:lnTo>
                  <a:lnTo>
                    <a:pt x="368" y="56"/>
                  </a:lnTo>
                  <a:lnTo>
                    <a:pt x="367" y="58"/>
                  </a:lnTo>
                  <a:lnTo>
                    <a:pt x="364" y="58"/>
                  </a:lnTo>
                  <a:lnTo>
                    <a:pt x="361" y="60"/>
                  </a:lnTo>
                  <a:lnTo>
                    <a:pt x="361" y="60"/>
                  </a:lnTo>
                  <a:lnTo>
                    <a:pt x="359" y="62"/>
                  </a:lnTo>
                  <a:lnTo>
                    <a:pt x="359" y="63"/>
                  </a:lnTo>
                  <a:lnTo>
                    <a:pt x="357" y="63"/>
                  </a:lnTo>
                  <a:lnTo>
                    <a:pt x="356" y="65"/>
                  </a:lnTo>
                  <a:lnTo>
                    <a:pt x="354" y="66"/>
                  </a:lnTo>
                  <a:lnTo>
                    <a:pt x="353" y="69"/>
                  </a:lnTo>
                  <a:lnTo>
                    <a:pt x="350" y="73"/>
                  </a:lnTo>
                  <a:lnTo>
                    <a:pt x="350" y="74"/>
                  </a:lnTo>
                  <a:lnTo>
                    <a:pt x="350" y="75"/>
                  </a:lnTo>
                  <a:lnTo>
                    <a:pt x="349" y="80"/>
                  </a:lnTo>
                  <a:lnTo>
                    <a:pt x="348" y="84"/>
                  </a:lnTo>
                  <a:lnTo>
                    <a:pt x="348" y="86"/>
                  </a:lnTo>
                  <a:lnTo>
                    <a:pt x="348" y="89"/>
                  </a:lnTo>
                  <a:lnTo>
                    <a:pt x="348" y="91"/>
                  </a:lnTo>
                  <a:lnTo>
                    <a:pt x="348" y="93"/>
                  </a:lnTo>
                  <a:lnTo>
                    <a:pt x="348" y="213"/>
                  </a:lnTo>
                  <a:lnTo>
                    <a:pt x="348" y="330"/>
                  </a:lnTo>
                  <a:lnTo>
                    <a:pt x="348" y="333"/>
                  </a:lnTo>
                  <a:lnTo>
                    <a:pt x="348" y="336"/>
                  </a:lnTo>
                  <a:lnTo>
                    <a:pt x="349" y="340"/>
                  </a:lnTo>
                  <a:lnTo>
                    <a:pt x="350" y="344"/>
                  </a:lnTo>
                  <a:lnTo>
                    <a:pt x="352" y="348"/>
                  </a:lnTo>
                  <a:lnTo>
                    <a:pt x="353" y="350"/>
                  </a:lnTo>
                  <a:lnTo>
                    <a:pt x="353" y="352"/>
                  </a:lnTo>
                  <a:lnTo>
                    <a:pt x="354" y="354"/>
                  </a:lnTo>
                  <a:lnTo>
                    <a:pt x="356" y="356"/>
                  </a:lnTo>
                  <a:lnTo>
                    <a:pt x="359" y="361"/>
                  </a:lnTo>
                  <a:lnTo>
                    <a:pt x="360" y="362"/>
                  </a:lnTo>
                  <a:lnTo>
                    <a:pt x="361" y="365"/>
                  </a:lnTo>
                  <a:lnTo>
                    <a:pt x="364" y="366"/>
                  </a:lnTo>
                  <a:lnTo>
                    <a:pt x="365" y="367"/>
                  </a:lnTo>
                  <a:lnTo>
                    <a:pt x="367" y="370"/>
                  </a:lnTo>
                  <a:lnTo>
                    <a:pt x="369" y="371"/>
                  </a:lnTo>
                  <a:lnTo>
                    <a:pt x="372" y="373"/>
                  </a:lnTo>
                  <a:lnTo>
                    <a:pt x="375" y="373"/>
                  </a:lnTo>
                  <a:lnTo>
                    <a:pt x="378" y="376"/>
                  </a:lnTo>
                  <a:lnTo>
                    <a:pt x="379" y="377"/>
                  </a:lnTo>
                  <a:lnTo>
                    <a:pt x="383" y="377"/>
                  </a:lnTo>
                  <a:lnTo>
                    <a:pt x="386" y="378"/>
                  </a:lnTo>
                  <a:lnTo>
                    <a:pt x="388" y="378"/>
                  </a:lnTo>
                  <a:lnTo>
                    <a:pt x="393" y="378"/>
                  </a:lnTo>
                  <a:lnTo>
                    <a:pt x="397" y="378"/>
                  </a:lnTo>
                  <a:lnTo>
                    <a:pt x="399" y="378"/>
                  </a:lnTo>
                  <a:lnTo>
                    <a:pt x="399" y="392"/>
                  </a:lnTo>
                  <a:lnTo>
                    <a:pt x="322" y="392"/>
                  </a:lnTo>
                  <a:lnTo>
                    <a:pt x="321" y="389"/>
                  </a:lnTo>
                  <a:lnTo>
                    <a:pt x="314" y="380"/>
                  </a:lnTo>
                  <a:lnTo>
                    <a:pt x="289" y="350"/>
                  </a:lnTo>
                  <a:lnTo>
                    <a:pt x="217" y="256"/>
                  </a:lnTo>
                  <a:lnTo>
                    <a:pt x="111" y="122"/>
                  </a:lnTo>
                  <a:lnTo>
                    <a:pt x="111" y="345"/>
                  </a:lnTo>
                  <a:lnTo>
                    <a:pt x="111" y="348"/>
                  </a:lnTo>
                  <a:lnTo>
                    <a:pt x="111" y="351"/>
                  </a:lnTo>
                  <a:lnTo>
                    <a:pt x="111" y="352"/>
                  </a:lnTo>
                  <a:lnTo>
                    <a:pt x="113" y="355"/>
                  </a:lnTo>
                  <a:lnTo>
                    <a:pt x="113" y="358"/>
                  </a:lnTo>
                  <a:lnTo>
                    <a:pt x="113" y="359"/>
                  </a:lnTo>
                  <a:lnTo>
                    <a:pt x="114" y="362"/>
                  </a:lnTo>
                  <a:lnTo>
                    <a:pt x="114" y="363"/>
                  </a:lnTo>
                  <a:lnTo>
                    <a:pt x="115" y="366"/>
                  </a:lnTo>
                  <a:lnTo>
                    <a:pt x="118" y="370"/>
                  </a:lnTo>
                  <a:lnTo>
                    <a:pt x="118" y="370"/>
                  </a:lnTo>
                  <a:lnTo>
                    <a:pt x="120" y="371"/>
                  </a:lnTo>
                  <a:lnTo>
                    <a:pt x="122" y="373"/>
                  </a:lnTo>
                  <a:lnTo>
                    <a:pt x="124" y="376"/>
                  </a:lnTo>
                  <a:lnTo>
                    <a:pt x="125" y="377"/>
                  </a:lnTo>
                  <a:lnTo>
                    <a:pt x="126" y="377"/>
                  </a:lnTo>
                  <a:lnTo>
                    <a:pt x="129" y="378"/>
                  </a:lnTo>
                  <a:lnTo>
                    <a:pt x="132" y="378"/>
                  </a:lnTo>
                  <a:lnTo>
                    <a:pt x="135" y="380"/>
                  </a:lnTo>
                  <a:lnTo>
                    <a:pt x="137" y="380"/>
                  </a:lnTo>
                  <a:lnTo>
                    <a:pt x="143" y="380"/>
                  </a:lnTo>
                  <a:lnTo>
                    <a:pt x="158" y="380"/>
                  </a:lnTo>
                  <a:lnTo>
                    <a:pt x="158" y="391"/>
                  </a:lnTo>
                  <a:lnTo>
                    <a:pt x="41" y="391"/>
                  </a:lnTo>
                  <a:lnTo>
                    <a:pt x="41" y="380"/>
                  </a:lnTo>
                  <a:lnTo>
                    <a:pt x="56" y="380"/>
                  </a:lnTo>
                  <a:lnTo>
                    <a:pt x="60" y="380"/>
                  </a:lnTo>
                  <a:lnTo>
                    <a:pt x="63" y="380"/>
                  </a:lnTo>
                  <a:lnTo>
                    <a:pt x="65" y="378"/>
                  </a:lnTo>
                  <a:lnTo>
                    <a:pt x="68" y="378"/>
                  </a:lnTo>
                  <a:lnTo>
                    <a:pt x="71" y="377"/>
                  </a:lnTo>
                  <a:lnTo>
                    <a:pt x="73" y="377"/>
                  </a:lnTo>
                  <a:lnTo>
                    <a:pt x="76" y="374"/>
                  </a:lnTo>
                  <a:lnTo>
                    <a:pt x="77" y="373"/>
                  </a:lnTo>
                  <a:lnTo>
                    <a:pt x="79" y="373"/>
                  </a:lnTo>
                  <a:lnTo>
                    <a:pt x="80" y="370"/>
                  </a:lnTo>
                  <a:lnTo>
                    <a:pt x="82" y="369"/>
                  </a:lnTo>
                  <a:lnTo>
                    <a:pt x="84" y="365"/>
                  </a:lnTo>
                  <a:lnTo>
                    <a:pt x="86" y="362"/>
                  </a:lnTo>
                  <a:lnTo>
                    <a:pt x="86" y="361"/>
                  </a:lnTo>
                  <a:lnTo>
                    <a:pt x="87" y="359"/>
                  </a:lnTo>
                  <a:lnTo>
                    <a:pt x="87" y="354"/>
                  </a:lnTo>
                  <a:lnTo>
                    <a:pt x="87" y="350"/>
                  </a:lnTo>
                  <a:lnTo>
                    <a:pt x="88" y="347"/>
                  </a:lnTo>
                  <a:lnTo>
                    <a:pt x="88" y="344"/>
                  </a:lnTo>
                  <a:lnTo>
                    <a:pt x="88" y="217"/>
                  </a:lnTo>
                  <a:lnTo>
                    <a:pt x="88" y="89"/>
                  </a:lnTo>
                  <a:lnTo>
                    <a:pt x="87" y="86"/>
                  </a:lnTo>
                  <a:lnTo>
                    <a:pt x="87" y="85"/>
                  </a:lnTo>
                  <a:lnTo>
                    <a:pt x="87" y="84"/>
                  </a:lnTo>
                  <a:lnTo>
                    <a:pt x="87" y="82"/>
                  </a:lnTo>
                  <a:lnTo>
                    <a:pt x="86" y="80"/>
                  </a:lnTo>
                  <a:lnTo>
                    <a:pt x="84" y="78"/>
                  </a:lnTo>
                  <a:lnTo>
                    <a:pt x="82" y="75"/>
                  </a:lnTo>
                  <a:lnTo>
                    <a:pt x="82" y="74"/>
                  </a:lnTo>
                  <a:lnTo>
                    <a:pt x="79" y="73"/>
                  </a:lnTo>
                  <a:lnTo>
                    <a:pt x="76" y="70"/>
                  </a:lnTo>
                  <a:lnTo>
                    <a:pt x="73" y="67"/>
                  </a:lnTo>
                  <a:lnTo>
                    <a:pt x="69" y="65"/>
                  </a:lnTo>
                  <a:lnTo>
                    <a:pt x="65" y="63"/>
                  </a:lnTo>
                  <a:lnTo>
                    <a:pt x="61" y="60"/>
                  </a:lnTo>
                  <a:lnTo>
                    <a:pt x="57" y="59"/>
                  </a:lnTo>
                  <a:lnTo>
                    <a:pt x="54" y="58"/>
                  </a:lnTo>
                  <a:lnTo>
                    <a:pt x="50" y="58"/>
                  </a:lnTo>
                  <a:lnTo>
                    <a:pt x="46" y="56"/>
                  </a:lnTo>
                  <a:lnTo>
                    <a:pt x="44" y="55"/>
                  </a:lnTo>
                  <a:lnTo>
                    <a:pt x="42" y="55"/>
                  </a:lnTo>
                  <a:lnTo>
                    <a:pt x="41" y="55"/>
                  </a:lnTo>
                  <a:lnTo>
                    <a:pt x="41" y="44"/>
                  </a:lnTo>
                  <a:lnTo>
                    <a:pt x="113" y="44"/>
                  </a:lnTo>
                  <a:lnTo>
                    <a:pt x="219" y="178"/>
                  </a:lnTo>
                  <a:lnTo>
                    <a:pt x="325" y="313"/>
                  </a:lnTo>
                  <a:lnTo>
                    <a:pt x="325" y="93"/>
                  </a:lnTo>
                  <a:lnTo>
                    <a:pt x="325" y="86"/>
                  </a:lnTo>
                  <a:lnTo>
                    <a:pt x="325" y="84"/>
                  </a:lnTo>
                  <a:lnTo>
                    <a:pt x="325" y="82"/>
                  </a:lnTo>
                  <a:lnTo>
                    <a:pt x="323" y="77"/>
                  </a:lnTo>
                  <a:lnTo>
                    <a:pt x="322" y="75"/>
                  </a:lnTo>
                  <a:lnTo>
                    <a:pt x="322" y="73"/>
                  </a:lnTo>
                  <a:lnTo>
                    <a:pt x="321" y="71"/>
                  </a:lnTo>
                  <a:lnTo>
                    <a:pt x="321" y="69"/>
                  </a:lnTo>
                  <a:lnTo>
                    <a:pt x="319" y="67"/>
                  </a:lnTo>
                  <a:lnTo>
                    <a:pt x="319" y="66"/>
                  </a:lnTo>
                  <a:lnTo>
                    <a:pt x="316" y="63"/>
                  </a:lnTo>
                  <a:lnTo>
                    <a:pt x="315" y="62"/>
                  </a:lnTo>
                  <a:lnTo>
                    <a:pt x="314" y="62"/>
                  </a:lnTo>
                  <a:lnTo>
                    <a:pt x="311" y="59"/>
                  </a:lnTo>
                  <a:lnTo>
                    <a:pt x="308" y="58"/>
                  </a:lnTo>
                  <a:lnTo>
                    <a:pt x="306" y="56"/>
                  </a:lnTo>
                  <a:lnTo>
                    <a:pt x="303" y="56"/>
                  </a:lnTo>
                  <a:lnTo>
                    <a:pt x="299" y="55"/>
                  </a:lnTo>
                  <a:lnTo>
                    <a:pt x="296" y="55"/>
                  </a:lnTo>
                  <a:lnTo>
                    <a:pt x="292" y="55"/>
                  </a:lnTo>
                  <a:lnTo>
                    <a:pt x="289" y="55"/>
                  </a:lnTo>
                  <a:lnTo>
                    <a:pt x="278" y="55"/>
                  </a:lnTo>
                  <a:lnTo>
                    <a:pt x="278" y="43"/>
                  </a:lnTo>
                  <a:lnTo>
                    <a:pt x="278" y="43"/>
                  </a:lnTo>
                  <a:lnTo>
                    <a:pt x="1" y="1"/>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5" name="Freeform 13"/>
            <p:cNvSpPr>
              <a:spLocks/>
            </p:cNvSpPr>
            <p:nvPr userDrawn="1"/>
          </p:nvSpPr>
          <p:spPr bwMode="auto">
            <a:xfrm>
              <a:off x="4580" y="3191"/>
              <a:ext cx="127" cy="8"/>
            </a:xfrm>
            <a:custGeom>
              <a:avLst/>
              <a:gdLst/>
              <a:ahLst/>
              <a:cxnLst>
                <a:cxn ang="0">
                  <a:pos x="0" y="0"/>
                </a:cxn>
                <a:cxn ang="0">
                  <a:pos x="0" y="8"/>
                </a:cxn>
                <a:cxn ang="0">
                  <a:pos x="127" y="8"/>
                </a:cxn>
                <a:cxn ang="0">
                  <a:pos x="127" y="0"/>
                </a:cxn>
                <a:cxn ang="0">
                  <a:pos x="0" y="0"/>
                </a:cxn>
                <a:cxn ang="0">
                  <a:pos x="0" y="0"/>
                </a:cxn>
                <a:cxn ang="0">
                  <a:pos x="0" y="0"/>
                </a:cxn>
              </a:cxnLst>
              <a:rect l="0" t="0" r="r" b="b"/>
              <a:pathLst>
                <a:path w="127" h="8">
                  <a:moveTo>
                    <a:pt x="0" y="0"/>
                  </a:moveTo>
                  <a:lnTo>
                    <a:pt x="0" y="8"/>
                  </a:lnTo>
                  <a:lnTo>
                    <a:pt x="127" y="8"/>
                  </a:lnTo>
                  <a:lnTo>
                    <a:pt x="127" y="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6" name="Freeform 14"/>
            <p:cNvSpPr>
              <a:spLocks/>
            </p:cNvSpPr>
            <p:nvPr userDrawn="1"/>
          </p:nvSpPr>
          <p:spPr bwMode="auto">
            <a:xfrm>
              <a:off x="4703" y="3192"/>
              <a:ext cx="164" cy="210"/>
            </a:xfrm>
            <a:custGeom>
              <a:avLst/>
              <a:gdLst/>
              <a:ahLst/>
              <a:cxnLst>
                <a:cxn ang="0">
                  <a:pos x="6" y="0"/>
                </a:cxn>
                <a:cxn ang="0">
                  <a:pos x="0" y="6"/>
                </a:cxn>
                <a:cxn ang="0">
                  <a:pos x="157" y="210"/>
                </a:cxn>
                <a:cxn ang="0">
                  <a:pos x="164" y="206"/>
                </a:cxn>
                <a:cxn ang="0">
                  <a:pos x="6" y="0"/>
                </a:cxn>
                <a:cxn ang="0">
                  <a:pos x="6" y="0"/>
                </a:cxn>
                <a:cxn ang="0">
                  <a:pos x="6" y="0"/>
                </a:cxn>
              </a:cxnLst>
              <a:rect l="0" t="0" r="r" b="b"/>
              <a:pathLst>
                <a:path w="164" h="210">
                  <a:moveTo>
                    <a:pt x="6" y="0"/>
                  </a:moveTo>
                  <a:lnTo>
                    <a:pt x="0" y="6"/>
                  </a:lnTo>
                  <a:lnTo>
                    <a:pt x="157" y="210"/>
                  </a:lnTo>
                  <a:lnTo>
                    <a:pt x="164" y="206"/>
                  </a:lnTo>
                  <a:lnTo>
                    <a:pt x="6" y="0"/>
                  </a:lnTo>
                  <a:lnTo>
                    <a:pt x="6" y="0"/>
                  </a:lnTo>
                  <a:lnTo>
                    <a:pt x="6"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7" name="Freeform 15"/>
            <p:cNvSpPr>
              <a:spLocks/>
            </p:cNvSpPr>
            <p:nvPr userDrawn="1"/>
          </p:nvSpPr>
          <p:spPr bwMode="auto">
            <a:xfrm>
              <a:off x="4703" y="3191"/>
              <a:ext cx="6" cy="8"/>
            </a:xfrm>
            <a:custGeom>
              <a:avLst/>
              <a:gdLst/>
              <a:ahLst/>
              <a:cxnLst>
                <a:cxn ang="0">
                  <a:pos x="4" y="0"/>
                </a:cxn>
                <a:cxn ang="0">
                  <a:pos x="5" y="0"/>
                </a:cxn>
                <a:cxn ang="0">
                  <a:pos x="6" y="1"/>
                </a:cxn>
                <a:cxn ang="0">
                  <a:pos x="0" y="7"/>
                </a:cxn>
                <a:cxn ang="0">
                  <a:pos x="4" y="8"/>
                </a:cxn>
                <a:cxn ang="0">
                  <a:pos x="4" y="0"/>
                </a:cxn>
                <a:cxn ang="0">
                  <a:pos x="4" y="0"/>
                </a:cxn>
                <a:cxn ang="0">
                  <a:pos x="4" y="0"/>
                </a:cxn>
              </a:cxnLst>
              <a:rect l="0" t="0" r="r" b="b"/>
              <a:pathLst>
                <a:path w="6" h="8">
                  <a:moveTo>
                    <a:pt x="4" y="0"/>
                  </a:moveTo>
                  <a:lnTo>
                    <a:pt x="5" y="0"/>
                  </a:lnTo>
                  <a:lnTo>
                    <a:pt x="6" y="1"/>
                  </a:lnTo>
                  <a:lnTo>
                    <a:pt x="0" y="7"/>
                  </a:lnTo>
                  <a:lnTo>
                    <a:pt x="4" y="8"/>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8" name="Freeform 16"/>
            <p:cNvSpPr>
              <a:spLocks/>
            </p:cNvSpPr>
            <p:nvPr userDrawn="1"/>
          </p:nvSpPr>
          <p:spPr bwMode="auto">
            <a:xfrm>
              <a:off x="4860" y="3289"/>
              <a:ext cx="8" cy="111"/>
            </a:xfrm>
            <a:custGeom>
              <a:avLst/>
              <a:gdLst/>
              <a:ahLst/>
              <a:cxnLst>
                <a:cxn ang="0">
                  <a:pos x="0" y="0"/>
                </a:cxn>
                <a:cxn ang="0">
                  <a:pos x="8" y="0"/>
                </a:cxn>
                <a:cxn ang="0">
                  <a:pos x="8" y="111"/>
                </a:cxn>
                <a:cxn ang="0">
                  <a:pos x="0" y="111"/>
                </a:cxn>
                <a:cxn ang="0">
                  <a:pos x="0" y="0"/>
                </a:cxn>
                <a:cxn ang="0">
                  <a:pos x="0" y="0"/>
                </a:cxn>
                <a:cxn ang="0">
                  <a:pos x="0" y="0"/>
                </a:cxn>
              </a:cxnLst>
              <a:rect l="0" t="0" r="r" b="b"/>
              <a:pathLst>
                <a:path w="8" h="111">
                  <a:moveTo>
                    <a:pt x="0" y="0"/>
                  </a:moveTo>
                  <a:lnTo>
                    <a:pt x="8" y="0"/>
                  </a:lnTo>
                  <a:lnTo>
                    <a:pt x="8" y="111"/>
                  </a:lnTo>
                  <a:lnTo>
                    <a:pt x="0" y="111"/>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9" name="Freeform 17"/>
            <p:cNvSpPr>
              <a:spLocks/>
            </p:cNvSpPr>
            <p:nvPr userDrawn="1"/>
          </p:nvSpPr>
          <p:spPr bwMode="auto">
            <a:xfrm>
              <a:off x="4860" y="3398"/>
              <a:ext cx="8" cy="13"/>
            </a:xfrm>
            <a:custGeom>
              <a:avLst/>
              <a:gdLst/>
              <a:ahLst/>
              <a:cxnLst>
                <a:cxn ang="0">
                  <a:pos x="0" y="4"/>
                </a:cxn>
                <a:cxn ang="0">
                  <a:pos x="8" y="13"/>
                </a:cxn>
                <a:cxn ang="0">
                  <a:pos x="8" y="2"/>
                </a:cxn>
                <a:cxn ang="0">
                  <a:pos x="0" y="2"/>
                </a:cxn>
                <a:cxn ang="0">
                  <a:pos x="7" y="0"/>
                </a:cxn>
                <a:cxn ang="0">
                  <a:pos x="0" y="4"/>
                </a:cxn>
                <a:cxn ang="0">
                  <a:pos x="0" y="4"/>
                </a:cxn>
                <a:cxn ang="0">
                  <a:pos x="0" y="4"/>
                </a:cxn>
              </a:cxnLst>
              <a:rect l="0" t="0" r="r" b="b"/>
              <a:pathLst>
                <a:path w="8" h="13">
                  <a:moveTo>
                    <a:pt x="0" y="4"/>
                  </a:moveTo>
                  <a:lnTo>
                    <a:pt x="8" y="13"/>
                  </a:lnTo>
                  <a:lnTo>
                    <a:pt x="8" y="2"/>
                  </a:lnTo>
                  <a:lnTo>
                    <a:pt x="0" y="2"/>
                  </a:lnTo>
                  <a:lnTo>
                    <a:pt x="7" y="0"/>
                  </a:lnTo>
                  <a:lnTo>
                    <a:pt x="0" y="4"/>
                  </a:lnTo>
                  <a:lnTo>
                    <a:pt x="0" y="4"/>
                  </a:lnTo>
                  <a:lnTo>
                    <a:pt x="0"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0" name="Freeform 18"/>
            <p:cNvSpPr>
              <a:spLocks/>
            </p:cNvSpPr>
            <p:nvPr userDrawn="1"/>
          </p:nvSpPr>
          <p:spPr bwMode="auto">
            <a:xfrm>
              <a:off x="4814" y="3284"/>
              <a:ext cx="50" cy="10"/>
            </a:xfrm>
            <a:custGeom>
              <a:avLst/>
              <a:gdLst/>
              <a:ahLst/>
              <a:cxnLst>
                <a:cxn ang="0">
                  <a:pos x="0" y="0"/>
                </a:cxn>
                <a:cxn ang="0">
                  <a:pos x="50" y="0"/>
                </a:cxn>
                <a:cxn ang="0">
                  <a:pos x="50" y="10"/>
                </a:cxn>
                <a:cxn ang="0">
                  <a:pos x="0" y="10"/>
                </a:cxn>
                <a:cxn ang="0">
                  <a:pos x="0" y="0"/>
                </a:cxn>
                <a:cxn ang="0">
                  <a:pos x="0" y="0"/>
                </a:cxn>
                <a:cxn ang="0">
                  <a:pos x="0" y="0"/>
                </a:cxn>
              </a:cxnLst>
              <a:rect l="0" t="0" r="r" b="b"/>
              <a:pathLst>
                <a:path w="50" h="10">
                  <a:moveTo>
                    <a:pt x="0" y="0"/>
                  </a:moveTo>
                  <a:lnTo>
                    <a:pt x="50" y="0"/>
                  </a:lnTo>
                  <a:lnTo>
                    <a:pt x="50" y="10"/>
                  </a:lnTo>
                  <a:lnTo>
                    <a:pt x="0" y="1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1" name="Freeform 19"/>
            <p:cNvSpPr>
              <a:spLocks/>
            </p:cNvSpPr>
            <p:nvPr userDrawn="1"/>
          </p:nvSpPr>
          <p:spPr bwMode="auto">
            <a:xfrm>
              <a:off x="4860" y="3284"/>
              <a:ext cx="8" cy="10"/>
            </a:xfrm>
            <a:custGeom>
              <a:avLst/>
              <a:gdLst/>
              <a:ahLst/>
              <a:cxnLst>
                <a:cxn ang="0">
                  <a:pos x="8" y="5"/>
                </a:cxn>
                <a:cxn ang="0">
                  <a:pos x="8" y="0"/>
                </a:cxn>
                <a:cxn ang="0">
                  <a:pos x="4" y="0"/>
                </a:cxn>
                <a:cxn ang="0">
                  <a:pos x="4" y="10"/>
                </a:cxn>
                <a:cxn ang="0">
                  <a:pos x="0" y="5"/>
                </a:cxn>
                <a:cxn ang="0">
                  <a:pos x="8" y="5"/>
                </a:cxn>
                <a:cxn ang="0">
                  <a:pos x="8" y="5"/>
                </a:cxn>
                <a:cxn ang="0">
                  <a:pos x="8" y="5"/>
                </a:cxn>
              </a:cxnLst>
              <a:rect l="0" t="0" r="r" b="b"/>
              <a:pathLst>
                <a:path w="8" h="10">
                  <a:moveTo>
                    <a:pt x="8" y="5"/>
                  </a:moveTo>
                  <a:lnTo>
                    <a:pt x="8" y="0"/>
                  </a:lnTo>
                  <a:lnTo>
                    <a:pt x="4" y="0"/>
                  </a:lnTo>
                  <a:lnTo>
                    <a:pt x="4" y="10"/>
                  </a:lnTo>
                  <a:lnTo>
                    <a:pt x="0" y="5"/>
                  </a:lnTo>
                  <a:lnTo>
                    <a:pt x="8" y="5"/>
                  </a:lnTo>
                  <a:lnTo>
                    <a:pt x="8" y="5"/>
                  </a:lnTo>
                  <a:lnTo>
                    <a:pt x="8" y="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2" name="Freeform 20"/>
            <p:cNvSpPr>
              <a:spLocks/>
            </p:cNvSpPr>
            <p:nvPr userDrawn="1"/>
          </p:nvSpPr>
          <p:spPr bwMode="auto">
            <a:xfrm>
              <a:off x="4810" y="3192"/>
              <a:ext cx="8" cy="97"/>
            </a:xfrm>
            <a:custGeom>
              <a:avLst/>
              <a:gdLst/>
              <a:ahLst/>
              <a:cxnLst>
                <a:cxn ang="0">
                  <a:pos x="0" y="0"/>
                </a:cxn>
                <a:cxn ang="0">
                  <a:pos x="8" y="0"/>
                </a:cxn>
                <a:cxn ang="0">
                  <a:pos x="8" y="97"/>
                </a:cxn>
                <a:cxn ang="0">
                  <a:pos x="0" y="97"/>
                </a:cxn>
                <a:cxn ang="0">
                  <a:pos x="0" y="0"/>
                </a:cxn>
                <a:cxn ang="0">
                  <a:pos x="0" y="0"/>
                </a:cxn>
                <a:cxn ang="0">
                  <a:pos x="0" y="0"/>
                </a:cxn>
              </a:cxnLst>
              <a:rect l="0" t="0" r="r" b="b"/>
              <a:pathLst>
                <a:path w="8" h="97">
                  <a:moveTo>
                    <a:pt x="0" y="0"/>
                  </a:moveTo>
                  <a:lnTo>
                    <a:pt x="8" y="0"/>
                  </a:lnTo>
                  <a:lnTo>
                    <a:pt x="8" y="97"/>
                  </a:lnTo>
                  <a:lnTo>
                    <a:pt x="0" y="97"/>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3" name="Freeform 21"/>
            <p:cNvSpPr>
              <a:spLocks/>
            </p:cNvSpPr>
            <p:nvPr userDrawn="1"/>
          </p:nvSpPr>
          <p:spPr bwMode="auto">
            <a:xfrm>
              <a:off x="4810" y="3284"/>
              <a:ext cx="8" cy="10"/>
            </a:xfrm>
            <a:custGeom>
              <a:avLst/>
              <a:gdLst/>
              <a:ahLst/>
              <a:cxnLst>
                <a:cxn ang="0">
                  <a:pos x="4" y="10"/>
                </a:cxn>
                <a:cxn ang="0">
                  <a:pos x="0" y="10"/>
                </a:cxn>
                <a:cxn ang="0">
                  <a:pos x="0" y="5"/>
                </a:cxn>
                <a:cxn ang="0">
                  <a:pos x="8" y="5"/>
                </a:cxn>
                <a:cxn ang="0">
                  <a:pos x="4" y="0"/>
                </a:cxn>
                <a:cxn ang="0">
                  <a:pos x="4" y="10"/>
                </a:cxn>
                <a:cxn ang="0">
                  <a:pos x="4" y="10"/>
                </a:cxn>
                <a:cxn ang="0">
                  <a:pos x="4" y="10"/>
                </a:cxn>
              </a:cxnLst>
              <a:rect l="0" t="0" r="r" b="b"/>
              <a:pathLst>
                <a:path w="8" h="10">
                  <a:moveTo>
                    <a:pt x="4" y="10"/>
                  </a:moveTo>
                  <a:lnTo>
                    <a:pt x="0" y="10"/>
                  </a:lnTo>
                  <a:lnTo>
                    <a:pt x="0" y="5"/>
                  </a:lnTo>
                  <a:lnTo>
                    <a:pt x="8" y="5"/>
                  </a:lnTo>
                  <a:lnTo>
                    <a:pt x="4" y="0"/>
                  </a:lnTo>
                  <a:lnTo>
                    <a:pt x="4" y="10"/>
                  </a:lnTo>
                  <a:lnTo>
                    <a:pt x="4" y="10"/>
                  </a:lnTo>
                  <a:lnTo>
                    <a:pt x="4" y="1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4" name="Freeform 22"/>
            <p:cNvSpPr>
              <a:spLocks/>
            </p:cNvSpPr>
            <p:nvPr userDrawn="1"/>
          </p:nvSpPr>
          <p:spPr bwMode="auto">
            <a:xfrm>
              <a:off x="4814" y="3188"/>
              <a:ext cx="204" cy="8"/>
            </a:xfrm>
            <a:custGeom>
              <a:avLst/>
              <a:gdLst/>
              <a:ahLst/>
              <a:cxnLst>
                <a:cxn ang="0">
                  <a:pos x="0" y="0"/>
                </a:cxn>
                <a:cxn ang="0">
                  <a:pos x="0" y="8"/>
                </a:cxn>
                <a:cxn ang="0">
                  <a:pos x="204" y="8"/>
                </a:cxn>
                <a:cxn ang="0">
                  <a:pos x="204" y="0"/>
                </a:cxn>
                <a:cxn ang="0">
                  <a:pos x="0" y="0"/>
                </a:cxn>
                <a:cxn ang="0">
                  <a:pos x="0" y="0"/>
                </a:cxn>
                <a:cxn ang="0">
                  <a:pos x="0" y="0"/>
                </a:cxn>
              </a:cxnLst>
              <a:rect l="0" t="0" r="r" b="b"/>
              <a:pathLst>
                <a:path w="204" h="8">
                  <a:moveTo>
                    <a:pt x="0" y="0"/>
                  </a:moveTo>
                  <a:lnTo>
                    <a:pt x="0" y="8"/>
                  </a:lnTo>
                  <a:lnTo>
                    <a:pt x="204" y="8"/>
                  </a:lnTo>
                  <a:lnTo>
                    <a:pt x="204" y="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5" name="Freeform 23"/>
            <p:cNvSpPr>
              <a:spLocks/>
            </p:cNvSpPr>
            <p:nvPr userDrawn="1"/>
          </p:nvSpPr>
          <p:spPr bwMode="auto">
            <a:xfrm>
              <a:off x="4810" y="3188"/>
              <a:ext cx="8" cy="8"/>
            </a:xfrm>
            <a:custGeom>
              <a:avLst/>
              <a:gdLst/>
              <a:ahLst/>
              <a:cxnLst>
                <a:cxn ang="0">
                  <a:pos x="0" y="4"/>
                </a:cxn>
                <a:cxn ang="0">
                  <a:pos x="0" y="0"/>
                </a:cxn>
                <a:cxn ang="0">
                  <a:pos x="4" y="0"/>
                </a:cxn>
                <a:cxn ang="0">
                  <a:pos x="4" y="8"/>
                </a:cxn>
                <a:cxn ang="0">
                  <a:pos x="8" y="4"/>
                </a:cxn>
                <a:cxn ang="0">
                  <a:pos x="0" y="4"/>
                </a:cxn>
                <a:cxn ang="0">
                  <a:pos x="0" y="4"/>
                </a:cxn>
                <a:cxn ang="0">
                  <a:pos x="0" y="4"/>
                </a:cxn>
              </a:cxnLst>
              <a:rect l="0" t="0" r="r" b="b"/>
              <a:pathLst>
                <a:path w="8" h="8">
                  <a:moveTo>
                    <a:pt x="0" y="4"/>
                  </a:moveTo>
                  <a:lnTo>
                    <a:pt x="0" y="0"/>
                  </a:lnTo>
                  <a:lnTo>
                    <a:pt x="4" y="0"/>
                  </a:lnTo>
                  <a:lnTo>
                    <a:pt x="4" y="8"/>
                  </a:lnTo>
                  <a:lnTo>
                    <a:pt x="8" y="4"/>
                  </a:lnTo>
                  <a:lnTo>
                    <a:pt x="0" y="4"/>
                  </a:lnTo>
                  <a:lnTo>
                    <a:pt x="0" y="4"/>
                  </a:lnTo>
                  <a:lnTo>
                    <a:pt x="0"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6" name="Freeform 24"/>
            <p:cNvSpPr>
              <a:spLocks/>
            </p:cNvSpPr>
            <p:nvPr userDrawn="1"/>
          </p:nvSpPr>
          <p:spPr bwMode="auto">
            <a:xfrm>
              <a:off x="5014" y="3192"/>
              <a:ext cx="8" cy="97"/>
            </a:xfrm>
            <a:custGeom>
              <a:avLst/>
              <a:gdLst/>
              <a:ahLst/>
              <a:cxnLst>
                <a:cxn ang="0">
                  <a:pos x="0" y="0"/>
                </a:cxn>
                <a:cxn ang="0">
                  <a:pos x="8" y="0"/>
                </a:cxn>
                <a:cxn ang="0">
                  <a:pos x="8" y="97"/>
                </a:cxn>
                <a:cxn ang="0">
                  <a:pos x="0" y="97"/>
                </a:cxn>
                <a:cxn ang="0">
                  <a:pos x="0" y="0"/>
                </a:cxn>
                <a:cxn ang="0">
                  <a:pos x="0" y="0"/>
                </a:cxn>
                <a:cxn ang="0">
                  <a:pos x="0" y="0"/>
                </a:cxn>
              </a:cxnLst>
              <a:rect l="0" t="0" r="r" b="b"/>
              <a:pathLst>
                <a:path w="8" h="97">
                  <a:moveTo>
                    <a:pt x="0" y="0"/>
                  </a:moveTo>
                  <a:lnTo>
                    <a:pt x="8" y="0"/>
                  </a:lnTo>
                  <a:lnTo>
                    <a:pt x="8" y="97"/>
                  </a:lnTo>
                  <a:lnTo>
                    <a:pt x="0" y="97"/>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7" name="Freeform 25"/>
            <p:cNvSpPr>
              <a:spLocks/>
            </p:cNvSpPr>
            <p:nvPr userDrawn="1"/>
          </p:nvSpPr>
          <p:spPr bwMode="auto">
            <a:xfrm>
              <a:off x="5014" y="3188"/>
              <a:ext cx="8" cy="8"/>
            </a:xfrm>
            <a:custGeom>
              <a:avLst/>
              <a:gdLst/>
              <a:ahLst/>
              <a:cxnLst>
                <a:cxn ang="0">
                  <a:pos x="4" y="0"/>
                </a:cxn>
                <a:cxn ang="0">
                  <a:pos x="8" y="0"/>
                </a:cxn>
                <a:cxn ang="0">
                  <a:pos x="8" y="4"/>
                </a:cxn>
                <a:cxn ang="0">
                  <a:pos x="0" y="4"/>
                </a:cxn>
                <a:cxn ang="0">
                  <a:pos x="4" y="8"/>
                </a:cxn>
                <a:cxn ang="0">
                  <a:pos x="4" y="0"/>
                </a:cxn>
                <a:cxn ang="0">
                  <a:pos x="4" y="0"/>
                </a:cxn>
                <a:cxn ang="0">
                  <a:pos x="4" y="0"/>
                </a:cxn>
              </a:cxnLst>
              <a:rect l="0" t="0" r="r" b="b"/>
              <a:pathLst>
                <a:path w="8" h="8">
                  <a:moveTo>
                    <a:pt x="4" y="0"/>
                  </a:moveTo>
                  <a:lnTo>
                    <a:pt x="8" y="0"/>
                  </a:lnTo>
                  <a:lnTo>
                    <a:pt x="8" y="4"/>
                  </a:lnTo>
                  <a:lnTo>
                    <a:pt x="0" y="4"/>
                  </a:lnTo>
                  <a:lnTo>
                    <a:pt x="4" y="8"/>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8" name="Freeform 26"/>
            <p:cNvSpPr>
              <a:spLocks/>
            </p:cNvSpPr>
            <p:nvPr userDrawn="1"/>
          </p:nvSpPr>
          <p:spPr bwMode="auto">
            <a:xfrm>
              <a:off x="4965" y="3285"/>
              <a:ext cx="53" cy="9"/>
            </a:xfrm>
            <a:custGeom>
              <a:avLst/>
              <a:gdLst/>
              <a:ahLst/>
              <a:cxnLst>
                <a:cxn ang="0">
                  <a:pos x="0" y="0"/>
                </a:cxn>
                <a:cxn ang="0">
                  <a:pos x="53" y="0"/>
                </a:cxn>
                <a:cxn ang="0">
                  <a:pos x="53" y="9"/>
                </a:cxn>
                <a:cxn ang="0">
                  <a:pos x="0" y="9"/>
                </a:cxn>
                <a:cxn ang="0">
                  <a:pos x="0" y="0"/>
                </a:cxn>
                <a:cxn ang="0">
                  <a:pos x="0" y="0"/>
                </a:cxn>
                <a:cxn ang="0">
                  <a:pos x="0" y="0"/>
                </a:cxn>
              </a:cxnLst>
              <a:rect l="0" t="0" r="r" b="b"/>
              <a:pathLst>
                <a:path w="53" h="9">
                  <a:moveTo>
                    <a:pt x="0" y="0"/>
                  </a:moveTo>
                  <a:lnTo>
                    <a:pt x="53" y="0"/>
                  </a:lnTo>
                  <a:lnTo>
                    <a:pt x="53" y="9"/>
                  </a:lnTo>
                  <a:lnTo>
                    <a:pt x="0" y="9"/>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9" name="Freeform 27"/>
            <p:cNvSpPr>
              <a:spLocks/>
            </p:cNvSpPr>
            <p:nvPr userDrawn="1"/>
          </p:nvSpPr>
          <p:spPr bwMode="auto">
            <a:xfrm>
              <a:off x="5014" y="3285"/>
              <a:ext cx="8" cy="9"/>
            </a:xfrm>
            <a:custGeom>
              <a:avLst/>
              <a:gdLst/>
              <a:ahLst/>
              <a:cxnLst>
                <a:cxn ang="0">
                  <a:pos x="8" y="4"/>
                </a:cxn>
                <a:cxn ang="0">
                  <a:pos x="8" y="9"/>
                </a:cxn>
                <a:cxn ang="0">
                  <a:pos x="4" y="9"/>
                </a:cxn>
                <a:cxn ang="0">
                  <a:pos x="4" y="0"/>
                </a:cxn>
                <a:cxn ang="0">
                  <a:pos x="0" y="4"/>
                </a:cxn>
                <a:cxn ang="0">
                  <a:pos x="8" y="4"/>
                </a:cxn>
                <a:cxn ang="0">
                  <a:pos x="8" y="4"/>
                </a:cxn>
                <a:cxn ang="0">
                  <a:pos x="8" y="4"/>
                </a:cxn>
              </a:cxnLst>
              <a:rect l="0" t="0" r="r" b="b"/>
              <a:pathLst>
                <a:path w="8" h="9">
                  <a:moveTo>
                    <a:pt x="8" y="4"/>
                  </a:moveTo>
                  <a:lnTo>
                    <a:pt x="8" y="9"/>
                  </a:lnTo>
                  <a:lnTo>
                    <a:pt x="4" y="9"/>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0" name="Freeform 28"/>
            <p:cNvSpPr>
              <a:spLocks/>
            </p:cNvSpPr>
            <p:nvPr userDrawn="1"/>
          </p:nvSpPr>
          <p:spPr bwMode="auto">
            <a:xfrm>
              <a:off x="4962" y="3289"/>
              <a:ext cx="7" cy="242"/>
            </a:xfrm>
            <a:custGeom>
              <a:avLst/>
              <a:gdLst/>
              <a:ahLst/>
              <a:cxnLst>
                <a:cxn ang="0">
                  <a:pos x="7" y="0"/>
                </a:cxn>
                <a:cxn ang="0">
                  <a:pos x="0" y="0"/>
                </a:cxn>
                <a:cxn ang="0">
                  <a:pos x="0" y="121"/>
                </a:cxn>
                <a:cxn ang="0">
                  <a:pos x="0" y="242"/>
                </a:cxn>
                <a:cxn ang="0">
                  <a:pos x="7" y="242"/>
                </a:cxn>
                <a:cxn ang="0">
                  <a:pos x="7" y="121"/>
                </a:cxn>
                <a:cxn ang="0">
                  <a:pos x="7" y="0"/>
                </a:cxn>
                <a:cxn ang="0">
                  <a:pos x="7" y="0"/>
                </a:cxn>
                <a:cxn ang="0">
                  <a:pos x="7" y="0"/>
                </a:cxn>
              </a:cxnLst>
              <a:rect l="0" t="0" r="r" b="b"/>
              <a:pathLst>
                <a:path w="7" h="242">
                  <a:moveTo>
                    <a:pt x="7" y="0"/>
                  </a:moveTo>
                  <a:lnTo>
                    <a:pt x="0" y="0"/>
                  </a:lnTo>
                  <a:lnTo>
                    <a:pt x="0" y="121"/>
                  </a:lnTo>
                  <a:lnTo>
                    <a:pt x="0" y="242"/>
                  </a:lnTo>
                  <a:lnTo>
                    <a:pt x="7" y="242"/>
                  </a:lnTo>
                  <a:lnTo>
                    <a:pt x="7" y="121"/>
                  </a:lnTo>
                  <a:lnTo>
                    <a:pt x="7" y="0"/>
                  </a:lnTo>
                  <a:lnTo>
                    <a:pt x="7" y="0"/>
                  </a:lnTo>
                  <a:lnTo>
                    <a:pt x="7"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1" name="Freeform 29"/>
            <p:cNvSpPr>
              <a:spLocks/>
            </p:cNvSpPr>
            <p:nvPr userDrawn="1"/>
          </p:nvSpPr>
          <p:spPr bwMode="auto">
            <a:xfrm>
              <a:off x="4962" y="3285"/>
              <a:ext cx="7" cy="9"/>
            </a:xfrm>
            <a:custGeom>
              <a:avLst/>
              <a:gdLst/>
              <a:ahLst/>
              <a:cxnLst>
                <a:cxn ang="0">
                  <a:pos x="3" y="0"/>
                </a:cxn>
                <a:cxn ang="0">
                  <a:pos x="0" y="0"/>
                </a:cxn>
                <a:cxn ang="0">
                  <a:pos x="0" y="4"/>
                </a:cxn>
                <a:cxn ang="0">
                  <a:pos x="7" y="4"/>
                </a:cxn>
                <a:cxn ang="0">
                  <a:pos x="3" y="9"/>
                </a:cxn>
                <a:cxn ang="0">
                  <a:pos x="3" y="0"/>
                </a:cxn>
                <a:cxn ang="0">
                  <a:pos x="3" y="0"/>
                </a:cxn>
                <a:cxn ang="0">
                  <a:pos x="3" y="0"/>
                </a:cxn>
              </a:cxnLst>
              <a:rect l="0" t="0" r="r" b="b"/>
              <a:pathLst>
                <a:path w="7" h="9">
                  <a:moveTo>
                    <a:pt x="3" y="0"/>
                  </a:moveTo>
                  <a:lnTo>
                    <a:pt x="0" y="0"/>
                  </a:lnTo>
                  <a:lnTo>
                    <a:pt x="0" y="4"/>
                  </a:lnTo>
                  <a:lnTo>
                    <a:pt x="7" y="4"/>
                  </a:lnTo>
                  <a:lnTo>
                    <a:pt x="3" y="9"/>
                  </a:lnTo>
                  <a:lnTo>
                    <a:pt x="3" y="0"/>
                  </a:lnTo>
                  <a:lnTo>
                    <a:pt x="3" y="0"/>
                  </a:lnTo>
                  <a:lnTo>
                    <a:pt x="3"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2" name="Freeform 30"/>
            <p:cNvSpPr>
              <a:spLocks/>
            </p:cNvSpPr>
            <p:nvPr userDrawn="1"/>
          </p:nvSpPr>
          <p:spPr bwMode="auto">
            <a:xfrm>
              <a:off x="4965" y="3526"/>
              <a:ext cx="53" cy="9"/>
            </a:xfrm>
            <a:custGeom>
              <a:avLst/>
              <a:gdLst/>
              <a:ahLst/>
              <a:cxnLst>
                <a:cxn ang="0">
                  <a:pos x="0" y="0"/>
                </a:cxn>
                <a:cxn ang="0">
                  <a:pos x="0" y="7"/>
                </a:cxn>
                <a:cxn ang="0">
                  <a:pos x="53" y="9"/>
                </a:cxn>
                <a:cxn ang="0">
                  <a:pos x="53" y="0"/>
                </a:cxn>
                <a:cxn ang="0">
                  <a:pos x="0" y="0"/>
                </a:cxn>
                <a:cxn ang="0">
                  <a:pos x="0" y="0"/>
                </a:cxn>
                <a:cxn ang="0">
                  <a:pos x="0" y="0"/>
                </a:cxn>
              </a:cxnLst>
              <a:rect l="0" t="0" r="r" b="b"/>
              <a:pathLst>
                <a:path w="53" h="9">
                  <a:moveTo>
                    <a:pt x="0" y="0"/>
                  </a:moveTo>
                  <a:lnTo>
                    <a:pt x="0" y="7"/>
                  </a:lnTo>
                  <a:lnTo>
                    <a:pt x="53" y="9"/>
                  </a:lnTo>
                  <a:lnTo>
                    <a:pt x="53" y="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3" name="Freeform 31"/>
            <p:cNvSpPr>
              <a:spLocks/>
            </p:cNvSpPr>
            <p:nvPr userDrawn="1"/>
          </p:nvSpPr>
          <p:spPr bwMode="auto">
            <a:xfrm>
              <a:off x="4962" y="3526"/>
              <a:ext cx="7" cy="7"/>
            </a:xfrm>
            <a:custGeom>
              <a:avLst/>
              <a:gdLst/>
              <a:ahLst/>
              <a:cxnLst>
                <a:cxn ang="0">
                  <a:pos x="0" y="5"/>
                </a:cxn>
                <a:cxn ang="0">
                  <a:pos x="0" y="7"/>
                </a:cxn>
                <a:cxn ang="0">
                  <a:pos x="3" y="7"/>
                </a:cxn>
                <a:cxn ang="0">
                  <a:pos x="3" y="0"/>
                </a:cxn>
                <a:cxn ang="0">
                  <a:pos x="7" y="5"/>
                </a:cxn>
                <a:cxn ang="0">
                  <a:pos x="0" y="5"/>
                </a:cxn>
                <a:cxn ang="0">
                  <a:pos x="0" y="5"/>
                </a:cxn>
                <a:cxn ang="0">
                  <a:pos x="0" y="5"/>
                </a:cxn>
              </a:cxnLst>
              <a:rect l="0" t="0" r="r" b="b"/>
              <a:pathLst>
                <a:path w="7" h="7">
                  <a:moveTo>
                    <a:pt x="0" y="5"/>
                  </a:moveTo>
                  <a:lnTo>
                    <a:pt x="0" y="7"/>
                  </a:lnTo>
                  <a:lnTo>
                    <a:pt x="3" y="7"/>
                  </a:lnTo>
                  <a:lnTo>
                    <a:pt x="3" y="0"/>
                  </a:lnTo>
                  <a:lnTo>
                    <a:pt x="7" y="5"/>
                  </a:lnTo>
                  <a:lnTo>
                    <a:pt x="0" y="5"/>
                  </a:lnTo>
                  <a:lnTo>
                    <a:pt x="0" y="5"/>
                  </a:lnTo>
                  <a:lnTo>
                    <a:pt x="0" y="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4" name="Freeform 32"/>
            <p:cNvSpPr>
              <a:spLocks/>
            </p:cNvSpPr>
            <p:nvPr userDrawn="1"/>
          </p:nvSpPr>
          <p:spPr bwMode="auto">
            <a:xfrm>
              <a:off x="5014" y="3531"/>
              <a:ext cx="8" cy="93"/>
            </a:xfrm>
            <a:custGeom>
              <a:avLst/>
              <a:gdLst/>
              <a:ahLst/>
              <a:cxnLst>
                <a:cxn ang="0">
                  <a:pos x="0" y="0"/>
                </a:cxn>
                <a:cxn ang="0">
                  <a:pos x="8" y="0"/>
                </a:cxn>
                <a:cxn ang="0">
                  <a:pos x="8" y="93"/>
                </a:cxn>
                <a:cxn ang="0">
                  <a:pos x="0" y="93"/>
                </a:cxn>
                <a:cxn ang="0">
                  <a:pos x="0" y="0"/>
                </a:cxn>
                <a:cxn ang="0">
                  <a:pos x="0" y="0"/>
                </a:cxn>
                <a:cxn ang="0">
                  <a:pos x="0" y="0"/>
                </a:cxn>
              </a:cxnLst>
              <a:rect l="0" t="0" r="r" b="b"/>
              <a:pathLst>
                <a:path w="8" h="93">
                  <a:moveTo>
                    <a:pt x="0" y="0"/>
                  </a:moveTo>
                  <a:lnTo>
                    <a:pt x="8" y="0"/>
                  </a:lnTo>
                  <a:lnTo>
                    <a:pt x="8" y="93"/>
                  </a:lnTo>
                  <a:lnTo>
                    <a:pt x="0" y="93"/>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5" name="Freeform 33"/>
            <p:cNvSpPr>
              <a:spLocks/>
            </p:cNvSpPr>
            <p:nvPr userDrawn="1"/>
          </p:nvSpPr>
          <p:spPr bwMode="auto">
            <a:xfrm>
              <a:off x="5014" y="3526"/>
              <a:ext cx="8" cy="9"/>
            </a:xfrm>
            <a:custGeom>
              <a:avLst/>
              <a:gdLst/>
              <a:ahLst/>
              <a:cxnLst>
                <a:cxn ang="0">
                  <a:pos x="4" y="0"/>
                </a:cxn>
                <a:cxn ang="0">
                  <a:pos x="8" y="0"/>
                </a:cxn>
                <a:cxn ang="0">
                  <a:pos x="8" y="5"/>
                </a:cxn>
                <a:cxn ang="0">
                  <a:pos x="0" y="5"/>
                </a:cxn>
                <a:cxn ang="0">
                  <a:pos x="4" y="9"/>
                </a:cxn>
                <a:cxn ang="0">
                  <a:pos x="4" y="0"/>
                </a:cxn>
                <a:cxn ang="0">
                  <a:pos x="4" y="0"/>
                </a:cxn>
                <a:cxn ang="0">
                  <a:pos x="4" y="0"/>
                </a:cxn>
              </a:cxnLst>
              <a:rect l="0" t="0" r="r" b="b"/>
              <a:pathLst>
                <a:path w="8" h="9">
                  <a:moveTo>
                    <a:pt x="4" y="0"/>
                  </a:moveTo>
                  <a:lnTo>
                    <a:pt x="8" y="0"/>
                  </a:lnTo>
                  <a:lnTo>
                    <a:pt x="8" y="5"/>
                  </a:lnTo>
                  <a:lnTo>
                    <a:pt x="0" y="5"/>
                  </a:lnTo>
                  <a:lnTo>
                    <a:pt x="4" y="9"/>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6" name="Freeform 34"/>
            <p:cNvSpPr>
              <a:spLocks/>
            </p:cNvSpPr>
            <p:nvPr userDrawn="1"/>
          </p:nvSpPr>
          <p:spPr bwMode="auto">
            <a:xfrm>
              <a:off x="4887" y="3620"/>
              <a:ext cx="131" cy="8"/>
            </a:xfrm>
            <a:custGeom>
              <a:avLst/>
              <a:gdLst/>
              <a:ahLst/>
              <a:cxnLst>
                <a:cxn ang="0">
                  <a:pos x="0" y="0"/>
                </a:cxn>
                <a:cxn ang="0">
                  <a:pos x="131" y="0"/>
                </a:cxn>
                <a:cxn ang="0">
                  <a:pos x="131" y="8"/>
                </a:cxn>
                <a:cxn ang="0">
                  <a:pos x="0" y="8"/>
                </a:cxn>
                <a:cxn ang="0">
                  <a:pos x="0" y="0"/>
                </a:cxn>
                <a:cxn ang="0">
                  <a:pos x="0" y="0"/>
                </a:cxn>
                <a:cxn ang="0">
                  <a:pos x="0" y="0"/>
                </a:cxn>
              </a:cxnLst>
              <a:rect l="0" t="0" r="r" b="b"/>
              <a:pathLst>
                <a:path w="131" h="8">
                  <a:moveTo>
                    <a:pt x="0" y="0"/>
                  </a:moveTo>
                  <a:lnTo>
                    <a:pt x="131" y="0"/>
                  </a:lnTo>
                  <a:lnTo>
                    <a:pt x="131"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7" name="Freeform 35"/>
            <p:cNvSpPr>
              <a:spLocks/>
            </p:cNvSpPr>
            <p:nvPr userDrawn="1"/>
          </p:nvSpPr>
          <p:spPr bwMode="auto">
            <a:xfrm>
              <a:off x="5014" y="3620"/>
              <a:ext cx="8" cy="8"/>
            </a:xfrm>
            <a:custGeom>
              <a:avLst/>
              <a:gdLst/>
              <a:ahLst/>
              <a:cxnLst>
                <a:cxn ang="0">
                  <a:pos x="8" y="4"/>
                </a:cxn>
                <a:cxn ang="0">
                  <a:pos x="8" y="8"/>
                </a:cxn>
                <a:cxn ang="0">
                  <a:pos x="4" y="8"/>
                </a:cxn>
                <a:cxn ang="0">
                  <a:pos x="4" y="0"/>
                </a:cxn>
                <a:cxn ang="0">
                  <a:pos x="0" y="4"/>
                </a:cxn>
                <a:cxn ang="0">
                  <a:pos x="8" y="4"/>
                </a:cxn>
                <a:cxn ang="0">
                  <a:pos x="8" y="4"/>
                </a:cxn>
                <a:cxn ang="0">
                  <a:pos x="8" y="4"/>
                </a:cxn>
              </a:cxnLst>
              <a:rect l="0" t="0" r="r" b="b"/>
              <a:pathLst>
                <a:path w="8" h="8">
                  <a:moveTo>
                    <a:pt x="8" y="4"/>
                  </a:moveTo>
                  <a:lnTo>
                    <a:pt x="8" y="8"/>
                  </a:lnTo>
                  <a:lnTo>
                    <a:pt x="4" y="8"/>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8" name="Freeform 36"/>
            <p:cNvSpPr>
              <a:spLocks/>
            </p:cNvSpPr>
            <p:nvPr userDrawn="1"/>
          </p:nvSpPr>
          <p:spPr bwMode="auto">
            <a:xfrm>
              <a:off x="4726" y="3426"/>
              <a:ext cx="164" cy="201"/>
            </a:xfrm>
            <a:custGeom>
              <a:avLst/>
              <a:gdLst/>
              <a:ahLst/>
              <a:cxnLst>
                <a:cxn ang="0">
                  <a:pos x="159" y="201"/>
                </a:cxn>
                <a:cxn ang="0">
                  <a:pos x="164" y="195"/>
                </a:cxn>
                <a:cxn ang="0">
                  <a:pos x="5" y="0"/>
                </a:cxn>
                <a:cxn ang="0">
                  <a:pos x="0" y="5"/>
                </a:cxn>
                <a:cxn ang="0">
                  <a:pos x="159" y="201"/>
                </a:cxn>
                <a:cxn ang="0">
                  <a:pos x="159" y="201"/>
                </a:cxn>
                <a:cxn ang="0">
                  <a:pos x="159" y="201"/>
                </a:cxn>
              </a:cxnLst>
              <a:rect l="0" t="0" r="r" b="b"/>
              <a:pathLst>
                <a:path w="164" h="201">
                  <a:moveTo>
                    <a:pt x="159" y="201"/>
                  </a:moveTo>
                  <a:lnTo>
                    <a:pt x="164" y="195"/>
                  </a:lnTo>
                  <a:lnTo>
                    <a:pt x="5" y="0"/>
                  </a:lnTo>
                  <a:lnTo>
                    <a:pt x="0" y="5"/>
                  </a:lnTo>
                  <a:lnTo>
                    <a:pt x="159" y="201"/>
                  </a:lnTo>
                  <a:lnTo>
                    <a:pt x="159" y="201"/>
                  </a:lnTo>
                  <a:lnTo>
                    <a:pt x="159" y="201"/>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9" name="Freeform 37"/>
            <p:cNvSpPr>
              <a:spLocks/>
            </p:cNvSpPr>
            <p:nvPr userDrawn="1"/>
          </p:nvSpPr>
          <p:spPr bwMode="auto">
            <a:xfrm>
              <a:off x="4885" y="3620"/>
              <a:ext cx="5" cy="8"/>
            </a:xfrm>
            <a:custGeom>
              <a:avLst/>
              <a:gdLst/>
              <a:ahLst/>
              <a:cxnLst>
                <a:cxn ang="0">
                  <a:pos x="2" y="8"/>
                </a:cxn>
                <a:cxn ang="0">
                  <a:pos x="0" y="8"/>
                </a:cxn>
                <a:cxn ang="0">
                  <a:pos x="0" y="7"/>
                </a:cxn>
                <a:cxn ang="0">
                  <a:pos x="5" y="1"/>
                </a:cxn>
                <a:cxn ang="0">
                  <a:pos x="2" y="0"/>
                </a:cxn>
                <a:cxn ang="0">
                  <a:pos x="2" y="8"/>
                </a:cxn>
                <a:cxn ang="0">
                  <a:pos x="2" y="8"/>
                </a:cxn>
                <a:cxn ang="0">
                  <a:pos x="2" y="8"/>
                </a:cxn>
              </a:cxnLst>
              <a:rect l="0" t="0" r="r" b="b"/>
              <a:pathLst>
                <a:path w="5" h="8">
                  <a:moveTo>
                    <a:pt x="2" y="8"/>
                  </a:moveTo>
                  <a:lnTo>
                    <a:pt x="0" y="8"/>
                  </a:lnTo>
                  <a:lnTo>
                    <a:pt x="0" y="7"/>
                  </a:lnTo>
                  <a:lnTo>
                    <a:pt x="5" y="1"/>
                  </a:lnTo>
                  <a:lnTo>
                    <a:pt x="2" y="0"/>
                  </a:lnTo>
                  <a:lnTo>
                    <a:pt x="2" y="8"/>
                  </a:lnTo>
                  <a:lnTo>
                    <a:pt x="2" y="8"/>
                  </a:lnTo>
                  <a:lnTo>
                    <a:pt x="2"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0" name="Freeform 38"/>
            <p:cNvSpPr>
              <a:spLocks/>
            </p:cNvSpPr>
            <p:nvPr userDrawn="1"/>
          </p:nvSpPr>
          <p:spPr bwMode="auto">
            <a:xfrm>
              <a:off x="4724" y="3429"/>
              <a:ext cx="9" cy="102"/>
            </a:xfrm>
            <a:custGeom>
              <a:avLst/>
              <a:gdLst/>
              <a:ahLst/>
              <a:cxnLst>
                <a:cxn ang="0">
                  <a:pos x="0" y="0"/>
                </a:cxn>
                <a:cxn ang="0">
                  <a:pos x="9" y="0"/>
                </a:cxn>
                <a:cxn ang="0">
                  <a:pos x="9" y="102"/>
                </a:cxn>
                <a:cxn ang="0">
                  <a:pos x="0" y="102"/>
                </a:cxn>
                <a:cxn ang="0">
                  <a:pos x="0" y="0"/>
                </a:cxn>
                <a:cxn ang="0">
                  <a:pos x="0" y="0"/>
                </a:cxn>
                <a:cxn ang="0">
                  <a:pos x="0" y="0"/>
                </a:cxn>
              </a:cxnLst>
              <a:rect l="0" t="0" r="r" b="b"/>
              <a:pathLst>
                <a:path w="9" h="102">
                  <a:moveTo>
                    <a:pt x="0" y="0"/>
                  </a:moveTo>
                  <a:lnTo>
                    <a:pt x="9" y="0"/>
                  </a:lnTo>
                  <a:lnTo>
                    <a:pt x="9" y="102"/>
                  </a:lnTo>
                  <a:lnTo>
                    <a:pt x="0" y="102"/>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1" name="Freeform 39"/>
            <p:cNvSpPr>
              <a:spLocks/>
            </p:cNvSpPr>
            <p:nvPr userDrawn="1"/>
          </p:nvSpPr>
          <p:spPr bwMode="auto">
            <a:xfrm>
              <a:off x="4724" y="3418"/>
              <a:ext cx="9" cy="13"/>
            </a:xfrm>
            <a:custGeom>
              <a:avLst/>
              <a:gdLst/>
              <a:ahLst/>
              <a:cxnLst>
                <a:cxn ang="0">
                  <a:pos x="7" y="8"/>
                </a:cxn>
                <a:cxn ang="0">
                  <a:pos x="0" y="0"/>
                </a:cxn>
                <a:cxn ang="0">
                  <a:pos x="0" y="11"/>
                </a:cxn>
                <a:cxn ang="0">
                  <a:pos x="9" y="11"/>
                </a:cxn>
                <a:cxn ang="0">
                  <a:pos x="2" y="13"/>
                </a:cxn>
                <a:cxn ang="0">
                  <a:pos x="7" y="8"/>
                </a:cxn>
                <a:cxn ang="0">
                  <a:pos x="7" y="8"/>
                </a:cxn>
                <a:cxn ang="0">
                  <a:pos x="7" y="8"/>
                </a:cxn>
              </a:cxnLst>
              <a:rect l="0" t="0" r="r" b="b"/>
              <a:pathLst>
                <a:path w="9" h="13">
                  <a:moveTo>
                    <a:pt x="7" y="8"/>
                  </a:moveTo>
                  <a:lnTo>
                    <a:pt x="0" y="0"/>
                  </a:lnTo>
                  <a:lnTo>
                    <a:pt x="0" y="11"/>
                  </a:lnTo>
                  <a:lnTo>
                    <a:pt x="9" y="11"/>
                  </a:lnTo>
                  <a:lnTo>
                    <a:pt x="2" y="13"/>
                  </a:lnTo>
                  <a:lnTo>
                    <a:pt x="7" y="8"/>
                  </a:lnTo>
                  <a:lnTo>
                    <a:pt x="7" y="8"/>
                  </a:lnTo>
                  <a:lnTo>
                    <a:pt x="7"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2" name="Freeform 40"/>
            <p:cNvSpPr>
              <a:spLocks/>
            </p:cNvSpPr>
            <p:nvPr userDrawn="1"/>
          </p:nvSpPr>
          <p:spPr bwMode="auto">
            <a:xfrm>
              <a:off x="4728" y="3526"/>
              <a:ext cx="45" cy="9"/>
            </a:xfrm>
            <a:custGeom>
              <a:avLst/>
              <a:gdLst/>
              <a:ahLst/>
              <a:cxnLst>
                <a:cxn ang="0">
                  <a:pos x="0" y="0"/>
                </a:cxn>
                <a:cxn ang="0">
                  <a:pos x="45" y="0"/>
                </a:cxn>
                <a:cxn ang="0">
                  <a:pos x="45" y="9"/>
                </a:cxn>
                <a:cxn ang="0">
                  <a:pos x="0" y="9"/>
                </a:cxn>
                <a:cxn ang="0">
                  <a:pos x="0" y="0"/>
                </a:cxn>
                <a:cxn ang="0">
                  <a:pos x="0" y="0"/>
                </a:cxn>
                <a:cxn ang="0">
                  <a:pos x="0" y="0"/>
                </a:cxn>
              </a:cxnLst>
              <a:rect l="0" t="0" r="r" b="b"/>
              <a:pathLst>
                <a:path w="45" h="9">
                  <a:moveTo>
                    <a:pt x="0" y="0"/>
                  </a:moveTo>
                  <a:lnTo>
                    <a:pt x="45" y="0"/>
                  </a:lnTo>
                  <a:lnTo>
                    <a:pt x="45" y="9"/>
                  </a:lnTo>
                  <a:lnTo>
                    <a:pt x="0" y="9"/>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3" name="Freeform 41"/>
            <p:cNvSpPr>
              <a:spLocks/>
            </p:cNvSpPr>
            <p:nvPr userDrawn="1"/>
          </p:nvSpPr>
          <p:spPr bwMode="auto">
            <a:xfrm>
              <a:off x="4724" y="3526"/>
              <a:ext cx="9" cy="9"/>
            </a:xfrm>
            <a:custGeom>
              <a:avLst/>
              <a:gdLst/>
              <a:ahLst/>
              <a:cxnLst>
                <a:cxn ang="0">
                  <a:pos x="0" y="5"/>
                </a:cxn>
                <a:cxn ang="0">
                  <a:pos x="0" y="9"/>
                </a:cxn>
                <a:cxn ang="0">
                  <a:pos x="4" y="9"/>
                </a:cxn>
                <a:cxn ang="0">
                  <a:pos x="4" y="0"/>
                </a:cxn>
                <a:cxn ang="0">
                  <a:pos x="9" y="5"/>
                </a:cxn>
                <a:cxn ang="0">
                  <a:pos x="0" y="5"/>
                </a:cxn>
                <a:cxn ang="0">
                  <a:pos x="0" y="5"/>
                </a:cxn>
                <a:cxn ang="0">
                  <a:pos x="0" y="5"/>
                </a:cxn>
              </a:cxnLst>
              <a:rect l="0" t="0" r="r" b="b"/>
              <a:pathLst>
                <a:path w="9" h="9">
                  <a:moveTo>
                    <a:pt x="0" y="5"/>
                  </a:moveTo>
                  <a:lnTo>
                    <a:pt x="0" y="9"/>
                  </a:lnTo>
                  <a:lnTo>
                    <a:pt x="4" y="9"/>
                  </a:lnTo>
                  <a:lnTo>
                    <a:pt x="4" y="0"/>
                  </a:lnTo>
                  <a:lnTo>
                    <a:pt x="9" y="5"/>
                  </a:lnTo>
                  <a:lnTo>
                    <a:pt x="0" y="5"/>
                  </a:lnTo>
                  <a:lnTo>
                    <a:pt x="0" y="5"/>
                  </a:lnTo>
                  <a:lnTo>
                    <a:pt x="0" y="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4" name="Freeform 42"/>
            <p:cNvSpPr>
              <a:spLocks/>
            </p:cNvSpPr>
            <p:nvPr userDrawn="1"/>
          </p:nvSpPr>
          <p:spPr bwMode="auto">
            <a:xfrm>
              <a:off x="4769" y="3531"/>
              <a:ext cx="8" cy="93"/>
            </a:xfrm>
            <a:custGeom>
              <a:avLst/>
              <a:gdLst/>
              <a:ahLst/>
              <a:cxnLst>
                <a:cxn ang="0">
                  <a:pos x="0" y="0"/>
                </a:cxn>
                <a:cxn ang="0">
                  <a:pos x="8" y="0"/>
                </a:cxn>
                <a:cxn ang="0">
                  <a:pos x="8" y="93"/>
                </a:cxn>
                <a:cxn ang="0">
                  <a:pos x="0" y="93"/>
                </a:cxn>
                <a:cxn ang="0">
                  <a:pos x="0" y="0"/>
                </a:cxn>
                <a:cxn ang="0">
                  <a:pos x="0" y="0"/>
                </a:cxn>
                <a:cxn ang="0">
                  <a:pos x="0" y="0"/>
                </a:cxn>
              </a:cxnLst>
              <a:rect l="0" t="0" r="r" b="b"/>
              <a:pathLst>
                <a:path w="8" h="93">
                  <a:moveTo>
                    <a:pt x="0" y="0"/>
                  </a:moveTo>
                  <a:lnTo>
                    <a:pt x="8" y="0"/>
                  </a:lnTo>
                  <a:lnTo>
                    <a:pt x="8" y="93"/>
                  </a:lnTo>
                  <a:lnTo>
                    <a:pt x="0" y="93"/>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5" name="Freeform 43"/>
            <p:cNvSpPr>
              <a:spLocks/>
            </p:cNvSpPr>
            <p:nvPr userDrawn="1"/>
          </p:nvSpPr>
          <p:spPr bwMode="auto">
            <a:xfrm>
              <a:off x="4769" y="3526"/>
              <a:ext cx="8" cy="9"/>
            </a:xfrm>
            <a:custGeom>
              <a:avLst/>
              <a:gdLst/>
              <a:ahLst/>
              <a:cxnLst>
                <a:cxn ang="0">
                  <a:pos x="4" y="0"/>
                </a:cxn>
                <a:cxn ang="0">
                  <a:pos x="8" y="0"/>
                </a:cxn>
                <a:cxn ang="0">
                  <a:pos x="8" y="5"/>
                </a:cxn>
                <a:cxn ang="0">
                  <a:pos x="0" y="5"/>
                </a:cxn>
                <a:cxn ang="0">
                  <a:pos x="4" y="9"/>
                </a:cxn>
                <a:cxn ang="0">
                  <a:pos x="4" y="0"/>
                </a:cxn>
                <a:cxn ang="0">
                  <a:pos x="4" y="0"/>
                </a:cxn>
                <a:cxn ang="0">
                  <a:pos x="4" y="0"/>
                </a:cxn>
              </a:cxnLst>
              <a:rect l="0" t="0" r="r" b="b"/>
              <a:pathLst>
                <a:path w="8" h="9">
                  <a:moveTo>
                    <a:pt x="4" y="0"/>
                  </a:moveTo>
                  <a:lnTo>
                    <a:pt x="8" y="0"/>
                  </a:lnTo>
                  <a:lnTo>
                    <a:pt x="8" y="5"/>
                  </a:lnTo>
                  <a:lnTo>
                    <a:pt x="0" y="5"/>
                  </a:lnTo>
                  <a:lnTo>
                    <a:pt x="4" y="9"/>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6" name="Freeform 44"/>
            <p:cNvSpPr>
              <a:spLocks/>
            </p:cNvSpPr>
            <p:nvPr userDrawn="1"/>
          </p:nvSpPr>
          <p:spPr bwMode="auto">
            <a:xfrm>
              <a:off x="4579" y="3620"/>
              <a:ext cx="194" cy="8"/>
            </a:xfrm>
            <a:custGeom>
              <a:avLst/>
              <a:gdLst/>
              <a:ahLst/>
              <a:cxnLst>
                <a:cxn ang="0">
                  <a:pos x="0" y="0"/>
                </a:cxn>
                <a:cxn ang="0">
                  <a:pos x="194" y="0"/>
                </a:cxn>
                <a:cxn ang="0">
                  <a:pos x="194" y="8"/>
                </a:cxn>
                <a:cxn ang="0">
                  <a:pos x="0" y="8"/>
                </a:cxn>
                <a:cxn ang="0">
                  <a:pos x="0" y="0"/>
                </a:cxn>
                <a:cxn ang="0">
                  <a:pos x="0" y="0"/>
                </a:cxn>
                <a:cxn ang="0">
                  <a:pos x="0" y="0"/>
                </a:cxn>
              </a:cxnLst>
              <a:rect l="0" t="0" r="r" b="b"/>
              <a:pathLst>
                <a:path w="194" h="8">
                  <a:moveTo>
                    <a:pt x="0" y="0"/>
                  </a:moveTo>
                  <a:lnTo>
                    <a:pt x="194" y="0"/>
                  </a:lnTo>
                  <a:lnTo>
                    <a:pt x="194"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7" name="Freeform 45"/>
            <p:cNvSpPr>
              <a:spLocks/>
            </p:cNvSpPr>
            <p:nvPr userDrawn="1"/>
          </p:nvSpPr>
          <p:spPr bwMode="auto">
            <a:xfrm>
              <a:off x="4769" y="3620"/>
              <a:ext cx="8" cy="8"/>
            </a:xfrm>
            <a:custGeom>
              <a:avLst/>
              <a:gdLst/>
              <a:ahLst/>
              <a:cxnLst>
                <a:cxn ang="0">
                  <a:pos x="8" y="4"/>
                </a:cxn>
                <a:cxn ang="0">
                  <a:pos x="8" y="8"/>
                </a:cxn>
                <a:cxn ang="0">
                  <a:pos x="4" y="8"/>
                </a:cxn>
                <a:cxn ang="0">
                  <a:pos x="4" y="0"/>
                </a:cxn>
                <a:cxn ang="0">
                  <a:pos x="0" y="4"/>
                </a:cxn>
                <a:cxn ang="0">
                  <a:pos x="8" y="4"/>
                </a:cxn>
                <a:cxn ang="0">
                  <a:pos x="8" y="4"/>
                </a:cxn>
                <a:cxn ang="0">
                  <a:pos x="8" y="4"/>
                </a:cxn>
              </a:cxnLst>
              <a:rect l="0" t="0" r="r" b="b"/>
              <a:pathLst>
                <a:path w="8" h="8">
                  <a:moveTo>
                    <a:pt x="8" y="4"/>
                  </a:moveTo>
                  <a:lnTo>
                    <a:pt x="8" y="8"/>
                  </a:lnTo>
                  <a:lnTo>
                    <a:pt x="4" y="8"/>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8" name="Freeform 46"/>
            <p:cNvSpPr>
              <a:spLocks/>
            </p:cNvSpPr>
            <p:nvPr userDrawn="1"/>
          </p:nvSpPr>
          <p:spPr bwMode="auto">
            <a:xfrm>
              <a:off x="4575" y="3529"/>
              <a:ext cx="8" cy="95"/>
            </a:xfrm>
            <a:custGeom>
              <a:avLst/>
              <a:gdLst/>
              <a:ahLst/>
              <a:cxnLst>
                <a:cxn ang="0">
                  <a:pos x="0" y="95"/>
                </a:cxn>
                <a:cxn ang="0">
                  <a:pos x="8" y="95"/>
                </a:cxn>
                <a:cxn ang="0">
                  <a:pos x="8" y="0"/>
                </a:cxn>
                <a:cxn ang="0">
                  <a:pos x="0" y="0"/>
                </a:cxn>
                <a:cxn ang="0">
                  <a:pos x="0" y="95"/>
                </a:cxn>
                <a:cxn ang="0">
                  <a:pos x="0" y="95"/>
                </a:cxn>
                <a:cxn ang="0">
                  <a:pos x="0" y="95"/>
                </a:cxn>
              </a:cxnLst>
              <a:rect l="0" t="0" r="r" b="b"/>
              <a:pathLst>
                <a:path w="8" h="95">
                  <a:moveTo>
                    <a:pt x="0" y="95"/>
                  </a:moveTo>
                  <a:lnTo>
                    <a:pt x="8" y="95"/>
                  </a:lnTo>
                  <a:lnTo>
                    <a:pt x="8" y="0"/>
                  </a:lnTo>
                  <a:lnTo>
                    <a:pt x="0" y="0"/>
                  </a:lnTo>
                  <a:lnTo>
                    <a:pt x="0" y="95"/>
                  </a:lnTo>
                  <a:lnTo>
                    <a:pt x="0" y="95"/>
                  </a:lnTo>
                  <a:lnTo>
                    <a:pt x="0" y="9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9" name="Freeform 47"/>
            <p:cNvSpPr>
              <a:spLocks/>
            </p:cNvSpPr>
            <p:nvPr userDrawn="1"/>
          </p:nvSpPr>
          <p:spPr bwMode="auto">
            <a:xfrm>
              <a:off x="4575" y="3620"/>
              <a:ext cx="8" cy="8"/>
            </a:xfrm>
            <a:custGeom>
              <a:avLst/>
              <a:gdLst/>
              <a:ahLst/>
              <a:cxnLst>
                <a:cxn ang="0">
                  <a:pos x="4" y="8"/>
                </a:cxn>
                <a:cxn ang="0">
                  <a:pos x="0" y="8"/>
                </a:cxn>
                <a:cxn ang="0">
                  <a:pos x="0" y="4"/>
                </a:cxn>
                <a:cxn ang="0">
                  <a:pos x="8" y="4"/>
                </a:cxn>
                <a:cxn ang="0">
                  <a:pos x="4" y="0"/>
                </a:cxn>
                <a:cxn ang="0">
                  <a:pos x="4" y="8"/>
                </a:cxn>
                <a:cxn ang="0">
                  <a:pos x="4" y="8"/>
                </a:cxn>
                <a:cxn ang="0">
                  <a:pos x="4" y="8"/>
                </a:cxn>
              </a:cxnLst>
              <a:rect l="0" t="0" r="r" b="b"/>
              <a:pathLst>
                <a:path w="8" h="8">
                  <a:moveTo>
                    <a:pt x="4" y="8"/>
                  </a:moveTo>
                  <a:lnTo>
                    <a:pt x="0" y="8"/>
                  </a:lnTo>
                  <a:lnTo>
                    <a:pt x="0" y="4"/>
                  </a:lnTo>
                  <a:lnTo>
                    <a:pt x="8"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0" name="Freeform 48"/>
            <p:cNvSpPr>
              <a:spLocks/>
            </p:cNvSpPr>
            <p:nvPr userDrawn="1"/>
          </p:nvSpPr>
          <p:spPr bwMode="auto">
            <a:xfrm>
              <a:off x="4579" y="3525"/>
              <a:ext cx="48" cy="8"/>
            </a:xfrm>
            <a:custGeom>
              <a:avLst/>
              <a:gdLst/>
              <a:ahLst/>
              <a:cxnLst>
                <a:cxn ang="0">
                  <a:pos x="0" y="0"/>
                </a:cxn>
                <a:cxn ang="0">
                  <a:pos x="48" y="0"/>
                </a:cxn>
                <a:cxn ang="0">
                  <a:pos x="48" y="8"/>
                </a:cxn>
                <a:cxn ang="0">
                  <a:pos x="0" y="8"/>
                </a:cxn>
                <a:cxn ang="0">
                  <a:pos x="0" y="0"/>
                </a:cxn>
                <a:cxn ang="0">
                  <a:pos x="0" y="0"/>
                </a:cxn>
                <a:cxn ang="0">
                  <a:pos x="0" y="0"/>
                </a:cxn>
              </a:cxnLst>
              <a:rect l="0" t="0" r="r" b="b"/>
              <a:pathLst>
                <a:path w="48" h="8">
                  <a:moveTo>
                    <a:pt x="0" y="0"/>
                  </a:moveTo>
                  <a:lnTo>
                    <a:pt x="48" y="0"/>
                  </a:lnTo>
                  <a:lnTo>
                    <a:pt x="48"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1" name="Freeform 49"/>
            <p:cNvSpPr>
              <a:spLocks/>
            </p:cNvSpPr>
            <p:nvPr userDrawn="1"/>
          </p:nvSpPr>
          <p:spPr bwMode="auto">
            <a:xfrm>
              <a:off x="4575" y="3525"/>
              <a:ext cx="8" cy="8"/>
            </a:xfrm>
            <a:custGeom>
              <a:avLst/>
              <a:gdLst/>
              <a:ahLst/>
              <a:cxnLst>
                <a:cxn ang="0">
                  <a:pos x="0" y="4"/>
                </a:cxn>
                <a:cxn ang="0">
                  <a:pos x="0" y="0"/>
                </a:cxn>
                <a:cxn ang="0">
                  <a:pos x="4" y="0"/>
                </a:cxn>
                <a:cxn ang="0">
                  <a:pos x="4" y="8"/>
                </a:cxn>
                <a:cxn ang="0">
                  <a:pos x="8" y="4"/>
                </a:cxn>
                <a:cxn ang="0">
                  <a:pos x="0" y="4"/>
                </a:cxn>
                <a:cxn ang="0">
                  <a:pos x="0" y="4"/>
                </a:cxn>
                <a:cxn ang="0">
                  <a:pos x="0" y="4"/>
                </a:cxn>
              </a:cxnLst>
              <a:rect l="0" t="0" r="r" b="b"/>
              <a:pathLst>
                <a:path w="8" h="8">
                  <a:moveTo>
                    <a:pt x="0" y="4"/>
                  </a:moveTo>
                  <a:lnTo>
                    <a:pt x="0" y="0"/>
                  </a:lnTo>
                  <a:lnTo>
                    <a:pt x="4" y="0"/>
                  </a:lnTo>
                  <a:lnTo>
                    <a:pt x="4" y="8"/>
                  </a:lnTo>
                  <a:lnTo>
                    <a:pt x="8" y="4"/>
                  </a:lnTo>
                  <a:lnTo>
                    <a:pt x="0" y="4"/>
                  </a:lnTo>
                  <a:lnTo>
                    <a:pt x="0" y="4"/>
                  </a:lnTo>
                  <a:lnTo>
                    <a:pt x="0"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2" name="Freeform 50"/>
            <p:cNvSpPr>
              <a:spLocks/>
            </p:cNvSpPr>
            <p:nvPr userDrawn="1"/>
          </p:nvSpPr>
          <p:spPr bwMode="auto">
            <a:xfrm>
              <a:off x="4623" y="3288"/>
              <a:ext cx="8" cy="241"/>
            </a:xfrm>
            <a:custGeom>
              <a:avLst/>
              <a:gdLst/>
              <a:ahLst/>
              <a:cxnLst>
                <a:cxn ang="0">
                  <a:pos x="0" y="0"/>
                </a:cxn>
                <a:cxn ang="0">
                  <a:pos x="8" y="0"/>
                </a:cxn>
                <a:cxn ang="0">
                  <a:pos x="8" y="241"/>
                </a:cxn>
                <a:cxn ang="0">
                  <a:pos x="0" y="241"/>
                </a:cxn>
                <a:cxn ang="0">
                  <a:pos x="0" y="0"/>
                </a:cxn>
                <a:cxn ang="0">
                  <a:pos x="0" y="0"/>
                </a:cxn>
                <a:cxn ang="0">
                  <a:pos x="0" y="0"/>
                </a:cxn>
              </a:cxnLst>
              <a:rect l="0" t="0" r="r" b="b"/>
              <a:pathLst>
                <a:path w="8" h="241">
                  <a:moveTo>
                    <a:pt x="0" y="0"/>
                  </a:moveTo>
                  <a:lnTo>
                    <a:pt x="8" y="0"/>
                  </a:lnTo>
                  <a:lnTo>
                    <a:pt x="8" y="241"/>
                  </a:lnTo>
                  <a:lnTo>
                    <a:pt x="0" y="241"/>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3" name="Freeform 51"/>
            <p:cNvSpPr>
              <a:spLocks/>
            </p:cNvSpPr>
            <p:nvPr userDrawn="1"/>
          </p:nvSpPr>
          <p:spPr bwMode="auto">
            <a:xfrm>
              <a:off x="4623" y="3525"/>
              <a:ext cx="8" cy="8"/>
            </a:xfrm>
            <a:custGeom>
              <a:avLst/>
              <a:gdLst/>
              <a:ahLst/>
              <a:cxnLst>
                <a:cxn ang="0">
                  <a:pos x="4" y="8"/>
                </a:cxn>
                <a:cxn ang="0">
                  <a:pos x="8" y="8"/>
                </a:cxn>
                <a:cxn ang="0">
                  <a:pos x="8" y="4"/>
                </a:cxn>
                <a:cxn ang="0">
                  <a:pos x="0" y="4"/>
                </a:cxn>
                <a:cxn ang="0">
                  <a:pos x="4" y="0"/>
                </a:cxn>
                <a:cxn ang="0">
                  <a:pos x="4" y="8"/>
                </a:cxn>
                <a:cxn ang="0">
                  <a:pos x="4" y="8"/>
                </a:cxn>
                <a:cxn ang="0">
                  <a:pos x="4" y="8"/>
                </a:cxn>
              </a:cxnLst>
              <a:rect l="0" t="0" r="r" b="b"/>
              <a:pathLst>
                <a:path w="8" h="8">
                  <a:moveTo>
                    <a:pt x="4" y="8"/>
                  </a:moveTo>
                  <a:lnTo>
                    <a:pt x="8" y="8"/>
                  </a:lnTo>
                  <a:lnTo>
                    <a:pt x="8" y="4"/>
                  </a:lnTo>
                  <a:lnTo>
                    <a:pt x="0"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4" name="Freeform 52"/>
            <p:cNvSpPr>
              <a:spLocks/>
            </p:cNvSpPr>
            <p:nvPr userDrawn="1"/>
          </p:nvSpPr>
          <p:spPr bwMode="auto">
            <a:xfrm>
              <a:off x="4580" y="3284"/>
              <a:ext cx="47" cy="8"/>
            </a:xfrm>
            <a:custGeom>
              <a:avLst/>
              <a:gdLst/>
              <a:ahLst/>
              <a:cxnLst>
                <a:cxn ang="0">
                  <a:pos x="0" y="0"/>
                </a:cxn>
                <a:cxn ang="0">
                  <a:pos x="47" y="0"/>
                </a:cxn>
                <a:cxn ang="0">
                  <a:pos x="47" y="8"/>
                </a:cxn>
                <a:cxn ang="0">
                  <a:pos x="0" y="8"/>
                </a:cxn>
                <a:cxn ang="0">
                  <a:pos x="0" y="0"/>
                </a:cxn>
                <a:cxn ang="0">
                  <a:pos x="0" y="0"/>
                </a:cxn>
                <a:cxn ang="0">
                  <a:pos x="0" y="0"/>
                </a:cxn>
              </a:cxnLst>
              <a:rect l="0" t="0" r="r" b="b"/>
              <a:pathLst>
                <a:path w="47" h="8">
                  <a:moveTo>
                    <a:pt x="0" y="0"/>
                  </a:moveTo>
                  <a:lnTo>
                    <a:pt x="47" y="0"/>
                  </a:lnTo>
                  <a:lnTo>
                    <a:pt x="47"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5" name="Freeform 53"/>
            <p:cNvSpPr>
              <a:spLocks/>
            </p:cNvSpPr>
            <p:nvPr userDrawn="1"/>
          </p:nvSpPr>
          <p:spPr bwMode="auto">
            <a:xfrm>
              <a:off x="4623" y="3284"/>
              <a:ext cx="8" cy="8"/>
            </a:xfrm>
            <a:custGeom>
              <a:avLst/>
              <a:gdLst/>
              <a:ahLst/>
              <a:cxnLst>
                <a:cxn ang="0">
                  <a:pos x="8" y="4"/>
                </a:cxn>
                <a:cxn ang="0">
                  <a:pos x="8" y="0"/>
                </a:cxn>
                <a:cxn ang="0">
                  <a:pos x="4" y="0"/>
                </a:cxn>
                <a:cxn ang="0">
                  <a:pos x="4" y="8"/>
                </a:cxn>
                <a:cxn ang="0">
                  <a:pos x="0" y="4"/>
                </a:cxn>
                <a:cxn ang="0">
                  <a:pos x="8" y="4"/>
                </a:cxn>
                <a:cxn ang="0">
                  <a:pos x="8" y="4"/>
                </a:cxn>
                <a:cxn ang="0">
                  <a:pos x="8" y="4"/>
                </a:cxn>
              </a:cxnLst>
              <a:rect l="0" t="0" r="r" b="b"/>
              <a:pathLst>
                <a:path w="8" h="8">
                  <a:moveTo>
                    <a:pt x="8" y="4"/>
                  </a:moveTo>
                  <a:lnTo>
                    <a:pt x="8" y="0"/>
                  </a:lnTo>
                  <a:lnTo>
                    <a:pt x="4" y="0"/>
                  </a:lnTo>
                  <a:lnTo>
                    <a:pt x="4" y="8"/>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6" name="Freeform 54"/>
            <p:cNvSpPr>
              <a:spLocks/>
            </p:cNvSpPr>
            <p:nvPr userDrawn="1"/>
          </p:nvSpPr>
          <p:spPr bwMode="auto">
            <a:xfrm>
              <a:off x="4576" y="3193"/>
              <a:ext cx="9" cy="95"/>
            </a:xfrm>
            <a:custGeom>
              <a:avLst/>
              <a:gdLst/>
              <a:ahLst/>
              <a:cxnLst>
                <a:cxn ang="0">
                  <a:pos x="0" y="0"/>
                </a:cxn>
                <a:cxn ang="0">
                  <a:pos x="9" y="0"/>
                </a:cxn>
                <a:cxn ang="0">
                  <a:pos x="9" y="95"/>
                </a:cxn>
                <a:cxn ang="0">
                  <a:pos x="0" y="95"/>
                </a:cxn>
                <a:cxn ang="0">
                  <a:pos x="0" y="0"/>
                </a:cxn>
                <a:cxn ang="0">
                  <a:pos x="0" y="0"/>
                </a:cxn>
                <a:cxn ang="0">
                  <a:pos x="0" y="0"/>
                </a:cxn>
              </a:cxnLst>
              <a:rect l="0" t="0" r="r" b="b"/>
              <a:pathLst>
                <a:path w="9" h="95">
                  <a:moveTo>
                    <a:pt x="0" y="0"/>
                  </a:moveTo>
                  <a:lnTo>
                    <a:pt x="9" y="0"/>
                  </a:lnTo>
                  <a:lnTo>
                    <a:pt x="9" y="95"/>
                  </a:lnTo>
                  <a:lnTo>
                    <a:pt x="0" y="95"/>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7" name="Freeform 55"/>
            <p:cNvSpPr>
              <a:spLocks/>
            </p:cNvSpPr>
            <p:nvPr userDrawn="1"/>
          </p:nvSpPr>
          <p:spPr bwMode="auto">
            <a:xfrm>
              <a:off x="4576" y="3284"/>
              <a:ext cx="9" cy="8"/>
            </a:xfrm>
            <a:custGeom>
              <a:avLst/>
              <a:gdLst/>
              <a:ahLst/>
              <a:cxnLst>
                <a:cxn ang="0">
                  <a:pos x="4" y="8"/>
                </a:cxn>
                <a:cxn ang="0">
                  <a:pos x="0" y="8"/>
                </a:cxn>
                <a:cxn ang="0">
                  <a:pos x="0" y="4"/>
                </a:cxn>
                <a:cxn ang="0">
                  <a:pos x="9" y="4"/>
                </a:cxn>
                <a:cxn ang="0">
                  <a:pos x="4" y="0"/>
                </a:cxn>
                <a:cxn ang="0">
                  <a:pos x="4" y="8"/>
                </a:cxn>
                <a:cxn ang="0">
                  <a:pos x="4" y="8"/>
                </a:cxn>
                <a:cxn ang="0">
                  <a:pos x="4" y="8"/>
                </a:cxn>
              </a:cxnLst>
              <a:rect l="0" t="0" r="r" b="b"/>
              <a:pathLst>
                <a:path w="9" h="8">
                  <a:moveTo>
                    <a:pt x="4" y="8"/>
                  </a:moveTo>
                  <a:lnTo>
                    <a:pt x="0" y="8"/>
                  </a:lnTo>
                  <a:lnTo>
                    <a:pt x="0" y="4"/>
                  </a:lnTo>
                  <a:lnTo>
                    <a:pt x="9"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8" name="Freeform 56"/>
            <p:cNvSpPr>
              <a:spLocks/>
            </p:cNvSpPr>
            <p:nvPr userDrawn="1"/>
          </p:nvSpPr>
          <p:spPr bwMode="auto">
            <a:xfrm>
              <a:off x="4576" y="3191"/>
              <a:ext cx="9" cy="8"/>
            </a:xfrm>
            <a:custGeom>
              <a:avLst/>
              <a:gdLst/>
              <a:ahLst/>
              <a:cxnLst>
                <a:cxn ang="0">
                  <a:pos x="0" y="2"/>
                </a:cxn>
                <a:cxn ang="0">
                  <a:pos x="0" y="0"/>
                </a:cxn>
                <a:cxn ang="0">
                  <a:pos x="4" y="0"/>
                </a:cxn>
                <a:cxn ang="0">
                  <a:pos x="4" y="8"/>
                </a:cxn>
                <a:cxn ang="0">
                  <a:pos x="9" y="2"/>
                </a:cxn>
                <a:cxn ang="0">
                  <a:pos x="0" y="2"/>
                </a:cxn>
                <a:cxn ang="0">
                  <a:pos x="0" y="2"/>
                </a:cxn>
                <a:cxn ang="0">
                  <a:pos x="0" y="2"/>
                </a:cxn>
              </a:cxnLst>
              <a:rect l="0" t="0" r="r" b="b"/>
              <a:pathLst>
                <a:path w="9" h="8">
                  <a:moveTo>
                    <a:pt x="0" y="2"/>
                  </a:moveTo>
                  <a:lnTo>
                    <a:pt x="0" y="0"/>
                  </a:lnTo>
                  <a:lnTo>
                    <a:pt x="4" y="0"/>
                  </a:lnTo>
                  <a:lnTo>
                    <a:pt x="4" y="8"/>
                  </a:lnTo>
                  <a:lnTo>
                    <a:pt x="9" y="2"/>
                  </a:lnTo>
                  <a:lnTo>
                    <a:pt x="0" y="2"/>
                  </a:lnTo>
                  <a:lnTo>
                    <a:pt x="0" y="2"/>
                  </a:lnTo>
                  <a:lnTo>
                    <a:pt x="0" y="2"/>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9" name="Oval 57"/>
            <p:cNvSpPr>
              <a:spLocks noChangeArrowheads="1"/>
            </p:cNvSpPr>
            <p:nvPr userDrawn="1"/>
          </p:nvSpPr>
          <p:spPr bwMode="auto">
            <a:xfrm>
              <a:off x="5040" y="3577"/>
              <a:ext cx="49" cy="50"/>
            </a:xfrm>
            <a:prstGeom prst="ellipse">
              <a:avLst/>
            </a:prstGeom>
            <a:noFill/>
            <a:ln w="1588">
              <a:solidFill>
                <a:srgbClr val="FFFFFF"/>
              </a:solidFill>
              <a:round/>
              <a:headEnd/>
              <a:tailEnd/>
            </a:ln>
          </p:spPr>
          <p:txBody>
            <a:bodyPr/>
            <a:lstStyle/>
            <a:p>
              <a:endParaRPr lang="en-US" dirty="0">
                <a:solidFill>
                  <a:srgbClr val="000000"/>
                </a:solidFill>
              </a:endParaRPr>
            </a:p>
          </p:txBody>
        </p:sp>
        <p:sp>
          <p:nvSpPr>
            <p:cNvPr id="3130" name="Rectangle 58"/>
            <p:cNvSpPr>
              <a:spLocks noChangeArrowheads="1"/>
            </p:cNvSpPr>
            <p:nvPr userDrawn="1"/>
          </p:nvSpPr>
          <p:spPr bwMode="auto">
            <a:xfrm>
              <a:off x="5053" y="3578"/>
              <a:ext cx="35" cy="48"/>
            </a:xfrm>
            <a:prstGeom prst="rect">
              <a:avLst/>
            </a:prstGeom>
            <a:noFill/>
            <a:ln w="9525">
              <a:noFill/>
              <a:miter lim="800000"/>
              <a:headEnd/>
              <a:tailEnd/>
            </a:ln>
          </p:spPr>
          <p:txBody>
            <a:bodyPr lIns="0" tIns="0" rIns="0" bIns="0">
              <a:spAutoFit/>
            </a:bodyPr>
            <a:lstStyle/>
            <a:p>
              <a:r>
                <a:rPr lang="en-US" sz="500" dirty="0">
                  <a:solidFill>
                    <a:srgbClr val="FFFFFF"/>
                  </a:solidFill>
                  <a:latin typeface="URWGroteskT" pitchFamily="2" charset="0"/>
                </a:rPr>
                <a:t>R</a:t>
              </a:r>
              <a:endParaRPr lang="en-US" sz="2000" dirty="0">
                <a:solidFill>
                  <a:srgbClr val="000000"/>
                </a:solidFill>
              </a:endParaRPr>
            </a:p>
          </p:txBody>
        </p:sp>
      </p:grpSp>
      <p:sp>
        <p:nvSpPr>
          <p:cNvPr id="3131" name="Text Box 59"/>
          <p:cNvSpPr txBox="1">
            <a:spLocks noChangeArrowheads="1"/>
          </p:cNvSpPr>
          <p:nvPr/>
        </p:nvSpPr>
        <p:spPr bwMode="auto">
          <a:xfrm>
            <a:off x="165100" y="58738"/>
            <a:ext cx="2478088" cy="336550"/>
          </a:xfrm>
          <a:prstGeom prst="rect">
            <a:avLst/>
          </a:prstGeom>
          <a:noFill/>
          <a:ln w="9525">
            <a:noFill/>
            <a:miter lim="800000"/>
            <a:headEnd/>
            <a:tailEnd/>
          </a:ln>
          <a:effectLst/>
        </p:spPr>
        <p:txBody>
          <a:bodyPr wrap="none">
            <a:spAutoFit/>
          </a:bodyPr>
          <a:lstStyle/>
          <a:p>
            <a:r>
              <a:rPr lang="en-US" sz="1600" dirty="0">
                <a:solidFill>
                  <a:srgbClr val="FFFFFF"/>
                </a:solidFill>
                <a:latin typeface="Minion" pitchFamily="82" charset="0"/>
              </a:rPr>
              <a:t>School of Natural Resources</a:t>
            </a:r>
          </a:p>
        </p:txBody>
      </p:sp>
      <p:graphicFrame>
        <p:nvGraphicFramePr>
          <p:cNvPr id="3132" name="Object 60"/>
          <p:cNvGraphicFramePr>
            <a:graphicFrameLocks noChangeAspect="1"/>
          </p:cNvGraphicFramePr>
          <p:nvPr/>
        </p:nvGraphicFramePr>
        <p:xfrm>
          <a:off x="0" y="0"/>
          <a:ext cx="9144000" cy="6886575"/>
        </p:xfrm>
        <a:graphic>
          <a:graphicData uri="http://schemas.openxmlformats.org/presentationml/2006/ole">
            <mc:AlternateContent xmlns:mc="http://schemas.openxmlformats.org/markup-compatibility/2006">
              <mc:Choice xmlns:v="urn:schemas-microsoft-com:vml" Requires="v">
                <p:oleObj spid="_x0000_s3228" name="Drawing" r:id="rId14" imgW="13030560" imgH="9964080" progId="">
                  <p:embed/>
                </p:oleObj>
              </mc:Choice>
              <mc:Fallback>
                <p:oleObj name="Drawing" r:id="rId14" imgW="13030560" imgH="9964080" progId="">
                  <p:embed/>
                  <p:pic>
                    <p:nvPicPr>
                      <p:cNvPr id="0" name="Picture 1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268074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6600">
            <a:alpha val="0"/>
          </a:srgbClr>
        </a:solidFill>
        <a:effectLst/>
      </p:bgPr>
    </p:bg>
    <p:spTree>
      <p:nvGrpSpPr>
        <p:cNvPr id="1" name=""/>
        <p:cNvGrpSpPr/>
        <p:nvPr/>
      </p:nvGrpSpPr>
      <p:grpSpPr>
        <a:xfrm>
          <a:off x="0" y="0"/>
          <a:ext cx="0" cy="0"/>
          <a:chOff x="0" y="0"/>
          <a:chExt cx="0" cy="0"/>
        </a:xfrm>
      </p:grpSpPr>
      <p:sp>
        <p:nvSpPr>
          <p:cNvPr id="3080" name="Text Box 8"/>
          <p:cNvSpPr txBox="1">
            <a:spLocks noChangeArrowheads="1"/>
          </p:cNvSpPr>
          <p:nvPr/>
        </p:nvSpPr>
        <p:spPr bwMode="auto">
          <a:xfrm>
            <a:off x="1588" y="6516688"/>
            <a:ext cx="2786062" cy="336550"/>
          </a:xfrm>
          <a:prstGeom prst="rect">
            <a:avLst/>
          </a:prstGeom>
          <a:noFill/>
          <a:ln w="9525">
            <a:noFill/>
            <a:miter lim="800000"/>
            <a:headEnd/>
            <a:tailEnd/>
          </a:ln>
          <a:effectLst/>
        </p:spPr>
        <p:txBody>
          <a:bodyPr wrap="none">
            <a:spAutoFit/>
          </a:bodyPr>
          <a:lstStyle/>
          <a:p>
            <a:r>
              <a:rPr lang="en-US" sz="1600" dirty="0">
                <a:solidFill>
                  <a:srgbClr val="FFFFFF"/>
                </a:solidFill>
                <a:latin typeface="Minion" pitchFamily="82" charset="0"/>
              </a:rPr>
              <a:t>University of Nebraska</a:t>
            </a:r>
            <a:r>
              <a:rPr lang="en-US" sz="1600" dirty="0">
                <a:solidFill>
                  <a:srgbClr val="FFFFFF"/>
                </a:solidFill>
                <a:latin typeface="Symbol" pitchFamily="18" charset="2"/>
              </a:rPr>
              <a:t>-</a:t>
            </a:r>
            <a:r>
              <a:rPr lang="en-US" sz="1600" dirty="0">
                <a:solidFill>
                  <a:srgbClr val="FFFFFF"/>
                </a:solidFill>
                <a:latin typeface="Minion" pitchFamily="82" charset="0"/>
              </a:rPr>
              <a:t>Lincoln</a:t>
            </a:r>
          </a:p>
        </p:txBody>
      </p:sp>
      <p:grpSp>
        <p:nvGrpSpPr>
          <p:cNvPr id="2" name="Group 9"/>
          <p:cNvGrpSpPr>
            <a:grpSpLocks/>
          </p:cNvGrpSpPr>
          <p:nvPr/>
        </p:nvGrpSpPr>
        <p:grpSpPr bwMode="auto">
          <a:xfrm>
            <a:off x="914400" y="5727700"/>
            <a:ext cx="819150" cy="704850"/>
            <a:chOff x="4575" y="3188"/>
            <a:chExt cx="516" cy="444"/>
          </a:xfrm>
        </p:grpSpPr>
        <p:sp>
          <p:nvSpPr>
            <p:cNvPr id="3082" name="AutoShape 10"/>
            <p:cNvSpPr>
              <a:spLocks noChangeAspect="1" noChangeArrowheads="1" noTextEdit="1"/>
            </p:cNvSpPr>
            <p:nvPr userDrawn="1"/>
          </p:nvSpPr>
          <p:spPr bwMode="auto">
            <a:xfrm>
              <a:off x="4575" y="3188"/>
              <a:ext cx="516" cy="444"/>
            </a:xfrm>
            <a:prstGeom prst="rect">
              <a:avLst/>
            </a:prstGeom>
            <a:noFill/>
            <a:ln w="9525">
              <a:noFill/>
              <a:miter lim="800000"/>
              <a:headEnd/>
              <a:tailEnd/>
            </a:ln>
          </p:spPr>
          <p:txBody>
            <a:bodyPr/>
            <a:lstStyle/>
            <a:p>
              <a:endParaRPr lang="en-US" dirty="0">
                <a:solidFill>
                  <a:srgbClr val="000000"/>
                </a:solidFill>
              </a:endParaRPr>
            </a:p>
          </p:txBody>
        </p:sp>
        <p:sp>
          <p:nvSpPr>
            <p:cNvPr id="3083" name="Freeform 11"/>
            <p:cNvSpPr>
              <a:spLocks/>
            </p:cNvSpPr>
            <p:nvPr userDrawn="1"/>
          </p:nvSpPr>
          <p:spPr bwMode="auto">
            <a:xfrm>
              <a:off x="4976" y="3573"/>
              <a:ext cx="5" cy="1"/>
            </a:xfrm>
            <a:custGeom>
              <a:avLst/>
              <a:gdLst/>
              <a:ahLst/>
              <a:cxnLst>
                <a:cxn ang="0">
                  <a:pos x="0" y="0"/>
                </a:cxn>
                <a:cxn ang="0">
                  <a:pos x="5" y="1"/>
                </a:cxn>
                <a:cxn ang="0">
                  <a:pos x="5" y="1"/>
                </a:cxn>
                <a:cxn ang="0">
                  <a:pos x="0" y="1"/>
                </a:cxn>
                <a:cxn ang="0">
                  <a:pos x="0" y="0"/>
                </a:cxn>
                <a:cxn ang="0">
                  <a:pos x="0" y="0"/>
                </a:cxn>
                <a:cxn ang="0">
                  <a:pos x="0" y="0"/>
                </a:cxn>
              </a:cxnLst>
              <a:rect l="0" t="0" r="r" b="b"/>
              <a:pathLst>
                <a:path w="5" h="1">
                  <a:moveTo>
                    <a:pt x="0" y="0"/>
                  </a:moveTo>
                  <a:lnTo>
                    <a:pt x="5" y="1"/>
                  </a:lnTo>
                  <a:lnTo>
                    <a:pt x="5" y="1"/>
                  </a:lnTo>
                  <a:lnTo>
                    <a:pt x="0" y="1"/>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4" name="Freeform 12"/>
            <p:cNvSpPr>
              <a:spLocks/>
            </p:cNvSpPr>
            <p:nvPr userDrawn="1"/>
          </p:nvSpPr>
          <p:spPr bwMode="auto">
            <a:xfrm>
              <a:off x="4579" y="3192"/>
              <a:ext cx="439" cy="432"/>
            </a:xfrm>
            <a:custGeom>
              <a:avLst/>
              <a:gdLst/>
              <a:ahLst/>
              <a:cxnLst>
                <a:cxn ang="0">
                  <a:pos x="285" y="208"/>
                </a:cxn>
                <a:cxn ang="0">
                  <a:pos x="235" y="0"/>
                </a:cxn>
                <a:cxn ang="0">
                  <a:pos x="386" y="97"/>
                </a:cxn>
                <a:cxn ang="0">
                  <a:pos x="439" y="339"/>
                </a:cxn>
                <a:cxn ang="0">
                  <a:pos x="149" y="237"/>
                </a:cxn>
                <a:cxn ang="0">
                  <a:pos x="194" y="432"/>
                </a:cxn>
                <a:cxn ang="0">
                  <a:pos x="48" y="337"/>
                </a:cxn>
                <a:cxn ang="0">
                  <a:pos x="1" y="96"/>
                </a:cxn>
                <a:cxn ang="0">
                  <a:pos x="278" y="43"/>
                </a:cxn>
                <a:cxn ang="0">
                  <a:pos x="382" y="55"/>
                </a:cxn>
                <a:cxn ang="0">
                  <a:pos x="375" y="55"/>
                </a:cxn>
                <a:cxn ang="0">
                  <a:pos x="367" y="58"/>
                </a:cxn>
                <a:cxn ang="0">
                  <a:pos x="361" y="60"/>
                </a:cxn>
                <a:cxn ang="0">
                  <a:pos x="357" y="63"/>
                </a:cxn>
                <a:cxn ang="0">
                  <a:pos x="353" y="69"/>
                </a:cxn>
                <a:cxn ang="0">
                  <a:pos x="350" y="75"/>
                </a:cxn>
                <a:cxn ang="0">
                  <a:pos x="348" y="86"/>
                </a:cxn>
                <a:cxn ang="0">
                  <a:pos x="348" y="93"/>
                </a:cxn>
                <a:cxn ang="0">
                  <a:pos x="348" y="333"/>
                </a:cxn>
                <a:cxn ang="0">
                  <a:pos x="350" y="344"/>
                </a:cxn>
                <a:cxn ang="0">
                  <a:pos x="353" y="352"/>
                </a:cxn>
                <a:cxn ang="0">
                  <a:pos x="359" y="361"/>
                </a:cxn>
                <a:cxn ang="0">
                  <a:pos x="364" y="366"/>
                </a:cxn>
                <a:cxn ang="0">
                  <a:pos x="369" y="371"/>
                </a:cxn>
                <a:cxn ang="0">
                  <a:pos x="378" y="376"/>
                </a:cxn>
                <a:cxn ang="0">
                  <a:pos x="386" y="378"/>
                </a:cxn>
                <a:cxn ang="0">
                  <a:pos x="397" y="378"/>
                </a:cxn>
                <a:cxn ang="0">
                  <a:pos x="322" y="392"/>
                </a:cxn>
                <a:cxn ang="0">
                  <a:pos x="289" y="350"/>
                </a:cxn>
                <a:cxn ang="0">
                  <a:pos x="111" y="345"/>
                </a:cxn>
                <a:cxn ang="0">
                  <a:pos x="111" y="352"/>
                </a:cxn>
                <a:cxn ang="0">
                  <a:pos x="113" y="359"/>
                </a:cxn>
                <a:cxn ang="0">
                  <a:pos x="115" y="366"/>
                </a:cxn>
                <a:cxn ang="0">
                  <a:pos x="120" y="371"/>
                </a:cxn>
                <a:cxn ang="0">
                  <a:pos x="125" y="377"/>
                </a:cxn>
                <a:cxn ang="0">
                  <a:pos x="132" y="378"/>
                </a:cxn>
                <a:cxn ang="0">
                  <a:pos x="143" y="380"/>
                </a:cxn>
                <a:cxn ang="0">
                  <a:pos x="41" y="391"/>
                </a:cxn>
                <a:cxn ang="0">
                  <a:pos x="60" y="380"/>
                </a:cxn>
                <a:cxn ang="0">
                  <a:pos x="68" y="378"/>
                </a:cxn>
                <a:cxn ang="0">
                  <a:pos x="76" y="374"/>
                </a:cxn>
                <a:cxn ang="0">
                  <a:pos x="80" y="370"/>
                </a:cxn>
                <a:cxn ang="0">
                  <a:pos x="86" y="362"/>
                </a:cxn>
                <a:cxn ang="0">
                  <a:pos x="87" y="354"/>
                </a:cxn>
                <a:cxn ang="0">
                  <a:pos x="88" y="344"/>
                </a:cxn>
                <a:cxn ang="0">
                  <a:pos x="87" y="86"/>
                </a:cxn>
                <a:cxn ang="0">
                  <a:pos x="87" y="82"/>
                </a:cxn>
                <a:cxn ang="0">
                  <a:pos x="82" y="75"/>
                </a:cxn>
                <a:cxn ang="0">
                  <a:pos x="76" y="70"/>
                </a:cxn>
                <a:cxn ang="0">
                  <a:pos x="65" y="63"/>
                </a:cxn>
                <a:cxn ang="0">
                  <a:pos x="54" y="58"/>
                </a:cxn>
                <a:cxn ang="0">
                  <a:pos x="44" y="55"/>
                </a:cxn>
                <a:cxn ang="0">
                  <a:pos x="41" y="44"/>
                </a:cxn>
                <a:cxn ang="0">
                  <a:pos x="325" y="313"/>
                </a:cxn>
                <a:cxn ang="0">
                  <a:pos x="325" y="84"/>
                </a:cxn>
                <a:cxn ang="0">
                  <a:pos x="322" y="75"/>
                </a:cxn>
                <a:cxn ang="0">
                  <a:pos x="321" y="69"/>
                </a:cxn>
                <a:cxn ang="0">
                  <a:pos x="316" y="63"/>
                </a:cxn>
                <a:cxn ang="0">
                  <a:pos x="311" y="59"/>
                </a:cxn>
                <a:cxn ang="0">
                  <a:pos x="303" y="56"/>
                </a:cxn>
                <a:cxn ang="0">
                  <a:pos x="292" y="55"/>
                </a:cxn>
                <a:cxn ang="0">
                  <a:pos x="278" y="43"/>
                </a:cxn>
              </a:cxnLst>
              <a:rect l="0" t="0" r="r" b="b"/>
              <a:pathLst>
                <a:path w="439" h="432">
                  <a:moveTo>
                    <a:pt x="1" y="1"/>
                  </a:moveTo>
                  <a:lnTo>
                    <a:pt x="128" y="3"/>
                  </a:lnTo>
                  <a:lnTo>
                    <a:pt x="285" y="208"/>
                  </a:lnTo>
                  <a:lnTo>
                    <a:pt x="285" y="97"/>
                  </a:lnTo>
                  <a:lnTo>
                    <a:pt x="235" y="97"/>
                  </a:lnTo>
                  <a:lnTo>
                    <a:pt x="235" y="0"/>
                  </a:lnTo>
                  <a:lnTo>
                    <a:pt x="439" y="0"/>
                  </a:lnTo>
                  <a:lnTo>
                    <a:pt x="439" y="97"/>
                  </a:lnTo>
                  <a:lnTo>
                    <a:pt x="386" y="97"/>
                  </a:lnTo>
                  <a:lnTo>
                    <a:pt x="386" y="218"/>
                  </a:lnTo>
                  <a:lnTo>
                    <a:pt x="386" y="339"/>
                  </a:lnTo>
                  <a:lnTo>
                    <a:pt x="439" y="339"/>
                  </a:lnTo>
                  <a:lnTo>
                    <a:pt x="439" y="432"/>
                  </a:lnTo>
                  <a:lnTo>
                    <a:pt x="308" y="432"/>
                  </a:lnTo>
                  <a:lnTo>
                    <a:pt x="149" y="237"/>
                  </a:lnTo>
                  <a:lnTo>
                    <a:pt x="149" y="339"/>
                  </a:lnTo>
                  <a:lnTo>
                    <a:pt x="194" y="339"/>
                  </a:lnTo>
                  <a:lnTo>
                    <a:pt x="194" y="432"/>
                  </a:lnTo>
                  <a:lnTo>
                    <a:pt x="0" y="432"/>
                  </a:lnTo>
                  <a:lnTo>
                    <a:pt x="0" y="337"/>
                  </a:lnTo>
                  <a:lnTo>
                    <a:pt x="48" y="337"/>
                  </a:lnTo>
                  <a:lnTo>
                    <a:pt x="48" y="217"/>
                  </a:lnTo>
                  <a:lnTo>
                    <a:pt x="48" y="96"/>
                  </a:lnTo>
                  <a:lnTo>
                    <a:pt x="1" y="96"/>
                  </a:lnTo>
                  <a:lnTo>
                    <a:pt x="1" y="1"/>
                  </a:lnTo>
                  <a:lnTo>
                    <a:pt x="1" y="1"/>
                  </a:lnTo>
                  <a:lnTo>
                    <a:pt x="278" y="43"/>
                  </a:lnTo>
                  <a:lnTo>
                    <a:pt x="394" y="43"/>
                  </a:lnTo>
                  <a:lnTo>
                    <a:pt x="394" y="55"/>
                  </a:lnTo>
                  <a:lnTo>
                    <a:pt x="382" y="55"/>
                  </a:lnTo>
                  <a:lnTo>
                    <a:pt x="378" y="55"/>
                  </a:lnTo>
                  <a:lnTo>
                    <a:pt x="376" y="55"/>
                  </a:lnTo>
                  <a:lnTo>
                    <a:pt x="375" y="55"/>
                  </a:lnTo>
                  <a:lnTo>
                    <a:pt x="371" y="55"/>
                  </a:lnTo>
                  <a:lnTo>
                    <a:pt x="368" y="56"/>
                  </a:lnTo>
                  <a:lnTo>
                    <a:pt x="367" y="58"/>
                  </a:lnTo>
                  <a:lnTo>
                    <a:pt x="364" y="58"/>
                  </a:lnTo>
                  <a:lnTo>
                    <a:pt x="361" y="60"/>
                  </a:lnTo>
                  <a:lnTo>
                    <a:pt x="361" y="60"/>
                  </a:lnTo>
                  <a:lnTo>
                    <a:pt x="359" y="62"/>
                  </a:lnTo>
                  <a:lnTo>
                    <a:pt x="359" y="63"/>
                  </a:lnTo>
                  <a:lnTo>
                    <a:pt x="357" y="63"/>
                  </a:lnTo>
                  <a:lnTo>
                    <a:pt x="356" y="65"/>
                  </a:lnTo>
                  <a:lnTo>
                    <a:pt x="354" y="66"/>
                  </a:lnTo>
                  <a:lnTo>
                    <a:pt x="353" y="69"/>
                  </a:lnTo>
                  <a:lnTo>
                    <a:pt x="350" y="73"/>
                  </a:lnTo>
                  <a:lnTo>
                    <a:pt x="350" y="74"/>
                  </a:lnTo>
                  <a:lnTo>
                    <a:pt x="350" y="75"/>
                  </a:lnTo>
                  <a:lnTo>
                    <a:pt x="349" y="80"/>
                  </a:lnTo>
                  <a:lnTo>
                    <a:pt x="348" y="84"/>
                  </a:lnTo>
                  <a:lnTo>
                    <a:pt x="348" y="86"/>
                  </a:lnTo>
                  <a:lnTo>
                    <a:pt x="348" y="89"/>
                  </a:lnTo>
                  <a:lnTo>
                    <a:pt x="348" y="91"/>
                  </a:lnTo>
                  <a:lnTo>
                    <a:pt x="348" y="93"/>
                  </a:lnTo>
                  <a:lnTo>
                    <a:pt x="348" y="213"/>
                  </a:lnTo>
                  <a:lnTo>
                    <a:pt x="348" y="330"/>
                  </a:lnTo>
                  <a:lnTo>
                    <a:pt x="348" y="333"/>
                  </a:lnTo>
                  <a:lnTo>
                    <a:pt x="348" y="336"/>
                  </a:lnTo>
                  <a:lnTo>
                    <a:pt x="349" y="340"/>
                  </a:lnTo>
                  <a:lnTo>
                    <a:pt x="350" y="344"/>
                  </a:lnTo>
                  <a:lnTo>
                    <a:pt x="352" y="348"/>
                  </a:lnTo>
                  <a:lnTo>
                    <a:pt x="353" y="350"/>
                  </a:lnTo>
                  <a:lnTo>
                    <a:pt x="353" y="352"/>
                  </a:lnTo>
                  <a:lnTo>
                    <a:pt x="354" y="354"/>
                  </a:lnTo>
                  <a:lnTo>
                    <a:pt x="356" y="356"/>
                  </a:lnTo>
                  <a:lnTo>
                    <a:pt x="359" y="361"/>
                  </a:lnTo>
                  <a:lnTo>
                    <a:pt x="360" y="362"/>
                  </a:lnTo>
                  <a:lnTo>
                    <a:pt x="361" y="365"/>
                  </a:lnTo>
                  <a:lnTo>
                    <a:pt x="364" y="366"/>
                  </a:lnTo>
                  <a:lnTo>
                    <a:pt x="365" y="367"/>
                  </a:lnTo>
                  <a:lnTo>
                    <a:pt x="367" y="370"/>
                  </a:lnTo>
                  <a:lnTo>
                    <a:pt x="369" y="371"/>
                  </a:lnTo>
                  <a:lnTo>
                    <a:pt x="372" y="373"/>
                  </a:lnTo>
                  <a:lnTo>
                    <a:pt x="375" y="373"/>
                  </a:lnTo>
                  <a:lnTo>
                    <a:pt x="378" y="376"/>
                  </a:lnTo>
                  <a:lnTo>
                    <a:pt x="379" y="377"/>
                  </a:lnTo>
                  <a:lnTo>
                    <a:pt x="383" y="377"/>
                  </a:lnTo>
                  <a:lnTo>
                    <a:pt x="386" y="378"/>
                  </a:lnTo>
                  <a:lnTo>
                    <a:pt x="388" y="378"/>
                  </a:lnTo>
                  <a:lnTo>
                    <a:pt x="393" y="378"/>
                  </a:lnTo>
                  <a:lnTo>
                    <a:pt x="397" y="378"/>
                  </a:lnTo>
                  <a:lnTo>
                    <a:pt x="399" y="378"/>
                  </a:lnTo>
                  <a:lnTo>
                    <a:pt x="399" y="392"/>
                  </a:lnTo>
                  <a:lnTo>
                    <a:pt x="322" y="392"/>
                  </a:lnTo>
                  <a:lnTo>
                    <a:pt x="321" y="389"/>
                  </a:lnTo>
                  <a:lnTo>
                    <a:pt x="314" y="380"/>
                  </a:lnTo>
                  <a:lnTo>
                    <a:pt x="289" y="350"/>
                  </a:lnTo>
                  <a:lnTo>
                    <a:pt x="217" y="256"/>
                  </a:lnTo>
                  <a:lnTo>
                    <a:pt x="111" y="122"/>
                  </a:lnTo>
                  <a:lnTo>
                    <a:pt x="111" y="345"/>
                  </a:lnTo>
                  <a:lnTo>
                    <a:pt x="111" y="348"/>
                  </a:lnTo>
                  <a:lnTo>
                    <a:pt x="111" y="351"/>
                  </a:lnTo>
                  <a:lnTo>
                    <a:pt x="111" y="352"/>
                  </a:lnTo>
                  <a:lnTo>
                    <a:pt x="113" y="355"/>
                  </a:lnTo>
                  <a:lnTo>
                    <a:pt x="113" y="358"/>
                  </a:lnTo>
                  <a:lnTo>
                    <a:pt x="113" y="359"/>
                  </a:lnTo>
                  <a:lnTo>
                    <a:pt x="114" y="362"/>
                  </a:lnTo>
                  <a:lnTo>
                    <a:pt x="114" y="363"/>
                  </a:lnTo>
                  <a:lnTo>
                    <a:pt x="115" y="366"/>
                  </a:lnTo>
                  <a:lnTo>
                    <a:pt x="118" y="370"/>
                  </a:lnTo>
                  <a:lnTo>
                    <a:pt x="118" y="370"/>
                  </a:lnTo>
                  <a:lnTo>
                    <a:pt x="120" y="371"/>
                  </a:lnTo>
                  <a:lnTo>
                    <a:pt x="122" y="373"/>
                  </a:lnTo>
                  <a:lnTo>
                    <a:pt x="124" y="376"/>
                  </a:lnTo>
                  <a:lnTo>
                    <a:pt x="125" y="377"/>
                  </a:lnTo>
                  <a:lnTo>
                    <a:pt x="126" y="377"/>
                  </a:lnTo>
                  <a:lnTo>
                    <a:pt x="129" y="378"/>
                  </a:lnTo>
                  <a:lnTo>
                    <a:pt x="132" y="378"/>
                  </a:lnTo>
                  <a:lnTo>
                    <a:pt x="135" y="380"/>
                  </a:lnTo>
                  <a:lnTo>
                    <a:pt x="137" y="380"/>
                  </a:lnTo>
                  <a:lnTo>
                    <a:pt x="143" y="380"/>
                  </a:lnTo>
                  <a:lnTo>
                    <a:pt x="158" y="380"/>
                  </a:lnTo>
                  <a:lnTo>
                    <a:pt x="158" y="391"/>
                  </a:lnTo>
                  <a:lnTo>
                    <a:pt x="41" y="391"/>
                  </a:lnTo>
                  <a:lnTo>
                    <a:pt x="41" y="380"/>
                  </a:lnTo>
                  <a:lnTo>
                    <a:pt x="56" y="380"/>
                  </a:lnTo>
                  <a:lnTo>
                    <a:pt x="60" y="380"/>
                  </a:lnTo>
                  <a:lnTo>
                    <a:pt x="63" y="380"/>
                  </a:lnTo>
                  <a:lnTo>
                    <a:pt x="65" y="378"/>
                  </a:lnTo>
                  <a:lnTo>
                    <a:pt x="68" y="378"/>
                  </a:lnTo>
                  <a:lnTo>
                    <a:pt x="71" y="377"/>
                  </a:lnTo>
                  <a:lnTo>
                    <a:pt x="73" y="377"/>
                  </a:lnTo>
                  <a:lnTo>
                    <a:pt x="76" y="374"/>
                  </a:lnTo>
                  <a:lnTo>
                    <a:pt x="77" y="373"/>
                  </a:lnTo>
                  <a:lnTo>
                    <a:pt x="79" y="373"/>
                  </a:lnTo>
                  <a:lnTo>
                    <a:pt x="80" y="370"/>
                  </a:lnTo>
                  <a:lnTo>
                    <a:pt x="82" y="369"/>
                  </a:lnTo>
                  <a:lnTo>
                    <a:pt x="84" y="365"/>
                  </a:lnTo>
                  <a:lnTo>
                    <a:pt x="86" y="362"/>
                  </a:lnTo>
                  <a:lnTo>
                    <a:pt x="86" y="361"/>
                  </a:lnTo>
                  <a:lnTo>
                    <a:pt x="87" y="359"/>
                  </a:lnTo>
                  <a:lnTo>
                    <a:pt x="87" y="354"/>
                  </a:lnTo>
                  <a:lnTo>
                    <a:pt x="87" y="350"/>
                  </a:lnTo>
                  <a:lnTo>
                    <a:pt x="88" y="347"/>
                  </a:lnTo>
                  <a:lnTo>
                    <a:pt x="88" y="344"/>
                  </a:lnTo>
                  <a:lnTo>
                    <a:pt x="88" y="217"/>
                  </a:lnTo>
                  <a:lnTo>
                    <a:pt x="88" y="89"/>
                  </a:lnTo>
                  <a:lnTo>
                    <a:pt x="87" y="86"/>
                  </a:lnTo>
                  <a:lnTo>
                    <a:pt x="87" y="85"/>
                  </a:lnTo>
                  <a:lnTo>
                    <a:pt x="87" y="84"/>
                  </a:lnTo>
                  <a:lnTo>
                    <a:pt x="87" y="82"/>
                  </a:lnTo>
                  <a:lnTo>
                    <a:pt x="86" y="80"/>
                  </a:lnTo>
                  <a:lnTo>
                    <a:pt x="84" y="78"/>
                  </a:lnTo>
                  <a:lnTo>
                    <a:pt x="82" y="75"/>
                  </a:lnTo>
                  <a:lnTo>
                    <a:pt x="82" y="74"/>
                  </a:lnTo>
                  <a:lnTo>
                    <a:pt x="79" y="73"/>
                  </a:lnTo>
                  <a:lnTo>
                    <a:pt x="76" y="70"/>
                  </a:lnTo>
                  <a:lnTo>
                    <a:pt x="73" y="67"/>
                  </a:lnTo>
                  <a:lnTo>
                    <a:pt x="69" y="65"/>
                  </a:lnTo>
                  <a:lnTo>
                    <a:pt x="65" y="63"/>
                  </a:lnTo>
                  <a:lnTo>
                    <a:pt x="61" y="60"/>
                  </a:lnTo>
                  <a:lnTo>
                    <a:pt x="57" y="59"/>
                  </a:lnTo>
                  <a:lnTo>
                    <a:pt x="54" y="58"/>
                  </a:lnTo>
                  <a:lnTo>
                    <a:pt x="50" y="58"/>
                  </a:lnTo>
                  <a:lnTo>
                    <a:pt x="46" y="56"/>
                  </a:lnTo>
                  <a:lnTo>
                    <a:pt x="44" y="55"/>
                  </a:lnTo>
                  <a:lnTo>
                    <a:pt x="42" y="55"/>
                  </a:lnTo>
                  <a:lnTo>
                    <a:pt x="41" y="55"/>
                  </a:lnTo>
                  <a:lnTo>
                    <a:pt x="41" y="44"/>
                  </a:lnTo>
                  <a:lnTo>
                    <a:pt x="113" y="44"/>
                  </a:lnTo>
                  <a:lnTo>
                    <a:pt x="219" y="178"/>
                  </a:lnTo>
                  <a:lnTo>
                    <a:pt x="325" y="313"/>
                  </a:lnTo>
                  <a:lnTo>
                    <a:pt x="325" y="93"/>
                  </a:lnTo>
                  <a:lnTo>
                    <a:pt x="325" y="86"/>
                  </a:lnTo>
                  <a:lnTo>
                    <a:pt x="325" y="84"/>
                  </a:lnTo>
                  <a:lnTo>
                    <a:pt x="325" y="82"/>
                  </a:lnTo>
                  <a:lnTo>
                    <a:pt x="323" y="77"/>
                  </a:lnTo>
                  <a:lnTo>
                    <a:pt x="322" y="75"/>
                  </a:lnTo>
                  <a:lnTo>
                    <a:pt x="322" y="73"/>
                  </a:lnTo>
                  <a:lnTo>
                    <a:pt x="321" y="71"/>
                  </a:lnTo>
                  <a:lnTo>
                    <a:pt x="321" y="69"/>
                  </a:lnTo>
                  <a:lnTo>
                    <a:pt x="319" y="67"/>
                  </a:lnTo>
                  <a:lnTo>
                    <a:pt x="319" y="66"/>
                  </a:lnTo>
                  <a:lnTo>
                    <a:pt x="316" y="63"/>
                  </a:lnTo>
                  <a:lnTo>
                    <a:pt x="315" y="62"/>
                  </a:lnTo>
                  <a:lnTo>
                    <a:pt x="314" y="62"/>
                  </a:lnTo>
                  <a:lnTo>
                    <a:pt x="311" y="59"/>
                  </a:lnTo>
                  <a:lnTo>
                    <a:pt x="308" y="58"/>
                  </a:lnTo>
                  <a:lnTo>
                    <a:pt x="306" y="56"/>
                  </a:lnTo>
                  <a:lnTo>
                    <a:pt x="303" y="56"/>
                  </a:lnTo>
                  <a:lnTo>
                    <a:pt x="299" y="55"/>
                  </a:lnTo>
                  <a:lnTo>
                    <a:pt x="296" y="55"/>
                  </a:lnTo>
                  <a:lnTo>
                    <a:pt x="292" y="55"/>
                  </a:lnTo>
                  <a:lnTo>
                    <a:pt x="289" y="55"/>
                  </a:lnTo>
                  <a:lnTo>
                    <a:pt x="278" y="55"/>
                  </a:lnTo>
                  <a:lnTo>
                    <a:pt x="278" y="43"/>
                  </a:lnTo>
                  <a:lnTo>
                    <a:pt x="278" y="43"/>
                  </a:lnTo>
                  <a:lnTo>
                    <a:pt x="1" y="1"/>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5" name="Freeform 13"/>
            <p:cNvSpPr>
              <a:spLocks/>
            </p:cNvSpPr>
            <p:nvPr userDrawn="1"/>
          </p:nvSpPr>
          <p:spPr bwMode="auto">
            <a:xfrm>
              <a:off x="4580" y="3191"/>
              <a:ext cx="127" cy="8"/>
            </a:xfrm>
            <a:custGeom>
              <a:avLst/>
              <a:gdLst/>
              <a:ahLst/>
              <a:cxnLst>
                <a:cxn ang="0">
                  <a:pos x="0" y="0"/>
                </a:cxn>
                <a:cxn ang="0">
                  <a:pos x="0" y="8"/>
                </a:cxn>
                <a:cxn ang="0">
                  <a:pos x="127" y="8"/>
                </a:cxn>
                <a:cxn ang="0">
                  <a:pos x="127" y="0"/>
                </a:cxn>
                <a:cxn ang="0">
                  <a:pos x="0" y="0"/>
                </a:cxn>
                <a:cxn ang="0">
                  <a:pos x="0" y="0"/>
                </a:cxn>
                <a:cxn ang="0">
                  <a:pos x="0" y="0"/>
                </a:cxn>
              </a:cxnLst>
              <a:rect l="0" t="0" r="r" b="b"/>
              <a:pathLst>
                <a:path w="127" h="8">
                  <a:moveTo>
                    <a:pt x="0" y="0"/>
                  </a:moveTo>
                  <a:lnTo>
                    <a:pt x="0" y="8"/>
                  </a:lnTo>
                  <a:lnTo>
                    <a:pt x="127" y="8"/>
                  </a:lnTo>
                  <a:lnTo>
                    <a:pt x="127" y="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6" name="Freeform 14"/>
            <p:cNvSpPr>
              <a:spLocks/>
            </p:cNvSpPr>
            <p:nvPr userDrawn="1"/>
          </p:nvSpPr>
          <p:spPr bwMode="auto">
            <a:xfrm>
              <a:off x="4703" y="3192"/>
              <a:ext cx="164" cy="210"/>
            </a:xfrm>
            <a:custGeom>
              <a:avLst/>
              <a:gdLst/>
              <a:ahLst/>
              <a:cxnLst>
                <a:cxn ang="0">
                  <a:pos x="6" y="0"/>
                </a:cxn>
                <a:cxn ang="0">
                  <a:pos x="0" y="6"/>
                </a:cxn>
                <a:cxn ang="0">
                  <a:pos x="157" y="210"/>
                </a:cxn>
                <a:cxn ang="0">
                  <a:pos x="164" y="206"/>
                </a:cxn>
                <a:cxn ang="0">
                  <a:pos x="6" y="0"/>
                </a:cxn>
                <a:cxn ang="0">
                  <a:pos x="6" y="0"/>
                </a:cxn>
                <a:cxn ang="0">
                  <a:pos x="6" y="0"/>
                </a:cxn>
              </a:cxnLst>
              <a:rect l="0" t="0" r="r" b="b"/>
              <a:pathLst>
                <a:path w="164" h="210">
                  <a:moveTo>
                    <a:pt x="6" y="0"/>
                  </a:moveTo>
                  <a:lnTo>
                    <a:pt x="0" y="6"/>
                  </a:lnTo>
                  <a:lnTo>
                    <a:pt x="157" y="210"/>
                  </a:lnTo>
                  <a:lnTo>
                    <a:pt x="164" y="206"/>
                  </a:lnTo>
                  <a:lnTo>
                    <a:pt x="6" y="0"/>
                  </a:lnTo>
                  <a:lnTo>
                    <a:pt x="6" y="0"/>
                  </a:lnTo>
                  <a:lnTo>
                    <a:pt x="6"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7" name="Freeform 15"/>
            <p:cNvSpPr>
              <a:spLocks/>
            </p:cNvSpPr>
            <p:nvPr userDrawn="1"/>
          </p:nvSpPr>
          <p:spPr bwMode="auto">
            <a:xfrm>
              <a:off x="4703" y="3191"/>
              <a:ext cx="6" cy="8"/>
            </a:xfrm>
            <a:custGeom>
              <a:avLst/>
              <a:gdLst/>
              <a:ahLst/>
              <a:cxnLst>
                <a:cxn ang="0">
                  <a:pos x="4" y="0"/>
                </a:cxn>
                <a:cxn ang="0">
                  <a:pos x="5" y="0"/>
                </a:cxn>
                <a:cxn ang="0">
                  <a:pos x="6" y="1"/>
                </a:cxn>
                <a:cxn ang="0">
                  <a:pos x="0" y="7"/>
                </a:cxn>
                <a:cxn ang="0">
                  <a:pos x="4" y="8"/>
                </a:cxn>
                <a:cxn ang="0">
                  <a:pos x="4" y="0"/>
                </a:cxn>
                <a:cxn ang="0">
                  <a:pos x="4" y="0"/>
                </a:cxn>
                <a:cxn ang="0">
                  <a:pos x="4" y="0"/>
                </a:cxn>
              </a:cxnLst>
              <a:rect l="0" t="0" r="r" b="b"/>
              <a:pathLst>
                <a:path w="6" h="8">
                  <a:moveTo>
                    <a:pt x="4" y="0"/>
                  </a:moveTo>
                  <a:lnTo>
                    <a:pt x="5" y="0"/>
                  </a:lnTo>
                  <a:lnTo>
                    <a:pt x="6" y="1"/>
                  </a:lnTo>
                  <a:lnTo>
                    <a:pt x="0" y="7"/>
                  </a:lnTo>
                  <a:lnTo>
                    <a:pt x="4" y="8"/>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8" name="Freeform 16"/>
            <p:cNvSpPr>
              <a:spLocks/>
            </p:cNvSpPr>
            <p:nvPr userDrawn="1"/>
          </p:nvSpPr>
          <p:spPr bwMode="auto">
            <a:xfrm>
              <a:off x="4860" y="3289"/>
              <a:ext cx="8" cy="111"/>
            </a:xfrm>
            <a:custGeom>
              <a:avLst/>
              <a:gdLst/>
              <a:ahLst/>
              <a:cxnLst>
                <a:cxn ang="0">
                  <a:pos x="0" y="0"/>
                </a:cxn>
                <a:cxn ang="0">
                  <a:pos x="8" y="0"/>
                </a:cxn>
                <a:cxn ang="0">
                  <a:pos x="8" y="111"/>
                </a:cxn>
                <a:cxn ang="0">
                  <a:pos x="0" y="111"/>
                </a:cxn>
                <a:cxn ang="0">
                  <a:pos x="0" y="0"/>
                </a:cxn>
                <a:cxn ang="0">
                  <a:pos x="0" y="0"/>
                </a:cxn>
                <a:cxn ang="0">
                  <a:pos x="0" y="0"/>
                </a:cxn>
              </a:cxnLst>
              <a:rect l="0" t="0" r="r" b="b"/>
              <a:pathLst>
                <a:path w="8" h="111">
                  <a:moveTo>
                    <a:pt x="0" y="0"/>
                  </a:moveTo>
                  <a:lnTo>
                    <a:pt x="8" y="0"/>
                  </a:lnTo>
                  <a:lnTo>
                    <a:pt x="8" y="111"/>
                  </a:lnTo>
                  <a:lnTo>
                    <a:pt x="0" y="111"/>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89" name="Freeform 17"/>
            <p:cNvSpPr>
              <a:spLocks/>
            </p:cNvSpPr>
            <p:nvPr userDrawn="1"/>
          </p:nvSpPr>
          <p:spPr bwMode="auto">
            <a:xfrm>
              <a:off x="4860" y="3398"/>
              <a:ext cx="8" cy="13"/>
            </a:xfrm>
            <a:custGeom>
              <a:avLst/>
              <a:gdLst/>
              <a:ahLst/>
              <a:cxnLst>
                <a:cxn ang="0">
                  <a:pos x="0" y="4"/>
                </a:cxn>
                <a:cxn ang="0">
                  <a:pos x="8" y="13"/>
                </a:cxn>
                <a:cxn ang="0">
                  <a:pos x="8" y="2"/>
                </a:cxn>
                <a:cxn ang="0">
                  <a:pos x="0" y="2"/>
                </a:cxn>
                <a:cxn ang="0">
                  <a:pos x="7" y="0"/>
                </a:cxn>
                <a:cxn ang="0">
                  <a:pos x="0" y="4"/>
                </a:cxn>
                <a:cxn ang="0">
                  <a:pos x="0" y="4"/>
                </a:cxn>
                <a:cxn ang="0">
                  <a:pos x="0" y="4"/>
                </a:cxn>
              </a:cxnLst>
              <a:rect l="0" t="0" r="r" b="b"/>
              <a:pathLst>
                <a:path w="8" h="13">
                  <a:moveTo>
                    <a:pt x="0" y="4"/>
                  </a:moveTo>
                  <a:lnTo>
                    <a:pt x="8" y="13"/>
                  </a:lnTo>
                  <a:lnTo>
                    <a:pt x="8" y="2"/>
                  </a:lnTo>
                  <a:lnTo>
                    <a:pt x="0" y="2"/>
                  </a:lnTo>
                  <a:lnTo>
                    <a:pt x="7" y="0"/>
                  </a:lnTo>
                  <a:lnTo>
                    <a:pt x="0" y="4"/>
                  </a:lnTo>
                  <a:lnTo>
                    <a:pt x="0" y="4"/>
                  </a:lnTo>
                  <a:lnTo>
                    <a:pt x="0"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0" name="Freeform 18"/>
            <p:cNvSpPr>
              <a:spLocks/>
            </p:cNvSpPr>
            <p:nvPr userDrawn="1"/>
          </p:nvSpPr>
          <p:spPr bwMode="auto">
            <a:xfrm>
              <a:off x="4814" y="3284"/>
              <a:ext cx="50" cy="10"/>
            </a:xfrm>
            <a:custGeom>
              <a:avLst/>
              <a:gdLst/>
              <a:ahLst/>
              <a:cxnLst>
                <a:cxn ang="0">
                  <a:pos x="0" y="0"/>
                </a:cxn>
                <a:cxn ang="0">
                  <a:pos x="50" y="0"/>
                </a:cxn>
                <a:cxn ang="0">
                  <a:pos x="50" y="10"/>
                </a:cxn>
                <a:cxn ang="0">
                  <a:pos x="0" y="10"/>
                </a:cxn>
                <a:cxn ang="0">
                  <a:pos x="0" y="0"/>
                </a:cxn>
                <a:cxn ang="0">
                  <a:pos x="0" y="0"/>
                </a:cxn>
                <a:cxn ang="0">
                  <a:pos x="0" y="0"/>
                </a:cxn>
              </a:cxnLst>
              <a:rect l="0" t="0" r="r" b="b"/>
              <a:pathLst>
                <a:path w="50" h="10">
                  <a:moveTo>
                    <a:pt x="0" y="0"/>
                  </a:moveTo>
                  <a:lnTo>
                    <a:pt x="50" y="0"/>
                  </a:lnTo>
                  <a:lnTo>
                    <a:pt x="50" y="10"/>
                  </a:lnTo>
                  <a:lnTo>
                    <a:pt x="0" y="1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1" name="Freeform 19"/>
            <p:cNvSpPr>
              <a:spLocks/>
            </p:cNvSpPr>
            <p:nvPr userDrawn="1"/>
          </p:nvSpPr>
          <p:spPr bwMode="auto">
            <a:xfrm>
              <a:off x="4860" y="3284"/>
              <a:ext cx="8" cy="10"/>
            </a:xfrm>
            <a:custGeom>
              <a:avLst/>
              <a:gdLst/>
              <a:ahLst/>
              <a:cxnLst>
                <a:cxn ang="0">
                  <a:pos x="8" y="5"/>
                </a:cxn>
                <a:cxn ang="0">
                  <a:pos x="8" y="0"/>
                </a:cxn>
                <a:cxn ang="0">
                  <a:pos x="4" y="0"/>
                </a:cxn>
                <a:cxn ang="0">
                  <a:pos x="4" y="10"/>
                </a:cxn>
                <a:cxn ang="0">
                  <a:pos x="0" y="5"/>
                </a:cxn>
                <a:cxn ang="0">
                  <a:pos x="8" y="5"/>
                </a:cxn>
                <a:cxn ang="0">
                  <a:pos x="8" y="5"/>
                </a:cxn>
                <a:cxn ang="0">
                  <a:pos x="8" y="5"/>
                </a:cxn>
              </a:cxnLst>
              <a:rect l="0" t="0" r="r" b="b"/>
              <a:pathLst>
                <a:path w="8" h="10">
                  <a:moveTo>
                    <a:pt x="8" y="5"/>
                  </a:moveTo>
                  <a:lnTo>
                    <a:pt x="8" y="0"/>
                  </a:lnTo>
                  <a:lnTo>
                    <a:pt x="4" y="0"/>
                  </a:lnTo>
                  <a:lnTo>
                    <a:pt x="4" y="10"/>
                  </a:lnTo>
                  <a:lnTo>
                    <a:pt x="0" y="5"/>
                  </a:lnTo>
                  <a:lnTo>
                    <a:pt x="8" y="5"/>
                  </a:lnTo>
                  <a:lnTo>
                    <a:pt x="8" y="5"/>
                  </a:lnTo>
                  <a:lnTo>
                    <a:pt x="8" y="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2" name="Freeform 20"/>
            <p:cNvSpPr>
              <a:spLocks/>
            </p:cNvSpPr>
            <p:nvPr userDrawn="1"/>
          </p:nvSpPr>
          <p:spPr bwMode="auto">
            <a:xfrm>
              <a:off x="4810" y="3192"/>
              <a:ext cx="8" cy="97"/>
            </a:xfrm>
            <a:custGeom>
              <a:avLst/>
              <a:gdLst/>
              <a:ahLst/>
              <a:cxnLst>
                <a:cxn ang="0">
                  <a:pos x="0" y="0"/>
                </a:cxn>
                <a:cxn ang="0">
                  <a:pos x="8" y="0"/>
                </a:cxn>
                <a:cxn ang="0">
                  <a:pos x="8" y="97"/>
                </a:cxn>
                <a:cxn ang="0">
                  <a:pos x="0" y="97"/>
                </a:cxn>
                <a:cxn ang="0">
                  <a:pos x="0" y="0"/>
                </a:cxn>
                <a:cxn ang="0">
                  <a:pos x="0" y="0"/>
                </a:cxn>
                <a:cxn ang="0">
                  <a:pos x="0" y="0"/>
                </a:cxn>
              </a:cxnLst>
              <a:rect l="0" t="0" r="r" b="b"/>
              <a:pathLst>
                <a:path w="8" h="97">
                  <a:moveTo>
                    <a:pt x="0" y="0"/>
                  </a:moveTo>
                  <a:lnTo>
                    <a:pt x="8" y="0"/>
                  </a:lnTo>
                  <a:lnTo>
                    <a:pt x="8" y="97"/>
                  </a:lnTo>
                  <a:lnTo>
                    <a:pt x="0" y="97"/>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3" name="Freeform 21"/>
            <p:cNvSpPr>
              <a:spLocks/>
            </p:cNvSpPr>
            <p:nvPr userDrawn="1"/>
          </p:nvSpPr>
          <p:spPr bwMode="auto">
            <a:xfrm>
              <a:off x="4810" y="3284"/>
              <a:ext cx="8" cy="10"/>
            </a:xfrm>
            <a:custGeom>
              <a:avLst/>
              <a:gdLst/>
              <a:ahLst/>
              <a:cxnLst>
                <a:cxn ang="0">
                  <a:pos x="4" y="10"/>
                </a:cxn>
                <a:cxn ang="0">
                  <a:pos x="0" y="10"/>
                </a:cxn>
                <a:cxn ang="0">
                  <a:pos x="0" y="5"/>
                </a:cxn>
                <a:cxn ang="0">
                  <a:pos x="8" y="5"/>
                </a:cxn>
                <a:cxn ang="0">
                  <a:pos x="4" y="0"/>
                </a:cxn>
                <a:cxn ang="0">
                  <a:pos x="4" y="10"/>
                </a:cxn>
                <a:cxn ang="0">
                  <a:pos x="4" y="10"/>
                </a:cxn>
                <a:cxn ang="0">
                  <a:pos x="4" y="10"/>
                </a:cxn>
              </a:cxnLst>
              <a:rect l="0" t="0" r="r" b="b"/>
              <a:pathLst>
                <a:path w="8" h="10">
                  <a:moveTo>
                    <a:pt x="4" y="10"/>
                  </a:moveTo>
                  <a:lnTo>
                    <a:pt x="0" y="10"/>
                  </a:lnTo>
                  <a:lnTo>
                    <a:pt x="0" y="5"/>
                  </a:lnTo>
                  <a:lnTo>
                    <a:pt x="8" y="5"/>
                  </a:lnTo>
                  <a:lnTo>
                    <a:pt x="4" y="0"/>
                  </a:lnTo>
                  <a:lnTo>
                    <a:pt x="4" y="10"/>
                  </a:lnTo>
                  <a:lnTo>
                    <a:pt x="4" y="10"/>
                  </a:lnTo>
                  <a:lnTo>
                    <a:pt x="4" y="1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4" name="Freeform 22"/>
            <p:cNvSpPr>
              <a:spLocks/>
            </p:cNvSpPr>
            <p:nvPr userDrawn="1"/>
          </p:nvSpPr>
          <p:spPr bwMode="auto">
            <a:xfrm>
              <a:off x="4814" y="3188"/>
              <a:ext cx="204" cy="8"/>
            </a:xfrm>
            <a:custGeom>
              <a:avLst/>
              <a:gdLst/>
              <a:ahLst/>
              <a:cxnLst>
                <a:cxn ang="0">
                  <a:pos x="0" y="0"/>
                </a:cxn>
                <a:cxn ang="0">
                  <a:pos x="0" y="8"/>
                </a:cxn>
                <a:cxn ang="0">
                  <a:pos x="204" y="8"/>
                </a:cxn>
                <a:cxn ang="0">
                  <a:pos x="204" y="0"/>
                </a:cxn>
                <a:cxn ang="0">
                  <a:pos x="0" y="0"/>
                </a:cxn>
                <a:cxn ang="0">
                  <a:pos x="0" y="0"/>
                </a:cxn>
                <a:cxn ang="0">
                  <a:pos x="0" y="0"/>
                </a:cxn>
              </a:cxnLst>
              <a:rect l="0" t="0" r="r" b="b"/>
              <a:pathLst>
                <a:path w="204" h="8">
                  <a:moveTo>
                    <a:pt x="0" y="0"/>
                  </a:moveTo>
                  <a:lnTo>
                    <a:pt x="0" y="8"/>
                  </a:lnTo>
                  <a:lnTo>
                    <a:pt x="204" y="8"/>
                  </a:lnTo>
                  <a:lnTo>
                    <a:pt x="204" y="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5" name="Freeform 23"/>
            <p:cNvSpPr>
              <a:spLocks/>
            </p:cNvSpPr>
            <p:nvPr userDrawn="1"/>
          </p:nvSpPr>
          <p:spPr bwMode="auto">
            <a:xfrm>
              <a:off x="4810" y="3188"/>
              <a:ext cx="8" cy="8"/>
            </a:xfrm>
            <a:custGeom>
              <a:avLst/>
              <a:gdLst/>
              <a:ahLst/>
              <a:cxnLst>
                <a:cxn ang="0">
                  <a:pos x="0" y="4"/>
                </a:cxn>
                <a:cxn ang="0">
                  <a:pos x="0" y="0"/>
                </a:cxn>
                <a:cxn ang="0">
                  <a:pos x="4" y="0"/>
                </a:cxn>
                <a:cxn ang="0">
                  <a:pos x="4" y="8"/>
                </a:cxn>
                <a:cxn ang="0">
                  <a:pos x="8" y="4"/>
                </a:cxn>
                <a:cxn ang="0">
                  <a:pos x="0" y="4"/>
                </a:cxn>
                <a:cxn ang="0">
                  <a:pos x="0" y="4"/>
                </a:cxn>
                <a:cxn ang="0">
                  <a:pos x="0" y="4"/>
                </a:cxn>
              </a:cxnLst>
              <a:rect l="0" t="0" r="r" b="b"/>
              <a:pathLst>
                <a:path w="8" h="8">
                  <a:moveTo>
                    <a:pt x="0" y="4"/>
                  </a:moveTo>
                  <a:lnTo>
                    <a:pt x="0" y="0"/>
                  </a:lnTo>
                  <a:lnTo>
                    <a:pt x="4" y="0"/>
                  </a:lnTo>
                  <a:lnTo>
                    <a:pt x="4" y="8"/>
                  </a:lnTo>
                  <a:lnTo>
                    <a:pt x="8" y="4"/>
                  </a:lnTo>
                  <a:lnTo>
                    <a:pt x="0" y="4"/>
                  </a:lnTo>
                  <a:lnTo>
                    <a:pt x="0" y="4"/>
                  </a:lnTo>
                  <a:lnTo>
                    <a:pt x="0"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6" name="Freeform 24"/>
            <p:cNvSpPr>
              <a:spLocks/>
            </p:cNvSpPr>
            <p:nvPr userDrawn="1"/>
          </p:nvSpPr>
          <p:spPr bwMode="auto">
            <a:xfrm>
              <a:off x="5014" y="3192"/>
              <a:ext cx="8" cy="97"/>
            </a:xfrm>
            <a:custGeom>
              <a:avLst/>
              <a:gdLst/>
              <a:ahLst/>
              <a:cxnLst>
                <a:cxn ang="0">
                  <a:pos x="0" y="0"/>
                </a:cxn>
                <a:cxn ang="0">
                  <a:pos x="8" y="0"/>
                </a:cxn>
                <a:cxn ang="0">
                  <a:pos x="8" y="97"/>
                </a:cxn>
                <a:cxn ang="0">
                  <a:pos x="0" y="97"/>
                </a:cxn>
                <a:cxn ang="0">
                  <a:pos x="0" y="0"/>
                </a:cxn>
                <a:cxn ang="0">
                  <a:pos x="0" y="0"/>
                </a:cxn>
                <a:cxn ang="0">
                  <a:pos x="0" y="0"/>
                </a:cxn>
              </a:cxnLst>
              <a:rect l="0" t="0" r="r" b="b"/>
              <a:pathLst>
                <a:path w="8" h="97">
                  <a:moveTo>
                    <a:pt x="0" y="0"/>
                  </a:moveTo>
                  <a:lnTo>
                    <a:pt x="8" y="0"/>
                  </a:lnTo>
                  <a:lnTo>
                    <a:pt x="8" y="97"/>
                  </a:lnTo>
                  <a:lnTo>
                    <a:pt x="0" y="97"/>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7" name="Freeform 25"/>
            <p:cNvSpPr>
              <a:spLocks/>
            </p:cNvSpPr>
            <p:nvPr userDrawn="1"/>
          </p:nvSpPr>
          <p:spPr bwMode="auto">
            <a:xfrm>
              <a:off x="5014" y="3188"/>
              <a:ext cx="8" cy="8"/>
            </a:xfrm>
            <a:custGeom>
              <a:avLst/>
              <a:gdLst/>
              <a:ahLst/>
              <a:cxnLst>
                <a:cxn ang="0">
                  <a:pos x="4" y="0"/>
                </a:cxn>
                <a:cxn ang="0">
                  <a:pos x="8" y="0"/>
                </a:cxn>
                <a:cxn ang="0">
                  <a:pos x="8" y="4"/>
                </a:cxn>
                <a:cxn ang="0">
                  <a:pos x="0" y="4"/>
                </a:cxn>
                <a:cxn ang="0">
                  <a:pos x="4" y="8"/>
                </a:cxn>
                <a:cxn ang="0">
                  <a:pos x="4" y="0"/>
                </a:cxn>
                <a:cxn ang="0">
                  <a:pos x="4" y="0"/>
                </a:cxn>
                <a:cxn ang="0">
                  <a:pos x="4" y="0"/>
                </a:cxn>
              </a:cxnLst>
              <a:rect l="0" t="0" r="r" b="b"/>
              <a:pathLst>
                <a:path w="8" h="8">
                  <a:moveTo>
                    <a:pt x="4" y="0"/>
                  </a:moveTo>
                  <a:lnTo>
                    <a:pt x="8" y="0"/>
                  </a:lnTo>
                  <a:lnTo>
                    <a:pt x="8" y="4"/>
                  </a:lnTo>
                  <a:lnTo>
                    <a:pt x="0" y="4"/>
                  </a:lnTo>
                  <a:lnTo>
                    <a:pt x="4" y="8"/>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8" name="Freeform 26"/>
            <p:cNvSpPr>
              <a:spLocks/>
            </p:cNvSpPr>
            <p:nvPr userDrawn="1"/>
          </p:nvSpPr>
          <p:spPr bwMode="auto">
            <a:xfrm>
              <a:off x="4965" y="3285"/>
              <a:ext cx="53" cy="9"/>
            </a:xfrm>
            <a:custGeom>
              <a:avLst/>
              <a:gdLst/>
              <a:ahLst/>
              <a:cxnLst>
                <a:cxn ang="0">
                  <a:pos x="0" y="0"/>
                </a:cxn>
                <a:cxn ang="0">
                  <a:pos x="53" y="0"/>
                </a:cxn>
                <a:cxn ang="0">
                  <a:pos x="53" y="9"/>
                </a:cxn>
                <a:cxn ang="0">
                  <a:pos x="0" y="9"/>
                </a:cxn>
                <a:cxn ang="0">
                  <a:pos x="0" y="0"/>
                </a:cxn>
                <a:cxn ang="0">
                  <a:pos x="0" y="0"/>
                </a:cxn>
                <a:cxn ang="0">
                  <a:pos x="0" y="0"/>
                </a:cxn>
              </a:cxnLst>
              <a:rect l="0" t="0" r="r" b="b"/>
              <a:pathLst>
                <a:path w="53" h="9">
                  <a:moveTo>
                    <a:pt x="0" y="0"/>
                  </a:moveTo>
                  <a:lnTo>
                    <a:pt x="53" y="0"/>
                  </a:lnTo>
                  <a:lnTo>
                    <a:pt x="53" y="9"/>
                  </a:lnTo>
                  <a:lnTo>
                    <a:pt x="0" y="9"/>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099" name="Freeform 27"/>
            <p:cNvSpPr>
              <a:spLocks/>
            </p:cNvSpPr>
            <p:nvPr userDrawn="1"/>
          </p:nvSpPr>
          <p:spPr bwMode="auto">
            <a:xfrm>
              <a:off x="5014" y="3285"/>
              <a:ext cx="8" cy="9"/>
            </a:xfrm>
            <a:custGeom>
              <a:avLst/>
              <a:gdLst/>
              <a:ahLst/>
              <a:cxnLst>
                <a:cxn ang="0">
                  <a:pos x="8" y="4"/>
                </a:cxn>
                <a:cxn ang="0">
                  <a:pos x="8" y="9"/>
                </a:cxn>
                <a:cxn ang="0">
                  <a:pos x="4" y="9"/>
                </a:cxn>
                <a:cxn ang="0">
                  <a:pos x="4" y="0"/>
                </a:cxn>
                <a:cxn ang="0">
                  <a:pos x="0" y="4"/>
                </a:cxn>
                <a:cxn ang="0">
                  <a:pos x="8" y="4"/>
                </a:cxn>
                <a:cxn ang="0">
                  <a:pos x="8" y="4"/>
                </a:cxn>
                <a:cxn ang="0">
                  <a:pos x="8" y="4"/>
                </a:cxn>
              </a:cxnLst>
              <a:rect l="0" t="0" r="r" b="b"/>
              <a:pathLst>
                <a:path w="8" h="9">
                  <a:moveTo>
                    <a:pt x="8" y="4"/>
                  </a:moveTo>
                  <a:lnTo>
                    <a:pt x="8" y="9"/>
                  </a:lnTo>
                  <a:lnTo>
                    <a:pt x="4" y="9"/>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0" name="Freeform 28"/>
            <p:cNvSpPr>
              <a:spLocks/>
            </p:cNvSpPr>
            <p:nvPr userDrawn="1"/>
          </p:nvSpPr>
          <p:spPr bwMode="auto">
            <a:xfrm>
              <a:off x="4962" y="3289"/>
              <a:ext cx="7" cy="242"/>
            </a:xfrm>
            <a:custGeom>
              <a:avLst/>
              <a:gdLst/>
              <a:ahLst/>
              <a:cxnLst>
                <a:cxn ang="0">
                  <a:pos x="7" y="0"/>
                </a:cxn>
                <a:cxn ang="0">
                  <a:pos x="0" y="0"/>
                </a:cxn>
                <a:cxn ang="0">
                  <a:pos x="0" y="121"/>
                </a:cxn>
                <a:cxn ang="0">
                  <a:pos x="0" y="242"/>
                </a:cxn>
                <a:cxn ang="0">
                  <a:pos x="7" y="242"/>
                </a:cxn>
                <a:cxn ang="0">
                  <a:pos x="7" y="121"/>
                </a:cxn>
                <a:cxn ang="0">
                  <a:pos x="7" y="0"/>
                </a:cxn>
                <a:cxn ang="0">
                  <a:pos x="7" y="0"/>
                </a:cxn>
                <a:cxn ang="0">
                  <a:pos x="7" y="0"/>
                </a:cxn>
              </a:cxnLst>
              <a:rect l="0" t="0" r="r" b="b"/>
              <a:pathLst>
                <a:path w="7" h="242">
                  <a:moveTo>
                    <a:pt x="7" y="0"/>
                  </a:moveTo>
                  <a:lnTo>
                    <a:pt x="0" y="0"/>
                  </a:lnTo>
                  <a:lnTo>
                    <a:pt x="0" y="121"/>
                  </a:lnTo>
                  <a:lnTo>
                    <a:pt x="0" y="242"/>
                  </a:lnTo>
                  <a:lnTo>
                    <a:pt x="7" y="242"/>
                  </a:lnTo>
                  <a:lnTo>
                    <a:pt x="7" y="121"/>
                  </a:lnTo>
                  <a:lnTo>
                    <a:pt x="7" y="0"/>
                  </a:lnTo>
                  <a:lnTo>
                    <a:pt x="7" y="0"/>
                  </a:lnTo>
                  <a:lnTo>
                    <a:pt x="7"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1" name="Freeform 29"/>
            <p:cNvSpPr>
              <a:spLocks/>
            </p:cNvSpPr>
            <p:nvPr userDrawn="1"/>
          </p:nvSpPr>
          <p:spPr bwMode="auto">
            <a:xfrm>
              <a:off x="4962" y="3285"/>
              <a:ext cx="7" cy="9"/>
            </a:xfrm>
            <a:custGeom>
              <a:avLst/>
              <a:gdLst/>
              <a:ahLst/>
              <a:cxnLst>
                <a:cxn ang="0">
                  <a:pos x="3" y="0"/>
                </a:cxn>
                <a:cxn ang="0">
                  <a:pos x="0" y="0"/>
                </a:cxn>
                <a:cxn ang="0">
                  <a:pos x="0" y="4"/>
                </a:cxn>
                <a:cxn ang="0">
                  <a:pos x="7" y="4"/>
                </a:cxn>
                <a:cxn ang="0">
                  <a:pos x="3" y="9"/>
                </a:cxn>
                <a:cxn ang="0">
                  <a:pos x="3" y="0"/>
                </a:cxn>
                <a:cxn ang="0">
                  <a:pos x="3" y="0"/>
                </a:cxn>
                <a:cxn ang="0">
                  <a:pos x="3" y="0"/>
                </a:cxn>
              </a:cxnLst>
              <a:rect l="0" t="0" r="r" b="b"/>
              <a:pathLst>
                <a:path w="7" h="9">
                  <a:moveTo>
                    <a:pt x="3" y="0"/>
                  </a:moveTo>
                  <a:lnTo>
                    <a:pt x="0" y="0"/>
                  </a:lnTo>
                  <a:lnTo>
                    <a:pt x="0" y="4"/>
                  </a:lnTo>
                  <a:lnTo>
                    <a:pt x="7" y="4"/>
                  </a:lnTo>
                  <a:lnTo>
                    <a:pt x="3" y="9"/>
                  </a:lnTo>
                  <a:lnTo>
                    <a:pt x="3" y="0"/>
                  </a:lnTo>
                  <a:lnTo>
                    <a:pt x="3" y="0"/>
                  </a:lnTo>
                  <a:lnTo>
                    <a:pt x="3"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2" name="Freeform 30"/>
            <p:cNvSpPr>
              <a:spLocks/>
            </p:cNvSpPr>
            <p:nvPr userDrawn="1"/>
          </p:nvSpPr>
          <p:spPr bwMode="auto">
            <a:xfrm>
              <a:off x="4965" y="3526"/>
              <a:ext cx="53" cy="9"/>
            </a:xfrm>
            <a:custGeom>
              <a:avLst/>
              <a:gdLst/>
              <a:ahLst/>
              <a:cxnLst>
                <a:cxn ang="0">
                  <a:pos x="0" y="0"/>
                </a:cxn>
                <a:cxn ang="0">
                  <a:pos x="0" y="7"/>
                </a:cxn>
                <a:cxn ang="0">
                  <a:pos x="53" y="9"/>
                </a:cxn>
                <a:cxn ang="0">
                  <a:pos x="53" y="0"/>
                </a:cxn>
                <a:cxn ang="0">
                  <a:pos x="0" y="0"/>
                </a:cxn>
                <a:cxn ang="0">
                  <a:pos x="0" y="0"/>
                </a:cxn>
                <a:cxn ang="0">
                  <a:pos x="0" y="0"/>
                </a:cxn>
              </a:cxnLst>
              <a:rect l="0" t="0" r="r" b="b"/>
              <a:pathLst>
                <a:path w="53" h="9">
                  <a:moveTo>
                    <a:pt x="0" y="0"/>
                  </a:moveTo>
                  <a:lnTo>
                    <a:pt x="0" y="7"/>
                  </a:lnTo>
                  <a:lnTo>
                    <a:pt x="53" y="9"/>
                  </a:lnTo>
                  <a:lnTo>
                    <a:pt x="53" y="0"/>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3" name="Freeform 31"/>
            <p:cNvSpPr>
              <a:spLocks/>
            </p:cNvSpPr>
            <p:nvPr userDrawn="1"/>
          </p:nvSpPr>
          <p:spPr bwMode="auto">
            <a:xfrm>
              <a:off x="4962" y="3526"/>
              <a:ext cx="7" cy="7"/>
            </a:xfrm>
            <a:custGeom>
              <a:avLst/>
              <a:gdLst/>
              <a:ahLst/>
              <a:cxnLst>
                <a:cxn ang="0">
                  <a:pos x="0" y="5"/>
                </a:cxn>
                <a:cxn ang="0">
                  <a:pos x="0" y="7"/>
                </a:cxn>
                <a:cxn ang="0">
                  <a:pos x="3" y="7"/>
                </a:cxn>
                <a:cxn ang="0">
                  <a:pos x="3" y="0"/>
                </a:cxn>
                <a:cxn ang="0">
                  <a:pos x="7" y="5"/>
                </a:cxn>
                <a:cxn ang="0">
                  <a:pos x="0" y="5"/>
                </a:cxn>
                <a:cxn ang="0">
                  <a:pos x="0" y="5"/>
                </a:cxn>
                <a:cxn ang="0">
                  <a:pos x="0" y="5"/>
                </a:cxn>
              </a:cxnLst>
              <a:rect l="0" t="0" r="r" b="b"/>
              <a:pathLst>
                <a:path w="7" h="7">
                  <a:moveTo>
                    <a:pt x="0" y="5"/>
                  </a:moveTo>
                  <a:lnTo>
                    <a:pt x="0" y="7"/>
                  </a:lnTo>
                  <a:lnTo>
                    <a:pt x="3" y="7"/>
                  </a:lnTo>
                  <a:lnTo>
                    <a:pt x="3" y="0"/>
                  </a:lnTo>
                  <a:lnTo>
                    <a:pt x="7" y="5"/>
                  </a:lnTo>
                  <a:lnTo>
                    <a:pt x="0" y="5"/>
                  </a:lnTo>
                  <a:lnTo>
                    <a:pt x="0" y="5"/>
                  </a:lnTo>
                  <a:lnTo>
                    <a:pt x="0" y="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4" name="Freeform 32"/>
            <p:cNvSpPr>
              <a:spLocks/>
            </p:cNvSpPr>
            <p:nvPr userDrawn="1"/>
          </p:nvSpPr>
          <p:spPr bwMode="auto">
            <a:xfrm>
              <a:off x="5014" y="3531"/>
              <a:ext cx="8" cy="93"/>
            </a:xfrm>
            <a:custGeom>
              <a:avLst/>
              <a:gdLst/>
              <a:ahLst/>
              <a:cxnLst>
                <a:cxn ang="0">
                  <a:pos x="0" y="0"/>
                </a:cxn>
                <a:cxn ang="0">
                  <a:pos x="8" y="0"/>
                </a:cxn>
                <a:cxn ang="0">
                  <a:pos x="8" y="93"/>
                </a:cxn>
                <a:cxn ang="0">
                  <a:pos x="0" y="93"/>
                </a:cxn>
                <a:cxn ang="0">
                  <a:pos x="0" y="0"/>
                </a:cxn>
                <a:cxn ang="0">
                  <a:pos x="0" y="0"/>
                </a:cxn>
                <a:cxn ang="0">
                  <a:pos x="0" y="0"/>
                </a:cxn>
              </a:cxnLst>
              <a:rect l="0" t="0" r="r" b="b"/>
              <a:pathLst>
                <a:path w="8" h="93">
                  <a:moveTo>
                    <a:pt x="0" y="0"/>
                  </a:moveTo>
                  <a:lnTo>
                    <a:pt x="8" y="0"/>
                  </a:lnTo>
                  <a:lnTo>
                    <a:pt x="8" y="93"/>
                  </a:lnTo>
                  <a:lnTo>
                    <a:pt x="0" y="93"/>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5" name="Freeform 33"/>
            <p:cNvSpPr>
              <a:spLocks/>
            </p:cNvSpPr>
            <p:nvPr userDrawn="1"/>
          </p:nvSpPr>
          <p:spPr bwMode="auto">
            <a:xfrm>
              <a:off x="5014" y="3526"/>
              <a:ext cx="8" cy="9"/>
            </a:xfrm>
            <a:custGeom>
              <a:avLst/>
              <a:gdLst/>
              <a:ahLst/>
              <a:cxnLst>
                <a:cxn ang="0">
                  <a:pos x="4" y="0"/>
                </a:cxn>
                <a:cxn ang="0">
                  <a:pos x="8" y="0"/>
                </a:cxn>
                <a:cxn ang="0">
                  <a:pos x="8" y="5"/>
                </a:cxn>
                <a:cxn ang="0">
                  <a:pos x="0" y="5"/>
                </a:cxn>
                <a:cxn ang="0">
                  <a:pos x="4" y="9"/>
                </a:cxn>
                <a:cxn ang="0">
                  <a:pos x="4" y="0"/>
                </a:cxn>
                <a:cxn ang="0">
                  <a:pos x="4" y="0"/>
                </a:cxn>
                <a:cxn ang="0">
                  <a:pos x="4" y="0"/>
                </a:cxn>
              </a:cxnLst>
              <a:rect l="0" t="0" r="r" b="b"/>
              <a:pathLst>
                <a:path w="8" h="9">
                  <a:moveTo>
                    <a:pt x="4" y="0"/>
                  </a:moveTo>
                  <a:lnTo>
                    <a:pt x="8" y="0"/>
                  </a:lnTo>
                  <a:lnTo>
                    <a:pt x="8" y="5"/>
                  </a:lnTo>
                  <a:lnTo>
                    <a:pt x="0" y="5"/>
                  </a:lnTo>
                  <a:lnTo>
                    <a:pt x="4" y="9"/>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6" name="Freeform 34"/>
            <p:cNvSpPr>
              <a:spLocks/>
            </p:cNvSpPr>
            <p:nvPr userDrawn="1"/>
          </p:nvSpPr>
          <p:spPr bwMode="auto">
            <a:xfrm>
              <a:off x="4887" y="3620"/>
              <a:ext cx="131" cy="8"/>
            </a:xfrm>
            <a:custGeom>
              <a:avLst/>
              <a:gdLst/>
              <a:ahLst/>
              <a:cxnLst>
                <a:cxn ang="0">
                  <a:pos x="0" y="0"/>
                </a:cxn>
                <a:cxn ang="0">
                  <a:pos x="131" y="0"/>
                </a:cxn>
                <a:cxn ang="0">
                  <a:pos x="131" y="8"/>
                </a:cxn>
                <a:cxn ang="0">
                  <a:pos x="0" y="8"/>
                </a:cxn>
                <a:cxn ang="0">
                  <a:pos x="0" y="0"/>
                </a:cxn>
                <a:cxn ang="0">
                  <a:pos x="0" y="0"/>
                </a:cxn>
                <a:cxn ang="0">
                  <a:pos x="0" y="0"/>
                </a:cxn>
              </a:cxnLst>
              <a:rect l="0" t="0" r="r" b="b"/>
              <a:pathLst>
                <a:path w="131" h="8">
                  <a:moveTo>
                    <a:pt x="0" y="0"/>
                  </a:moveTo>
                  <a:lnTo>
                    <a:pt x="131" y="0"/>
                  </a:lnTo>
                  <a:lnTo>
                    <a:pt x="131"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7" name="Freeform 35"/>
            <p:cNvSpPr>
              <a:spLocks/>
            </p:cNvSpPr>
            <p:nvPr userDrawn="1"/>
          </p:nvSpPr>
          <p:spPr bwMode="auto">
            <a:xfrm>
              <a:off x="5014" y="3620"/>
              <a:ext cx="8" cy="8"/>
            </a:xfrm>
            <a:custGeom>
              <a:avLst/>
              <a:gdLst/>
              <a:ahLst/>
              <a:cxnLst>
                <a:cxn ang="0">
                  <a:pos x="8" y="4"/>
                </a:cxn>
                <a:cxn ang="0">
                  <a:pos x="8" y="8"/>
                </a:cxn>
                <a:cxn ang="0">
                  <a:pos x="4" y="8"/>
                </a:cxn>
                <a:cxn ang="0">
                  <a:pos x="4" y="0"/>
                </a:cxn>
                <a:cxn ang="0">
                  <a:pos x="0" y="4"/>
                </a:cxn>
                <a:cxn ang="0">
                  <a:pos x="8" y="4"/>
                </a:cxn>
                <a:cxn ang="0">
                  <a:pos x="8" y="4"/>
                </a:cxn>
                <a:cxn ang="0">
                  <a:pos x="8" y="4"/>
                </a:cxn>
              </a:cxnLst>
              <a:rect l="0" t="0" r="r" b="b"/>
              <a:pathLst>
                <a:path w="8" h="8">
                  <a:moveTo>
                    <a:pt x="8" y="4"/>
                  </a:moveTo>
                  <a:lnTo>
                    <a:pt x="8" y="8"/>
                  </a:lnTo>
                  <a:lnTo>
                    <a:pt x="4" y="8"/>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8" name="Freeform 36"/>
            <p:cNvSpPr>
              <a:spLocks/>
            </p:cNvSpPr>
            <p:nvPr userDrawn="1"/>
          </p:nvSpPr>
          <p:spPr bwMode="auto">
            <a:xfrm>
              <a:off x="4726" y="3426"/>
              <a:ext cx="164" cy="201"/>
            </a:xfrm>
            <a:custGeom>
              <a:avLst/>
              <a:gdLst/>
              <a:ahLst/>
              <a:cxnLst>
                <a:cxn ang="0">
                  <a:pos x="159" y="201"/>
                </a:cxn>
                <a:cxn ang="0">
                  <a:pos x="164" y="195"/>
                </a:cxn>
                <a:cxn ang="0">
                  <a:pos x="5" y="0"/>
                </a:cxn>
                <a:cxn ang="0">
                  <a:pos x="0" y="5"/>
                </a:cxn>
                <a:cxn ang="0">
                  <a:pos x="159" y="201"/>
                </a:cxn>
                <a:cxn ang="0">
                  <a:pos x="159" y="201"/>
                </a:cxn>
                <a:cxn ang="0">
                  <a:pos x="159" y="201"/>
                </a:cxn>
              </a:cxnLst>
              <a:rect l="0" t="0" r="r" b="b"/>
              <a:pathLst>
                <a:path w="164" h="201">
                  <a:moveTo>
                    <a:pt x="159" y="201"/>
                  </a:moveTo>
                  <a:lnTo>
                    <a:pt x="164" y="195"/>
                  </a:lnTo>
                  <a:lnTo>
                    <a:pt x="5" y="0"/>
                  </a:lnTo>
                  <a:lnTo>
                    <a:pt x="0" y="5"/>
                  </a:lnTo>
                  <a:lnTo>
                    <a:pt x="159" y="201"/>
                  </a:lnTo>
                  <a:lnTo>
                    <a:pt x="159" y="201"/>
                  </a:lnTo>
                  <a:lnTo>
                    <a:pt x="159" y="201"/>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09" name="Freeform 37"/>
            <p:cNvSpPr>
              <a:spLocks/>
            </p:cNvSpPr>
            <p:nvPr userDrawn="1"/>
          </p:nvSpPr>
          <p:spPr bwMode="auto">
            <a:xfrm>
              <a:off x="4885" y="3620"/>
              <a:ext cx="5" cy="8"/>
            </a:xfrm>
            <a:custGeom>
              <a:avLst/>
              <a:gdLst/>
              <a:ahLst/>
              <a:cxnLst>
                <a:cxn ang="0">
                  <a:pos x="2" y="8"/>
                </a:cxn>
                <a:cxn ang="0">
                  <a:pos x="0" y="8"/>
                </a:cxn>
                <a:cxn ang="0">
                  <a:pos x="0" y="7"/>
                </a:cxn>
                <a:cxn ang="0">
                  <a:pos x="5" y="1"/>
                </a:cxn>
                <a:cxn ang="0">
                  <a:pos x="2" y="0"/>
                </a:cxn>
                <a:cxn ang="0">
                  <a:pos x="2" y="8"/>
                </a:cxn>
                <a:cxn ang="0">
                  <a:pos x="2" y="8"/>
                </a:cxn>
                <a:cxn ang="0">
                  <a:pos x="2" y="8"/>
                </a:cxn>
              </a:cxnLst>
              <a:rect l="0" t="0" r="r" b="b"/>
              <a:pathLst>
                <a:path w="5" h="8">
                  <a:moveTo>
                    <a:pt x="2" y="8"/>
                  </a:moveTo>
                  <a:lnTo>
                    <a:pt x="0" y="8"/>
                  </a:lnTo>
                  <a:lnTo>
                    <a:pt x="0" y="7"/>
                  </a:lnTo>
                  <a:lnTo>
                    <a:pt x="5" y="1"/>
                  </a:lnTo>
                  <a:lnTo>
                    <a:pt x="2" y="0"/>
                  </a:lnTo>
                  <a:lnTo>
                    <a:pt x="2" y="8"/>
                  </a:lnTo>
                  <a:lnTo>
                    <a:pt x="2" y="8"/>
                  </a:lnTo>
                  <a:lnTo>
                    <a:pt x="2"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0" name="Freeform 38"/>
            <p:cNvSpPr>
              <a:spLocks/>
            </p:cNvSpPr>
            <p:nvPr userDrawn="1"/>
          </p:nvSpPr>
          <p:spPr bwMode="auto">
            <a:xfrm>
              <a:off x="4724" y="3429"/>
              <a:ext cx="9" cy="102"/>
            </a:xfrm>
            <a:custGeom>
              <a:avLst/>
              <a:gdLst/>
              <a:ahLst/>
              <a:cxnLst>
                <a:cxn ang="0">
                  <a:pos x="0" y="0"/>
                </a:cxn>
                <a:cxn ang="0">
                  <a:pos x="9" y="0"/>
                </a:cxn>
                <a:cxn ang="0">
                  <a:pos x="9" y="102"/>
                </a:cxn>
                <a:cxn ang="0">
                  <a:pos x="0" y="102"/>
                </a:cxn>
                <a:cxn ang="0">
                  <a:pos x="0" y="0"/>
                </a:cxn>
                <a:cxn ang="0">
                  <a:pos x="0" y="0"/>
                </a:cxn>
                <a:cxn ang="0">
                  <a:pos x="0" y="0"/>
                </a:cxn>
              </a:cxnLst>
              <a:rect l="0" t="0" r="r" b="b"/>
              <a:pathLst>
                <a:path w="9" h="102">
                  <a:moveTo>
                    <a:pt x="0" y="0"/>
                  </a:moveTo>
                  <a:lnTo>
                    <a:pt x="9" y="0"/>
                  </a:lnTo>
                  <a:lnTo>
                    <a:pt x="9" y="102"/>
                  </a:lnTo>
                  <a:lnTo>
                    <a:pt x="0" y="102"/>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1" name="Freeform 39"/>
            <p:cNvSpPr>
              <a:spLocks/>
            </p:cNvSpPr>
            <p:nvPr userDrawn="1"/>
          </p:nvSpPr>
          <p:spPr bwMode="auto">
            <a:xfrm>
              <a:off x="4724" y="3418"/>
              <a:ext cx="9" cy="13"/>
            </a:xfrm>
            <a:custGeom>
              <a:avLst/>
              <a:gdLst/>
              <a:ahLst/>
              <a:cxnLst>
                <a:cxn ang="0">
                  <a:pos x="7" y="8"/>
                </a:cxn>
                <a:cxn ang="0">
                  <a:pos x="0" y="0"/>
                </a:cxn>
                <a:cxn ang="0">
                  <a:pos x="0" y="11"/>
                </a:cxn>
                <a:cxn ang="0">
                  <a:pos x="9" y="11"/>
                </a:cxn>
                <a:cxn ang="0">
                  <a:pos x="2" y="13"/>
                </a:cxn>
                <a:cxn ang="0">
                  <a:pos x="7" y="8"/>
                </a:cxn>
                <a:cxn ang="0">
                  <a:pos x="7" y="8"/>
                </a:cxn>
                <a:cxn ang="0">
                  <a:pos x="7" y="8"/>
                </a:cxn>
              </a:cxnLst>
              <a:rect l="0" t="0" r="r" b="b"/>
              <a:pathLst>
                <a:path w="9" h="13">
                  <a:moveTo>
                    <a:pt x="7" y="8"/>
                  </a:moveTo>
                  <a:lnTo>
                    <a:pt x="0" y="0"/>
                  </a:lnTo>
                  <a:lnTo>
                    <a:pt x="0" y="11"/>
                  </a:lnTo>
                  <a:lnTo>
                    <a:pt x="9" y="11"/>
                  </a:lnTo>
                  <a:lnTo>
                    <a:pt x="2" y="13"/>
                  </a:lnTo>
                  <a:lnTo>
                    <a:pt x="7" y="8"/>
                  </a:lnTo>
                  <a:lnTo>
                    <a:pt x="7" y="8"/>
                  </a:lnTo>
                  <a:lnTo>
                    <a:pt x="7"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2" name="Freeform 40"/>
            <p:cNvSpPr>
              <a:spLocks/>
            </p:cNvSpPr>
            <p:nvPr userDrawn="1"/>
          </p:nvSpPr>
          <p:spPr bwMode="auto">
            <a:xfrm>
              <a:off x="4728" y="3526"/>
              <a:ext cx="45" cy="9"/>
            </a:xfrm>
            <a:custGeom>
              <a:avLst/>
              <a:gdLst/>
              <a:ahLst/>
              <a:cxnLst>
                <a:cxn ang="0">
                  <a:pos x="0" y="0"/>
                </a:cxn>
                <a:cxn ang="0">
                  <a:pos x="45" y="0"/>
                </a:cxn>
                <a:cxn ang="0">
                  <a:pos x="45" y="9"/>
                </a:cxn>
                <a:cxn ang="0">
                  <a:pos x="0" y="9"/>
                </a:cxn>
                <a:cxn ang="0">
                  <a:pos x="0" y="0"/>
                </a:cxn>
                <a:cxn ang="0">
                  <a:pos x="0" y="0"/>
                </a:cxn>
                <a:cxn ang="0">
                  <a:pos x="0" y="0"/>
                </a:cxn>
              </a:cxnLst>
              <a:rect l="0" t="0" r="r" b="b"/>
              <a:pathLst>
                <a:path w="45" h="9">
                  <a:moveTo>
                    <a:pt x="0" y="0"/>
                  </a:moveTo>
                  <a:lnTo>
                    <a:pt x="45" y="0"/>
                  </a:lnTo>
                  <a:lnTo>
                    <a:pt x="45" y="9"/>
                  </a:lnTo>
                  <a:lnTo>
                    <a:pt x="0" y="9"/>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3" name="Freeform 41"/>
            <p:cNvSpPr>
              <a:spLocks/>
            </p:cNvSpPr>
            <p:nvPr userDrawn="1"/>
          </p:nvSpPr>
          <p:spPr bwMode="auto">
            <a:xfrm>
              <a:off x="4724" y="3526"/>
              <a:ext cx="9" cy="9"/>
            </a:xfrm>
            <a:custGeom>
              <a:avLst/>
              <a:gdLst/>
              <a:ahLst/>
              <a:cxnLst>
                <a:cxn ang="0">
                  <a:pos x="0" y="5"/>
                </a:cxn>
                <a:cxn ang="0">
                  <a:pos x="0" y="9"/>
                </a:cxn>
                <a:cxn ang="0">
                  <a:pos x="4" y="9"/>
                </a:cxn>
                <a:cxn ang="0">
                  <a:pos x="4" y="0"/>
                </a:cxn>
                <a:cxn ang="0">
                  <a:pos x="9" y="5"/>
                </a:cxn>
                <a:cxn ang="0">
                  <a:pos x="0" y="5"/>
                </a:cxn>
                <a:cxn ang="0">
                  <a:pos x="0" y="5"/>
                </a:cxn>
                <a:cxn ang="0">
                  <a:pos x="0" y="5"/>
                </a:cxn>
              </a:cxnLst>
              <a:rect l="0" t="0" r="r" b="b"/>
              <a:pathLst>
                <a:path w="9" h="9">
                  <a:moveTo>
                    <a:pt x="0" y="5"/>
                  </a:moveTo>
                  <a:lnTo>
                    <a:pt x="0" y="9"/>
                  </a:lnTo>
                  <a:lnTo>
                    <a:pt x="4" y="9"/>
                  </a:lnTo>
                  <a:lnTo>
                    <a:pt x="4" y="0"/>
                  </a:lnTo>
                  <a:lnTo>
                    <a:pt x="9" y="5"/>
                  </a:lnTo>
                  <a:lnTo>
                    <a:pt x="0" y="5"/>
                  </a:lnTo>
                  <a:lnTo>
                    <a:pt x="0" y="5"/>
                  </a:lnTo>
                  <a:lnTo>
                    <a:pt x="0" y="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4" name="Freeform 42"/>
            <p:cNvSpPr>
              <a:spLocks/>
            </p:cNvSpPr>
            <p:nvPr userDrawn="1"/>
          </p:nvSpPr>
          <p:spPr bwMode="auto">
            <a:xfrm>
              <a:off x="4769" y="3531"/>
              <a:ext cx="8" cy="93"/>
            </a:xfrm>
            <a:custGeom>
              <a:avLst/>
              <a:gdLst/>
              <a:ahLst/>
              <a:cxnLst>
                <a:cxn ang="0">
                  <a:pos x="0" y="0"/>
                </a:cxn>
                <a:cxn ang="0">
                  <a:pos x="8" y="0"/>
                </a:cxn>
                <a:cxn ang="0">
                  <a:pos x="8" y="93"/>
                </a:cxn>
                <a:cxn ang="0">
                  <a:pos x="0" y="93"/>
                </a:cxn>
                <a:cxn ang="0">
                  <a:pos x="0" y="0"/>
                </a:cxn>
                <a:cxn ang="0">
                  <a:pos x="0" y="0"/>
                </a:cxn>
                <a:cxn ang="0">
                  <a:pos x="0" y="0"/>
                </a:cxn>
              </a:cxnLst>
              <a:rect l="0" t="0" r="r" b="b"/>
              <a:pathLst>
                <a:path w="8" h="93">
                  <a:moveTo>
                    <a:pt x="0" y="0"/>
                  </a:moveTo>
                  <a:lnTo>
                    <a:pt x="8" y="0"/>
                  </a:lnTo>
                  <a:lnTo>
                    <a:pt x="8" y="93"/>
                  </a:lnTo>
                  <a:lnTo>
                    <a:pt x="0" y="93"/>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5" name="Freeform 43"/>
            <p:cNvSpPr>
              <a:spLocks/>
            </p:cNvSpPr>
            <p:nvPr userDrawn="1"/>
          </p:nvSpPr>
          <p:spPr bwMode="auto">
            <a:xfrm>
              <a:off x="4769" y="3526"/>
              <a:ext cx="8" cy="9"/>
            </a:xfrm>
            <a:custGeom>
              <a:avLst/>
              <a:gdLst/>
              <a:ahLst/>
              <a:cxnLst>
                <a:cxn ang="0">
                  <a:pos x="4" y="0"/>
                </a:cxn>
                <a:cxn ang="0">
                  <a:pos x="8" y="0"/>
                </a:cxn>
                <a:cxn ang="0">
                  <a:pos x="8" y="5"/>
                </a:cxn>
                <a:cxn ang="0">
                  <a:pos x="0" y="5"/>
                </a:cxn>
                <a:cxn ang="0">
                  <a:pos x="4" y="9"/>
                </a:cxn>
                <a:cxn ang="0">
                  <a:pos x="4" y="0"/>
                </a:cxn>
                <a:cxn ang="0">
                  <a:pos x="4" y="0"/>
                </a:cxn>
                <a:cxn ang="0">
                  <a:pos x="4" y="0"/>
                </a:cxn>
              </a:cxnLst>
              <a:rect l="0" t="0" r="r" b="b"/>
              <a:pathLst>
                <a:path w="8" h="9">
                  <a:moveTo>
                    <a:pt x="4" y="0"/>
                  </a:moveTo>
                  <a:lnTo>
                    <a:pt x="8" y="0"/>
                  </a:lnTo>
                  <a:lnTo>
                    <a:pt x="8" y="5"/>
                  </a:lnTo>
                  <a:lnTo>
                    <a:pt x="0" y="5"/>
                  </a:lnTo>
                  <a:lnTo>
                    <a:pt x="4" y="9"/>
                  </a:lnTo>
                  <a:lnTo>
                    <a:pt x="4" y="0"/>
                  </a:lnTo>
                  <a:lnTo>
                    <a:pt x="4" y="0"/>
                  </a:lnTo>
                  <a:lnTo>
                    <a:pt x="4"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6" name="Freeform 44"/>
            <p:cNvSpPr>
              <a:spLocks/>
            </p:cNvSpPr>
            <p:nvPr userDrawn="1"/>
          </p:nvSpPr>
          <p:spPr bwMode="auto">
            <a:xfrm>
              <a:off x="4579" y="3620"/>
              <a:ext cx="194" cy="8"/>
            </a:xfrm>
            <a:custGeom>
              <a:avLst/>
              <a:gdLst/>
              <a:ahLst/>
              <a:cxnLst>
                <a:cxn ang="0">
                  <a:pos x="0" y="0"/>
                </a:cxn>
                <a:cxn ang="0">
                  <a:pos x="194" y="0"/>
                </a:cxn>
                <a:cxn ang="0">
                  <a:pos x="194" y="8"/>
                </a:cxn>
                <a:cxn ang="0">
                  <a:pos x="0" y="8"/>
                </a:cxn>
                <a:cxn ang="0">
                  <a:pos x="0" y="0"/>
                </a:cxn>
                <a:cxn ang="0">
                  <a:pos x="0" y="0"/>
                </a:cxn>
                <a:cxn ang="0">
                  <a:pos x="0" y="0"/>
                </a:cxn>
              </a:cxnLst>
              <a:rect l="0" t="0" r="r" b="b"/>
              <a:pathLst>
                <a:path w="194" h="8">
                  <a:moveTo>
                    <a:pt x="0" y="0"/>
                  </a:moveTo>
                  <a:lnTo>
                    <a:pt x="194" y="0"/>
                  </a:lnTo>
                  <a:lnTo>
                    <a:pt x="194"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7" name="Freeform 45"/>
            <p:cNvSpPr>
              <a:spLocks/>
            </p:cNvSpPr>
            <p:nvPr userDrawn="1"/>
          </p:nvSpPr>
          <p:spPr bwMode="auto">
            <a:xfrm>
              <a:off x="4769" y="3620"/>
              <a:ext cx="8" cy="8"/>
            </a:xfrm>
            <a:custGeom>
              <a:avLst/>
              <a:gdLst/>
              <a:ahLst/>
              <a:cxnLst>
                <a:cxn ang="0">
                  <a:pos x="8" y="4"/>
                </a:cxn>
                <a:cxn ang="0">
                  <a:pos x="8" y="8"/>
                </a:cxn>
                <a:cxn ang="0">
                  <a:pos x="4" y="8"/>
                </a:cxn>
                <a:cxn ang="0">
                  <a:pos x="4" y="0"/>
                </a:cxn>
                <a:cxn ang="0">
                  <a:pos x="0" y="4"/>
                </a:cxn>
                <a:cxn ang="0">
                  <a:pos x="8" y="4"/>
                </a:cxn>
                <a:cxn ang="0">
                  <a:pos x="8" y="4"/>
                </a:cxn>
                <a:cxn ang="0">
                  <a:pos x="8" y="4"/>
                </a:cxn>
              </a:cxnLst>
              <a:rect l="0" t="0" r="r" b="b"/>
              <a:pathLst>
                <a:path w="8" h="8">
                  <a:moveTo>
                    <a:pt x="8" y="4"/>
                  </a:moveTo>
                  <a:lnTo>
                    <a:pt x="8" y="8"/>
                  </a:lnTo>
                  <a:lnTo>
                    <a:pt x="4" y="8"/>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8" name="Freeform 46"/>
            <p:cNvSpPr>
              <a:spLocks/>
            </p:cNvSpPr>
            <p:nvPr userDrawn="1"/>
          </p:nvSpPr>
          <p:spPr bwMode="auto">
            <a:xfrm>
              <a:off x="4575" y="3529"/>
              <a:ext cx="8" cy="95"/>
            </a:xfrm>
            <a:custGeom>
              <a:avLst/>
              <a:gdLst/>
              <a:ahLst/>
              <a:cxnLst>
                <a:cxn ang="0">
                  <a:pos x="0" y="95"/>
                </a:cxn>
                <a:cxn ang="0">
                  <a:pos x="8" y="95"/>
                </a:cxn>
                <a:cxn ang="0">
                  <a:pos x="8" y="0"/>
                </a:cxn>
                <a:cxn ang="0">
                  <a:pos x="0" y="0"/>
                </a:cxn>
                <a:cxn ang="0">
                  <a:pos x="0" y="95"/>
                </a:cxn>
                <a:cxn ang="0">
                  <a:pos x="0" y="95"/>
                </a:cxn>
                <a:cxn ang="0">
                  <a:pos x="0" y="95"/>
                </a:cxn>
              </a:cxnLst>
              <a:rect l="0" t="0" r="r" b="b"/>
              <a:pathLst>
                <a:path w="8" h="95">
                  <a:moveTo>
                    <a:pt x="0" y="95"/>
                  </a:moveTo>
                  <a:lnTo>
                    <a:pt x="8" y="95"/>
                  </a:lnTo>
                  <a:lnTo>
                    <a:pt x="8" y="0"/>
                  </a:lnTo>
                  <a:lnTo>
                    <a:pt x="0" y="0"/>
                  </a:lnTo>
                  <a:lnTo>
                    <a:pt x="0" y="95"/>
                  </a:lnTo>
                  <a:lnTo>
                    <a:pt x="0" y="95"/>
                  </a:lnTo>
                  <a:lnTo>
                    <a:pt x="0" y="9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19" name="Freeform 47"/>
            <p:cNvSpPr>
              <a:spLocks/>
            </p:cNvSpPr>
            <p:nvPr userDrawn="1"/>
          </p:nvSpPr>
          <p:spPr bwMode="auto">
            <a:xfrm>
              <a:off x="4575" y="3620"/>
              <a:ext cx="8" cy="8"/>
            </a:xfrm>
            <a:custGeom>
              <a:avLst/>
              <a:gdLst/>
              <a:ahLst/>
              <a:cxnLst>
                <a:cxn ang="0">
                  <a:pos x="4" y="8"/>
                </a:cxn>
                <a:cxn ang="0">
                  <a:pos x="0" y="8"/>
                </a:cxn>
                <a:cxn ang="0">
                  <a:pos x="0" y="4"/>
                </a:cxn>
                <a:cxn ang="0">
                  <a:pos x="8" y="4"/>
                </a:cxn>
                <a:cxn ang="0">
                  <a:pos x="4" y="0"/>
                </a:cxn>
                <a:cxn ang="0">
                  <a:pos x="4" y="8"/>
                </a:cxn>
                <a:cxn ang="0">
                  <a:pos x="4" y="8"/>
                </a:cxn>
                <a:cxn ang="0">
                  <a:pos x="4" y="8"/>
                </a:cxn>
              </a:cxnLst>
              <a:rect l="0" t="0" r="r" b="b"/>
              <a:pathLst>
                <a:path w="8" h="8">
                  <a:moveTo>
                    <a:pt x="4" y="8"/>
                  </a:moveTo>
                  <a:lnTo>
                    <a:pt x="0" y="8"/>
                  </a:lnTo>
                  <a:lnTo>
                    <a:pt x="0" y="4"/>
                  </a:lnTo>
                  <a:lnTo>
                    <a:pt x="8"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0" name="Freeform 48"/>
            <p:cNvSpPr>
              <a:spLocks/>
            </p:cNvSpPr>
            <p:nvPr userDrawn="1"/>
          </p:nvSpPr>
          <p:spPr bwMode="auto">
            <a:xfrm>
              <a:off x="4579" y="3525"/>
              <a:ext cx="48" cy="8"/>
            </a:xfrm>
            <a:custGeom>
              <a:avLst/>
              <a:gdLst/>
              <a:ahLst/>
              <a:cxnLst>
                <a:cxn ang="0">
                  <a:pos x="0" y="0"/>
                </a:cxn>
                <a:cxn ang="0">
                  <a:pos x="48" y="0"/>
                </a:cxn>
                <a:cxn ang="0">
                  <a:pos x="48" y="8"/>
                </a:cxn>
                <a:cxn ang="0">
                  <a:pos x="0" y="8"/>
                </a:cxn>
                <a:cxn ang="0">
                  <a:pos x="0" y="0"/>
                </a:cxn>
                <a:cxn ang="0">
                  <a:pos x="0" y="0"/>
                </a:cxn>
                <a:cxn ang="0">
                  <a:pos x="0" y="0"/>
                </a:cxn>
              </a:cxnLst>
              <a:rect l="0" t="0" r="r" b="b"/>
              <a:pathLst>
                <a:path w="48" h="8">
                  <a:moveTo>
                    <a:pt x="0" y="0"/>
                  </a:moveTo>
                  <a:lnTo>
                    <a:pt x="48" y="0"/>
                  </a:lnTo>
                  <a:lnTo>
                    <a:pt x="48"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1" name="Freeform 49"/>
            <p:cNvSpPr>
              <a:spLocks/>
            </p:cNvSpPr>
            <p:nvPr userDrawn="1"/>
          </p:nvSpPr>
          <p:spPr bwMode="auto">
            <a:xfrm>
              <a:off x="4575" y="3525"/>
              <a:ext cx="8" cy="8"/>
            </a:xfrm>
            <a:custGeom>
              <a:avLst/>
              <a:gdLst/>
              <a:ahLst/>
              <a:cxnLst>
                <a:cxn ang="0">
                  <a:pos x="0" y="4"/>
                </a:cxn>
                <a:cxn ang="0">
                  <a:pos x="0" y="0"/>
                </a:cxn>
                <a:cxn ang="0">
                  <a:pos x="4" y="0"/>
                </a:cxn>
                <a:cxn ang="0">
                  <a:pos x="4" y="8"/>
                </a:cxn>
                <a:cxn ang="0">
                  <a:pos x="8" y="4"/>
                </a:cxn>
                <a:cxn ang="0">
                  <a:pos x="0" y="4"/>
                </a:cxn>
                <a:cxn ang="0">
                  <a:pos x="0" y="4"/>
                </a:cxn>
                <a:cxn ang="0">
                  <a:pos x="0" y="4"/>
                </a:cxn>
              </a:cxnLst>
              <a:rect l="0" t="0" r="r" b="b"/>
              <a:pathLst>
                <a:path w="8" h="8">
                  <a:moveTo>
                    <a:pt x="0" y="4"/>
                  </a:moveTo>
                  <a:lnTo>
                    <a:pt x="0" y="0"/>
                  </a:lnTo>
                  <a:lnTo>
                    <a:pt x="4" y="0"/>
                  </a:lnTo>
                  <a:lnTo>
                    <a:pt x="4" y="8"/>
                  </a:lnTo>
                  <a:lnTo>
                    <a:pt x="8" y="4"/>
                  </a:lnTo>
                  <a:lnTo>
                    <a:pt x="0" y="4"/>
                  </a:lnTo>
                  <a:lnTo>
                    <a:pt x="0" y="4"/>
                  </a:lnTo>
                  <a:lnTo>
                    <a:pt x="0"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2" name="Freeform 50"/>
            <p:cNvSpPr>
              <a:spLocks/>
            </p:cNvSpPr>
            <p:nvPr userDrawn="1"/>
          </p:nvSpPr>
          <p:spPr bwMode="auto">
            <a:xfrm>
              <a:off x="4623" y="3288"/>
              <a:ext cx="8" cy="241"/>
            </a:xfrm>
            <a:custGeom>
              <a:avLst/>
              <a:gdLst/>
              <a:ahLst/>
              <a:cxnLst>
                <a:cxn ang="0">
                  <a:pos x="0" y="0"/>
                </a:cxn>
                <a:cxn ang="0">
                  <a:pos x="8" y="0"/>
                </a:cxn>
                <a:cxn ang="0">
                  <a:pos x="8" y="241"/>
                </a:cxn>
                <a:cxn ang="0">
                  <a:pos x="0" y="241"/>
                </a:cxn>
                <a:cxn ang="0">
                  <a:pos x="0" y="0"/>
                </a:cxn>
                <a:cxn ang="0">
                  <a:pos x="0" y="0"/>
                </a:cxn>
                <a:cxn ang="0">
                  <a:pos x="0" y="0"/>
                </a:cxn>
              </a:cxnLst>
              <a:rect l="0" t="0" r="r" b="b"/>
              <a:pathLst>
                <a:path w="8" h="241">
                  <a:moveTo>
                    <a:pt x="0" y="0"/>
                  </a:moveTo>
                  <a:lnTo>
                    <a:pt x="8" y="0"/>
                  </a:lnTo>
                  <a:lnTo>
                    <a:pt x="8" y="241"/>
                  </a:lnTo>
                  <a:lnTo>
                    <a:pt x="0" y="241"/>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3" name="Freeform 51"/>
            <p:cNvSpPr>
              <a:spLocks/>
            </p:cNvSpPr>
            <p:nvPr userDrawn="1"/>
          </p:nvSpPr>
          <p:spPr bwMode="auto">
            <a:xfrm>
              <a:off x="4623" y="3525"/>
              <a:ext cx="8" cy="8"/>
            </a:xfrm>
            <a:custGeom>
              <a:avLst/>
              <a:gdLst/>
              <a:ahLst/>
              <a:cxnLst>
                <a:cxn ang="0">
                  <a:pos x="4" y="8"/>
                </a:cxn>
                <a:cxn ang="0">
                  <a:pos x="8" y="8"/>
                </a:cxn>
                <a:cxn ang="0">
                  <a:pos x="8" y="4"/>
                </a:cxn>
                <a:cxn ang="0">
                  <a:pos x="0" y="4"/>
                </a:cxn>
                <a:cxn ang="0">
                  <a:pos x="4" y="0"/>
                </a:cxn>
                <a:cxn ang="0">
                  <a:pos x="4" y="8"/>
                </a:cxn>
                <a:cxn ang="0">
                  <a:pos x="4" y="8"/>
                </a:cxn>
                <a:cxn ang="0">
                  <a:pos x="4" y="8"/>
                </a:cxn>
              </a:cxnLst>
              <a:rect l="0" t="0" r="r" b="b"/>
              <a:pathLst>
                <a:path w="8" h="8">
                  <a:moveTo>
                    <a:pt x="4" y="8"/>
                  </a:moveTo>
                  <a:lnTo>
                    <a:pt x="8" y="8"/>
                  </a:lnTo>
                  <a:lnTo>
                    <a:pt x="8" y="4"/>
                  </a:lnTo>
                  <a:lnTo>
                    <a:pt x="0"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4" name="Freeform 52"/>
            <p:cNvSpPr>
              <a:spLocks/>
            </p:cNvSpPr>
            <p:nvPr userDrawn="1"/>
          </p:nvSpPr>
          <p:spPr bwMode="auto">
            <a:xfrm>
              <a:off x="4580" y="3284"/>
              <a:ext cx="47" cy="8"/>
            </a:xfrm>
            <a:custGeom>
              <a:avLst/>
              <a:gdLst/>
              <a:ahLst/>
              <a:cxnLst>
                <a:cxn ang="0">
                  <a:pos x="0" y="0"/>
                </a:cxn>
                <a:cxn ang="0">
                  <a:pos x="47" y="0"/>
                </a:cxn>
                <a:cxn ang="0">
                  <a:pos x="47" y="8"/>
                </a:cxn>
                <a:cxn ang="0">
                  <a:pos x="0" y="8"/>
                </a:cxn>
                <a:cxn ang="0">
                  <a:pos x="0" y="0"/>
                </a:cxn>
                <a:cxn ang="0">
                  <a:pos x="0" y="0"/>
                </a:cxn>
                <a:cxn ang="0">
                  <a:pos x="0" y="0"/>
                </a:cxn>
              </a:cxnLst>
              <a:rect l="0" t="0" r="r" b="b"/>
              <a:pathLst>
                <a:path w="47" h="8">
                  <a:moveTo>
                    <a:pt x="0" y="0"/>
                  </a:moveTo>
                  <a:lnTo>
                    <a:pt x="47" y="0"/>
                  </a:lnTo>
                  <a:lnTo>
                    <a:pt x="47"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5" name="Freeform 53"/>
            <p:cNvSpPr>
              <a:spLocks/>
            </p:cNvSpPr>
            <p:nvPr userDrawn="1"/>
          </p:nvSpPr>
          <p:spPr bwMode="auto">
            <a:xfrm>
              <a:off x="4623" y="3284"/>
              <a:ext cx="8" cy="8"/>
            </a:xfrm>
            <a:custGeom>
              <a:avLst/>
              <a:gdLst/>
              <a:ahLst/>
              <a:cxnLst>
                <a:cxn ang="0">
                  <a:pos x="8" y="4"/>
                </a:cxn>
                <a:cxn ang="0">
                  <a:pos x="8" y="0"/>
                </a:cxn>
                <a:cxn ang="0">
                  <a:pos x="4" y="0"/>
                </a:cxn>
                <a:cxn ang="0">
                  <a:pos x="4" y="8"/>
                </a:cxn>
                <a:cxn ang="0">
                  <a:pos x="0" y="4"/>
                </a:cxn>
                <a:cxn ang="0">
                  <a:pos x="8" y="4"/>
                </a:cxn>
                <a:cxn ang="0">
                  <a:pos x="8" y="4"/>
                </a:cxn>
                <a:cxn ang="0">
                  <a:pos x="8" y="4"/>
                </a:cxn>
              </a:cxnLst>
              <a:rect l="0" t="0" r="r" b="b"/>
              <a:pathLst>
                <a:path w="8" h="8">
                  <a:moveTo>
                    <a:pt x="8" y="4"/>
                  </a:moveTo>
                  <a:lnTo>
                    <a:pt x="8" y="0"/>
                  </a:lnTo>
                  <a:lnTo>
                    <a:pt x="4" y="0"/>
                  </a:lnTo>
                  <a:lnTo>
                    <a:pt x="4" y="8"/>
                  </a:lnTo>
                  <a:lnTo>
                    <a:pt x="0" y="4"/>
                  </a:lnTo>
                  <a:lnTo>
                    <a:pt x="8" y="4"/>
                  </a:lnTo>
                  <a:lnTo>
                    <a:pt x="8" y="4"/>
                  </a:lnTo>
                  <a:lnTo>
                    <a:pt x="8" y="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6" name="Freeform 54"/>
            <p:cNvSpPr>
              <a:spLocks/>
            </p:cNvSpPr>
            <p:nvPr userDrawn="1"/>
          </p:nvSpPr>
          <p:spPr bwMode="auto">
            <a:xfrm>
              <a:off x="4576" y="3193"/>
              <a:ext cx="9" cy="95"/>
            </a:xfrm>
            <a:custGeom>
              <a:avLst/>
              <a:gdLst/>
              <a:ahLst/>
              <a:cxnLst>
                <a:cxn ang="0">
                  <a:pos x="0" y="0"/>
                </a:cxn>
                <a:cxn ang="0">
                  <a:pos x="9" y="0"/>
                </a:cxn>
                <a:cxn ang="0">
                  <a:pos x="9" y="95"/>
                </a:cxn>
                <a:cxn ang="0">
                  <a:pos x="0" y="95"/>
                </a:cxn>
                <a:cxn ang="0">
                  <a:pos x="0" y="0"/>
                </a:cxn>
                <a:cxn ang="0">
                  <a:pos x="0" y="0"/>
                </a:cxn>
                <a:cxn ang="0">
                  <a:pos x="0" y="0"/>
                </a:cxn>
              </a:cxnLst>
              <a:rect l="0" t="0" r="r" b="b"/>
              <a:pathLst>
                <a:path w="9" h="95">
                  <a:moveTo>
                    <a:pt x="0" y="0"/>
                  </a:moveTo>
                  <a:lnTo>
                    <a:pt x="9" y="0"/>
                  </a:lnTo>
                  <a:lnTo>
                    <a:pt x="9" y="95"/>
                  </a:lnTo>
                  <a:lnTo>
                    <a:pt x="0" y="95"/>
                  </a:lnTo>
                  <a:lnTo>
                    <a:pt x="0" y="0"/>
                  </a:lnTo>
                  <a:lnTo>
                    <a:pt x="0" y="0"/>
                  </a:lnTo>
                  <a:lnTo>
                    <a:pt x="0" y="0"/>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7" name="Freeform 55"/>
            <p:cNvSpPr>
              <a:spLocks/>
            </p:cNvSpPr>
            <p:nvPr userDrawn="1"/>
          </p:nvSpPr>
          <p:spPr bwMode="auto">
            <a:xfrm>
              <a:off x="4576" y="3284"/>
              <a:ext cx="9" cy="8"/>
            </a:xfrm>
            <a:custGeom>
              <a:avLst/>
              <a:gdLst/>
              <a:ahLst/>
              <a:cxnLst>
                <a:cxn ang="0">
                  <a:pos x="4" y="8"/>
                </a:cxn>
                <a:cxn ang="0">
                  <a:pos x="0" y="8"/>
                </a:cxn>
                <a:cxn ang="0">
                  <a:pos x="0" y="4"/>
                </a:cxn>
                <a:cxn ang="0">
                  <a:pos x="9" y="4"/>
                </a:cxn>
                <a:cxn ang="0">
                  <a:pos x="4" y="0"/>
                </a:cxn>
                <a:cxn ang="0">
                  <a:pos x="4" y="8"/>
                </a:cxn>
                <a:cxn ang="0">
                  <a:pos x="4" y="8"/>
                </a:cxn>
                <a:cxn ang="0">
                  <a:pos x="4" y="8"/>
                </a:cxn>
              </a:cxnLst>
              <a:rect l="0" t="0" r="r" b="b"/>
              <a:pathLst>
                <a:path w="9" h="8">
                  <a:moveTo>
                    <a:pt x="4" y="8"/>
                  </a:moveTo>
                  <a:lnTo>
                    <a:pt x="0" y="8"/>
                  </a:lnTo>
                  <a:lnTo>
                    <a:pt x="0" y="4"/>
                  </a:lnTo>
                  <a:lnTo>
                    <a:pt x="9"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8" name="Freeform 56"/>
            <p:cNvSpPr>
              <a:spLocks/>
            </p:cNvSpPr>
            <p:nvPr userDrawn="1"/>
          </p:nvSpPr>
          <p:spPr bwMode="auto">
            <a:xfrm>
              <a:off x="4576" y="3191"/>
              <a:ext cx="9" cy="8"/>
            </a:xfrm>
            <a:custGeom>
              <a:avLst/>
              <a:gdLst/>
              <a:ahLst/>
              <a:cxnLst>
                <a:cxn ang="0">
                  <a:pos x="0" y="2"/>
                </a:cxn>
                <a:cxn ang="0">
                  <a:pos x="0" y="0"/>
                </a:cxn>
                <a:cxn ang="0">
                  <a:pos x="4" y="0"/>
                </a:cxn>
                <a:cxn ang="0">
                  <a:pos x="4" y="8"/>
                </a:cxn>
                <a:cxn ang="0">
                  <a:pos x="9" y="2"/>
                </a:cxn>
                <a:cxn ang="0">
                  <a:pos x="0" y="2"/>
                </a:cxn>
                <a:cxn ang="0">
                  <a:pos x="0" y="2"/>
                </a:cxn>
                <a:cxn ang="0">
                  <a:pos x="0" y="2"/>
                </a:cxn>
              </a:cxnLst>
              <a:rect l="0" t="0" r="r" b="b"/>
              <a:pathLst>
                <a:path w="9" h="8">
                  <a:moveTo>
                    <a:pt x="0" y="2"/>
                  </a:moveTo>
                  <a:lnTo>
                    <a:pt x="0" y="0"/>
                  </a:lnTo>
                  <a:lnTo>
                    <a:pt x="4" y="0"/>
                  </a:lnTo>
                  <a:lnTo>
                    <a:pt x="4" y="8"/>
                  </a:lnTo>
                  <a:lnTo>
                    <a:pt x="9" y="2"/>
                  </a:lnTo>
                  <a:lnTo>
                    <a:pt x="0" y="2"/>
                  </a:lnTo>
                  <a:lnTo>
                    <a:pt x="0" y="2"/>
                  </a:lnTo>
                  <a:lnTo>
                    <a:pt x="0" y="2"/>
                  </a:lnTo>
                  <a:close/>
                </a:path>
              </a:pathLst>
            </a:custGeom>
            <a:solidFill>
              <a:srgbClr val="FFFFFF"/>
            </a:solidFill>
            <a:ln w="9525">
              <a:noFill/>
              <a:round/>
              <a:headEnd/>
              <a:tailEnd/>
            </a:ln>
          </p:spPr>
          <p:txBody>
            <a:bodyPr/>
            <a:lstStyle/>
            <a:p>
              <a:endParaRPr lang="en-US" dirty="0">
                <a:solidFill>
                  <a:srgbClr val="000000"/>
                </a:solidFill>
              </a:endParaRPr>
            </a:p>
          </p:txBody>
        </p:sp>
        <p:sp>
          <p:nvSpPr>
            <p:cNvPr id="3129" name="Oval 57"/>
            <p:cNvSpPr>
              <a:spLocks noChangeArrowheads="1"/>
            </p:cNvSpPr>
            <p:nvPr userDrawn="1"/>
          </p:nvSpPr>
          <p:spPr bwMode="auto">
            <a:xfrm>
              <a:off x="5040" y="3577"/>
              <a:ext cx="49" cy="50"/>
            </a:xfrm>
            <a:prstGeom prst="ellipse">
              <a:avLst/>
            </a:prstGeom>
            <a:noFill/>
            <a:ln w="1588">
              <a:solidFill>
                <a:srgbClr val="FFFFFF"/>
              </a:solidFill>
              <a:round/>
              <a:headEnd/>
              <a:tailEnd/>
            </a:ln>
          </p:spPr>
          <p:txBody>
            <a:bodyPr/>
            <a:lstStyle/>
            <a:p>
              <a:endParaRPr lang="en-US" dirty="0">
                <a:solidFill>
                  <a:srgbClr val="000000"/>
                </a:solidFill>
              </a:endParaRPr>
            </a:p>
          </p:txBody>
        </p:sp>
        <p:sp>
          <p:nvSpPr>
            <p:cNvPr id="3130" name="Rectangle 58"/>
            <p:cNvSpPr>
              <a:spLocks noChangeArrowheads="1"/>
            </p:cNvSpPr>
            <p:nvPr userDrawn="1"/>
          </p:nvSpPr>
          <p:spPr bwMode="auto">
            <a:xfrm>
              <a:off x="5053" y="3578"/>
              <a:ext cx="35" cy="48"/>
            </a:xfrm>
            <a:prstGeom prst="rect">
              <a:avLst/>
            </a:prstGeom>
            <a:noFill/>
            <a:ln w="9525">
              <a:noFill/>
              <a:miter lim="800000"/>
              <a:headEnd/>
              <a:tailEnd/>
            </a:ln>
          </p:spPr>
          <p:txBody>
            <a:bodyPr lIns="0" tIns="0" rIns="0" bIns="0">
              <a:spAutoFit/>
            </a:bodyPr>
            <a:lstStyle/>
            <a:p>
              <a:r>
                <a:rPr lang="en-US" sz="500" dirty="0">
                  <a:solidFill>
                    <a:srgbClr val="FFFFFF"/>
                  </a:solidFill>
                  <a:latin typeface="URWGroteskT" pitchFamily="2" charset="0"/>
                </a:rPr>
                <a:t>R</a:t>
              </a:r>
              <a:endParaRPr lang="en-US" sz="2000" dirty="0">
                <a:solidFill>
                  <a:srgbClr val="000000"/>
                </a:solidFill>
              </a:endParaRPr>
            </a:p>
          </p:txBody>
        </p:sp>
      </p:grpSp>
      <p:sp>
        <p:nvSpPr>
          <p:cNvPr id="3131" name="Text Box 59"/>
          <p:cNvSpPr txBox="1">
            <a:spLocks noChangeArrowheads="1"/>
          </p:cNvSpPr>
          <p:nvPr/>
        </p:nvSpPr>
        <p:spPr bwMode="auto">
          <a:xfrm>
            <a:off x="165100" y="58738"/>
            <a:ext cx="2478088" cy="336550"/>
          </a:xfrm>
          <a:prstGeom prst="rect">
            <a:avLst/>
          </a:prstGeom>
          <a:noFill/>
          <a:ln w="9525">
            <a:noFill/>
            <a:miter lim="800000"/>
            <a:headEnd/>
            <a:tailEnd/>
          </a:ln>
          <a:effectLst/>
        </p:spPr>
        <p:txBody>
          <a:bodyPr wrap="none">
            <a:spAutoFit/>
          </a:bodyPr>
          <a:lstStyle/>
          <a:p>
            <a:r>
              <a:rPr lang="en-US" sz="1600" dirty="0">
                <a:solidFill>
                  <a:srgbClr val="FFFFFF"/>
                </a:solidFill>
                <a:latin typeface="Minion" pitchFamily="82" charset="0"/>
              </a:rPr>
              <a:t>School of Natural Resources</a:t>
            </a:r>
          </a:p>
        </p:txBody>
      </p:sp>
      <p:graphicFrame>
        <p:nvGraphicFramePr>
          <p:cNvPr id="3132" name="Object 60"/>
          <p:cNvGraphicFramePr>
            <a:graphicFrameLocks noChangeAspect="1"/>
          </p:cNvGraphicFramePr>
          <p:nvPr/>
        </p:nvGraphicFramePr>
        <p:xfrm>
          <a:off x="0" y="0"/>
          <a:ext cx="9144000" cy="6886575"/>
        </p:xfrm>
        <a:graphic>
          <a:graphicData uri="http://schemas.openxmlformats.org/presentationml/2006/ole">
            <mc:AlternateContent xmlns:mc="http://schemas.openxmlformats.org/markup-compatibility/2006">
              <mc:Choice xmlns:v="urn:schemas-microsoft-com:vml" Requires="v">
                <p:oleObj spid="_x0000_s4252" name="Drawing" r:id="rId14" imgW="13030560" imgH="9964080" progId="">
                  <p:embed/>
                </p:oleObj>
              </mc:Choice>
              <mc:Fallback>
                <p:oleObj name="Drawing" r:id="rId14" imgW="13030560" imgH="9964080" progId="">
                  <p:embed/>
                  <p:pic>
                    <p:nvPicPr>
                      <p:cNvPr id="0" name="Picture 1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467014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6600">
            <a:alpha val="0"/>
          </a:srgbClr>
        </a:solidFill>
        <a:effectLst/>
      </p:bgPr>
    </p:bg>
    <p:spTree>
      <p:nvGrpSpPr>
        <p:cNvPr id="1" name=""/>
        <p:cNvGrpSpPr/>
        <p:nvPr/>
      </p:nvGrpSpPr>
      <p:grpSpPr>
        <a:xfrm>
          <a:off x="0" y="0"/>
          <a:ext cx="0" cy="0"/>
          <a:chOff x="0" y="0"/>
          <a:chExt cx="0" cy="0"/>
        </a:xfrm>
      </p:grpSpPr>
      <p:sp>
        <p:nvSpPr>
          <p:cNvPr id="3080" name="Text Box 8"/>
          <p:cNvSpPr txBox="1">
            <a:spLocks noChangeArrowheads="1"/>
          </p:cNvSpPr>
          <p:nvPr/>
        </p:nvSpPr>
        <p:spPr bwMode="auto">
          <a:xfrm>
            <a:off x="1588" y="6516688"/>
            <a:ext cx="2786062" cy="336550"/>
          </a:xfrm>
          <a:prstGeom prst="rect">
            <a:avLst/>
          </a:prstGeom>
          <a:noFill/>
          <a:ln w="9525">
            <a:noFill/>
            <a:miter lim="800000"/>
            <a:headEnd/>
            <a:tailEnd/>
          </a:ln>
          <a:effectLst/>
        </p:spPr>
        <p:txBody>
          <a:bodyPr wrap="none">
            <a:spAutoFit/>
          </a:bodyPr>
          <a:lstStyle/>
          <a:p>
            <a:r>
              <a:rPr lang="en-US" sz="1600" dirty="0">
                <a:solidFill>
                  <a:schemeClr val="bg1"/>
                </a:solidFill>
                <a:latin typeface="Minion" pitchFamily="82" charset="0"/>
              </a:rPr>
              <a:t>University of Nebraska</a:t>
            </a:r>
            <a:r>
              <a:rPr lang="en-US" sz="1600" dirty="0">
                <a:solidFill>
                  <a:schemeClr val="bg1"/>
                </a:solidFill>
                <a:latin typeface="Symbol" pitchFamily="18" charset="2"/>
              </a:rPr>
              <a:t>-</a:t>
            </a:r>
            <a:r>
              <a:rPr lang="en-US" sz="1600" dirty="0">
                <a:solidFill>
                  <a:schemeClr val="bg1"/>
                </a:solidFill>
                <a:latin typeface="Minion" pitchFamily="82" charset="0"/>
              </a:rPr>
              <a:t>Lincoln</a:t>
            </a:r>
          </a:p>
        </p:txBody>
      </p:sp>
      <p:grpSp>
        <p:nvGrpSpPr>
          <p:cNvPr id="3081" name="Group 9"/>
          <p:cNvGrpSpPr>
            <a:grpSpLocks/>
          </p:cNvGrpSpPr>
          <p:nvPr/>
        </p:nvGrpSpPr>
        <p:grpSpPr bwMode="auto">
          <a:xfrm>
            <a:off x="914400" y="5727700"/>
            <a:ext cx="819150" cy="704850"/>
            <a:chOff x="4575" y="3188"/>
            <a:chExt cx="516" cy="444"/>
          </a:xfrm>
        </p:grpSpPr>
        <p:sp>
          <p:nvSpPr>
            <p:cNvPr id="3082" name="AutoShape 10"/>
            <p:cNvSpPr>
              <a:spLocks noChangeAspect="1" noChangeArrowheads="1" noTextEdit="1"/>
            </p:cNvSpPr>
            <p:nvPr userDrawn="1"/>
          </p:nvSpPr>
          <p:spPr bwMode="auto">
            <a:xfrm>
              <a:off x="4575" y="3188"/>
              <a:ext cx="516" cy="444"/>
            </a:xfrm>
            <a:prstGeom prst="rect">
              <a:avLst/>
            </a:prstGeom>
            <a:noFill/>
            <a:ln w="9525">
              <a:noFill/>
              <a:miter lim="800000"/>
              <a:headEnd/>
              <a:tailEnd/>
            </a:ln>
          </p:spPr>
          <p:txBody>
            <a:bodyPr/>
            <a:lstStyle/>
            <a:p>
              <a:endParaRPr lang="en-US" dirty="0"/>
            </a:p>
          </p:txBody>
        </p:sp>
        <p:sp>
          <p:nvSpPr>
            <p:cNvPr id="3083" name="Freeform 11"/>
            <p:cNvSpPr>
              <a:spLocks/>
            </p:cNvSpPr>
            <p:nvPr userDrawn="1"/>
          </p:nvSpPr>
          <p:spPr bwMode="auto">
            <a:xfrm>
              <a:off x="4976" y="3573"/>
              <a:ext cx="5" cy="1"/>
            </a:xfrm>
            <a:custGeom>
              <a:avLst/>
              <a:gdLst/>
              <a:ahLst/>
              <a:cxnLst>
                <a:cxn ang="0">
                  <a:pos x="0" y="0"/>
                </a:cxn>
                <a:cxn ang="0">
                  <a:pos x="5" y="1"/>
                </a:cxn>
                <a:cxn ang="0">
                  <a:pos x="5" y="1"/>
                </a:cxn>
                <a:cxn ang="0">
                  <a:pos x="0" y="1"/>
                </a:cxn>
                <a:cxn ang="0">
                  <a:pos x="0" y="0"/>
                </a:cxn>
                <a:cxn ang="0">
                  <a:pos x="0" y="0"/>
                </a:cxn>
                <a:cxn ang="0">
                  <a:pos x="0" y="0"/>
                </a:cxn>
              </a:cxnLst>
              <a:rect l="0" t="0" r="r" b="b"/>
              <a:pathLst>
                <a:path w="5" h="1">
                  <a:moveTo>
                    <a:pt x="0" y="0"/>
                  </a:moveTo>
                  <a:lnTo>
                    <a:pt x="5" y="1"/>
                  </a:lnTo>
                  <a:lnTo>
                    <a:pt x="5" y="1"/>
                  </a:lnTo>
                  <a:lnTo>
                    <a:pt x="0" y="1"/>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84" name="Freeform 12"/>
            <p:cNvSpPr>
              <a:spLocks/>
            </p:cNvSpPr>
            <p:nvPr userDrawn="1"/>
          </p:nvSpPr>
          <p:spPr bwMode="auto">
            <a:xfrm>
              <a:off x="4579" y="3192"/>
              <a:ext cx="439" cy="432"/>
            </a:xfrm>
            <a:custGeom>
              <a:avLst/>
              <a:gdLst/>
              <a:ahLst/>
              <a:cxnLst>
                <a:cxn ang="0">
                  <a:pos x="285" y="208"/>
                </a:cxn>
                <a:cxn ang="0">
                  <a:pos x="235" y="0"/>
                </a:cxn>
                <a:cxn ang="0">
                  <a:pos x="386" y="97"/>
                </a:cxn>
                <a:cxn ang="0">
                  <a:pos x="439" y="339"/>
                </a:cxn>
                <a:cxn ang="0">
                  <a:pos x="149" y="237"/>
                </a:cxn>
                <a:cxn ang="0">
                  <a:pos x="194" y="432"/>
                </a:cxn>
                <a:cxn ang="0">
                  <a:pos x="48" y="337"/>
                </a:cxn>
                <a:cxn ang="0">
                  <a:pos x="1" y="96"/>
                </a:cxn>
                <a:cxn ang="0">
                  <a:pos x="278" y="43"/>
                </a:cxn>
                <a:cxn ang="0">
                  <a:pos x="382" y="55"/>
                </a:cxn>
                <a:cxn ang="0">
                  <a:pos x="375" y="55"/>
                </a:cxn>
                <a:cxn ang="0">
                  <a:pos x="367" y="58"/>
                </a:cxn>
                <a:cxn ang="0">
                  <a:pos x="361" y="60"/>
                </a:cxn>
                <a:cxn ang="0">
                  <a:pos x="357" y="63"/>
                </a:cxn>
                <a:cxn ang="0">
                  <a:pos x="353" y="69"/>
                </a:cxn>
                <a:cxn ang="0">
                  <a:pos x="350" y="75"/>
                </a:cxn>
                <a:cxn ang="0">
                  <a:pos x="348" y="86"/>
                </a:cxn>
                <a:cxn ang="0">
                  <a:pos x="348" y="93"/>
                </a:cxn>
                <a:cxn ang="0">
                  <a:pos x="348" y="333"/>
                </a:cxn>
                <a:cxn ang="0">
                  <a:pos x="350" y="344"/>
                </a:cxn>
                <a:cxn ang="0">
                  <a:pos x="353" y="352"/>
                </a:cxn>
                <a:cxn ang="0">
                  <a:pos x="359" y="361"/>
                </a:cxn>
                <a:cxn ang="0">
                  <a:pos x="364" y="366"/>
                </a:cxn>
                <a:cxn ang="0">
                  <a:pos x="369" y="371"/>
                </a:cxn>
                <a:cxn ang="0">
                  <a:pos x="378" y="376"/>
                </a:cxn>
                <a:cxn ang="0">
                  <a:pos x="386" y="378"/>
                </a:cxn>
                <a:cxn ang="0">
                  <a:pos x="397" y="378"/>
                </a:cxn>
                <a:cxn ang="0">
                  <a:pos x="322" y="392"/>
                </a:cxn>
                <a:cxn ang="0">
                  <a:pos x="289" y="350"/>
                </a:cxn>
                <a:cxn ang="0">
                  <a:pos x="111" y="345"/>
                </a:cxn>
                <a:cxn ang="0">
                  <a:pos x="111" y="352"/>
                </a:cxn>
                <a:cxn ang="0">
                  <a:pos x="113" y="359"/>
                </a:cxn>
                <a:cxn ang="0">
                  <a:pos x="115" y="366"/>
                </a:cxn>
                <a:cxn ang="0">
                  <a:pos x="120" y="371"/>
                </a:cxn>
                <a:cxn ang="0">
                  <a:pos x="125" y="377"/>
                </a:cxn>
                <a:cxn ang="0">
                  <a:pos x="132" y="378"/>
                </a:cxn>
                <a:cxn ang="0">
                  <a:pos x="143" y="380"/>
                </a:cxn>
                <a:cxn ang="0">
                  <a:pos x="41" y="391"/>
                </a:cxn>
                <a:cxn ang="0">
                  <a:pos x="60" y="380"/>
                </a:cxn>
                <a:cxn ang="0">
                  <a:pos x="68" y="378"/>
                </a:cxn>
                <a:cxn ang="0">
                  <a:pos x="76" y="374"/>
                </a:cxn>
                <a:cxn ang="0">
                  <a:pos x="80" y="370"/>
                </a:cxn>
                <a:cxn ang="0">
                  <a:pos x="86" y="362"/>
                </a:cxn>
                <a:cxn ang="0">
                  <a:pos x="87" y="354"/>
                </a:cxn>
                <a:cxn ang="0">
                  <a:pos x="88" y="344"/>
                </a:cxn>
                <a:cxn ang="0">
                  <a:pos x="87" y="86"/>
                </a:cxn>
                <a:cxn ang="0">
                  <a:pos x="87" y="82"/>
                </a:cxn>
                <a:cxn ang="0">
                  <a:pos x="82" y="75"/>
                </a:cxn>
                <a:cxn ang="0">
                  <a:pos x="76" y="70"/>
                </a:cxn>
                <a:cxn ang="0">
                  <a:pos x="65" y="63"/>
                </a:cxn>
                <a:cxn ang="0">
                  <a:pos x="54" y="58"/>
                </a:cxn>
                <a:cxn ang="0">
                  <a:pos x="44" y="55"/>
                </a:cxn>
                <a:cxn ang="0">
                  <a:pos x="41" y="44"/>
                </a:cxn>
                <a:cxn ang="0">
                  <a:pos x="325" y="313"/>
                </a:cxn>
                <a:cxn ang="0">
                  <a:pos x="325" y="84"/>
                </a:cxn>
                <a:cxn ang="0">
                  <a:pos x="322" y="75"/>
                </a:cxn>
                <a:cxn ang="0">
                  <a:pos x="321" y="69"/>
                </a:cxn>
                <a:cxn ang="0">
                  <a:pos x="316" y="63"/>
                </a:cxn>
                <a:cxn ang="0">
                  <a:pos x="311" y="59"/>
                </a:cxn>
                <a:cxn ang="0">
                  <a:pos x="303" y="56"/>
                </a:cxn>
                <a:cxn ang="0">
                  <a:pos x="292" y="55"/>
                </a:cxn>
                <a:cxn ang="0">
                  <a:pos x="278" y="43"/>
                </a:cxn>
              </a:cxnLst>
              <a:rect l="0" t="0" r="r" b="b"/>
              <a:pathLst>
                <a:path w="439" h="432">
                  <a:moveTo>
                    <a:pt x="1" y="1"/>
                  </a:moveTo>
                  <a:lnTo>
                    <a:pt x="128" y="3"/>
                  </a:lnTo>
                  <a:lnTo>
                    <a:pt x="285" y="208"/>
                  </a:lnTo>
                  <a:lnTo>
                    <a:pt x="285" y="97"/>
                  </a:lnTo>
                  <a:lnTo>
                    <a:pt x="235" y="97"/>
                  </a:lnTo>
                  <a:lnTo>
                    <a:pt x="235" y="0"/>
                  </a:lnTo>
                  <a:lnTo>
                    <a:pt x="439" y="0"/>
                  </a:lnTo>
                  <a:lnTo>
                    <a:pt x="439" y="97"/>
                  </a:lnTo>
                  <a:lnTo>
                    <a:pt x="386" y="97"/>
                  </a:lnTo>
                  <a:lnTo>
                    <a:pt x="386" y="218"/>
                  </a:lnTo>
                  <a:lnTo>
                    <a:pt x="386" y="339"/>
                  </a:lnTo>
                  <a:lnTo>
                    <a:pt x="439" y="339"/>
                  </a:lnTo>
                  <a:lnTo>
                    <a:pt x="439" y="432"/>
                  </a:lnTo>
                  <a:lnTo>
                    <a:pt x="308" y="432"/>
                  </a:lnTo>
                  <a:lnTo>
                    <a:pt x="149" y="237"/>
                  </a:lnTo>
                  <a:lnTo>
                    <a:pt x="149" y="339"/>
                  </a:lnTo>
                  <a:lnTo>
                    <a:pt x="194" y="339"/>
                  </a:lnTo>
                  <a:lnTo>
                    <a:pt x="194" y="432"/>
                  </a:lnTo>
                  <a:lnTo>
                    <a:pt x="0" y="432"/>
                  </a:lnTo>
                  <a:lnTo>
                    <a:pt x="0" y="337"/>
                  </a:lnTo>
                  <a:lnTo>
                    <a:pt x="48" y="337"/>
                  </a:lnTo>
                  <a:lnTo>
                    <a:pt x="48" y="217"/>
                  </a:lnTo>
                  <a:lnTo>
                    <a:pt x="48" y="96"/>
                  </a:lnTo>
                  <a:lnTo>
                    <a:pt x="1" y="96"/>
                  </a:lnTo>
                  <a:lnTo>
                    <a:pt x="1" y="1"/>
                  </a:lnTo>
                  <a:lnTo>
                    <a:pt x="1" y="1"/>
                  </a:lnTo>
                  <a:lnTo>
                    <a:pt x="278" y="43"/>
                  </a:lnTo>
                  <a:lnTo>
                    <a:pt x="394" y="43"/>
                  </a:lnTo>
                  <a:lnTo>
                    <a:pt x="394" y="55"/>
                  </a:lnTo>
                  <a:lnTo>
                    <a:pt x="382" y="55"/>
                  </a:lnTo>
                  <a:lnTo>
                    <a:pt x="378" y="55"/>
                  </a:lnTo>
                  <a:lnTo>
                    <a:pt x="376" y="55"/>
                  </a:lnTo>
                  <a:lnTo>
                    <a:pt x="375" y="55"/>
                  </a:lnTo>
                  <a:lnTo>
                    <a:pt x="371" y="55"/>
                  </a:lnTo>
                  <a:lnTo>
                    <a:pt x="368" y="56"/>
                  </a:lnTo>
                  <a:lnTo>
                    <a:pt x="367" y="58"/>
                  </a:lnTo>
                  <a:lnTo>
                    <a:pt x="364" y="58"/>
                  </a:lnTo>
                  <a:lnTo>
                    <a:pt x="361" y="60"/>
                  </a:lnTo>
                  <a:lnTo>
                    <a:pt x="361" y="60"/>
                  </a:lnTo>
                  <a:lnTo>
                    <a:pt x="359" y="62"/>
                  </a:lnTo>
                  <a:lnTo>
                    <a:pt x="359" y="63"/>
                  </a:lnTo>
                  <a:lnTo>
                    <a:pt x="357" y="63"/>
                  </a:lnTo>
                  <a:lnTo>
                    <a:pt x="356" y="65"/>
                  </a:lnTo>
                  <a:lnTo>
                    <a:pt x="354" y="66"/>
                  </a:lnTo>
                  <a:lnTo>
                    <a:pt x="353" y="69"/>
                  </a:lnTo>
                  <a:lnTo>
                    <a:pt x="350" y="73"/>
                  </a:lnTo>
                  <a:lnTo>
                    <a:pt x="350" y="74"/>
                  </a:lnTo>
                  <a:lnTo>
                    <a:pt x="350" y="75"/>
                  </a:lnTo>
                  <a:lnTo>
                    <a:pt x="349" y="80"/>
                  </a:lnTo>
                  <a:lnTo>
                    <a:pt x="348" y="84"/>
                  </a:lnTo>
                  <a:lnTo>
                    <a:pt x="348" y="86"/>
                  </a:lnTo>
                  <a:lnTo>
                    <a:pt x="348" y="89"/>
                  </a:lnTo>
                  <a:lnTo>
                    <a:pt x="348" y="91"/>
                  </a:lnTo>
                  <a:lnTo>
                    <a:pt x="348" y="93"/>
                  </a:lnTo>
                  <a:lnTo>
                    <a:pt x="348" y="213"/>
                  </a:lnTo>
                  <a:lnTo>
                    <a:pt x="348" y="330"/>
                  </a:lnTo>
                  <a:lnTo>
                    <a:pt x="348" y="333"/>
                  </a:lnTo>
                  <a:lnTo>
                    <a:pt x="348" y="336"/>
                  </a:lnTo>
                  <a:lnTo>
                    <a:pt x="349" y="340"/>
                  </a:lnTo>
                  <a:lnTo>
                    <a:pt x="350" y="344"/>
                  </a:lnTo>
                  <a:lnTo>
                    <a:pt x="352" y="348"/>
                  </a:lnTo>
                  <a:lnTo>
                    <a:pt x="353" y="350"/>
                  </a:lnTo>
                  <a:lnTo>
                    <a:pt x="353" y="352"/>
                  </a:lnTo>
                  <a:lnTo>
                    <a:pt x="354" y="354"/>
                  </a:lnTo>
                  <a:lnTo>
                    <a:pt x="356" y="356"/>
                  </a:lnTo>
                  <a:lnTo>
                    <a:pt x="359" y="361"/>
                  </a:lnTo>
                  <a:lnTo>
                    <a:pt x="360" y="362"/>
                  </a:lnTo>
                  <a:lnTo>
                    <a:pt x="361" y="365"/>
                  </a:lnTo>
                  <a:lnTo>
                    <a:pt x="364" y="366"/>
                  </a:lnTo>
                  <a:lnTo>
                    <a:pt x="365" y="367"/>
                  </a:lnTo>
                  <a:lnTo>
                    <a:pt x="367" y="370"/>
                  </a:lnTo>
                  <a:lnTo>
                    <a:pt x="369" y="371"/>
                  </a:lnTo>
                  <a:lnTo>
                    <a:pt x="372" y="373"/>
                  </a:lnTo>
                  <a:lnTo>
                    <a:pt x="375" y="373"/>
                  </a:lnTo>
                  <a:lnTo>
                    <a:pt x="378" y="376"/>
                  </a:lnTo>
                  <a:lnTo>
                    <a:pt x="379" y="377"/>
                  </a:lnTo>
                  <a:lnTo>
                    <a:pt x="383" y="377"/>
                  </a:lnTo>
                  <a:lnTo>
                    <a:pt x="386" y="378"/>
                  </a:lnTo>
                  <a:lnTo>
                    <a:pt x="388" y="378"/>
                  </a:lnTo>
                  <a:lnTo>
                    <a:pt x="393" y="378"/>
                  </a:lnTo>
                  <a:lnTo>
                    <a:pt x="397" y="378"/>
                  </a:lnTo>
                  <a:lnTo>
                    <a:pt x="399" y="378"/>
                  </a:lnTo>
                  <a:lnTo>
                    <a:pt x="399" y="392"/>
                  </a:lnTo>
                  <a:lnTo>
                    <a:pt x="322" y="392"/>
                  </a:lnTo>
                  <a:lnTo>
                    <a:pt x="321" y="389"/>
                  </a:lnTo>
                  <a:lnTo>
                    <a:pt x="314" y="380"/>
                  </a:lnTo>
                  <a:lnTo>
                    <a:pt x="289" y="350"/>
                  </a:lnTo>
                  <a:lnTo>
                    <a:pt x="217" y="256"/>
                  </a:lnTo>
                  <a:lnTo>
                    <a:pt x="111" y="122"/>
                  </a:lnTo>
                  <a:lnTo>
                    <a:pt x="111" y="345"/>
                  </a:lnTo>
                  <a:lnTo>
                    <a:pt x="111" y="348"/>
                  </a:lnTo>
                  <a:lnTo>
                    <a:pt x="111" y="351"/>
                  </a:lnTo>
                  <a:lnTo>
                    <a:pt x="111" y="352"/>
                  </a:lnTo>
                  <a:lnTo>
                    <a:pt x="113" y="355"/>
                  </a:lnTo>
                  <a:lnTo>
                    <a:pt x="113" y="358"/>
                  </a:lnTo>
                  <a:lnTo>
                    <a:pt x="113" y="359"/>
                  </a:lnTo>
                  <a:lnTo>
                    <a:pt x="114" y="362"/>
                  </a:lnTo>
                  <a:lnTo>
                    <a:pt x="114" y="363"/>
                  </a:lnTo>
                  <a:lnTo>
                    <a:pt x="115" y="366"/>
                  </a:lnTo>
                  <a:lnTo>
                    <a:pt x="118" y="370"/>
                  </a:lnTo>
                  <a:lnTo>
                    <a:pt x="118" y="370"/>
                  </a:lnTo>
                  <a:lnTo>
                    <a:pt x="120" y="371"/>
                  </a:lnTo>
                  <a:lnTo>
                    <a:pt x="122" y="373"/>
                  </a:lnTo>
                  <a:lnTo>
                    <a:pt x="124" y="376"/>
                  </a:lnTo>
                  <a:lnTo>
                    <a:pt x="125" y="377"/>
                  </a:lnTo>
                  <a:lnTo>
                    <a:pt x="126" y="377"/>
                  </a:lnTo>
                  <a:lnTo>
                    <a:pt x="129" y="378"/>
                  </a:lnTo>
                  <a:lnTo>
                    <a:pt x="132" y="378"/>
                  </a:lnTo>
                  <a:lnTo>
                    <a:pt x="135" y="380"/>
                  </a:lnTo>
                  <a:lnTo>
                    <a:pt x="137" y="380"/>
                  </a:lnTo>
                  <a:lnTo>
                    <a:pt x="143" y="380"/>
                  </a:lnTo>
                  <a:lnTo>
                    <a:pt x="158" y="380"/>
                  </a:lnTo>
                  <a:lnTo>
                    <a:pt x="158" y="391"/>
                  </a:lnTo>
                  <a:lnTo>
                    <a:pt x="41" y="391"/>
                  </a:lnTo>
                  <a:lnTo>
                    <a:pt x="41" y="380"/>
                  </a:lnTo>
                  <a:lnTo>
                    <a:pt x="56" y="380"/>
                  </a:lnTo>
                  <a:lnTo>
                    <a:pt x="60" y="380"/>
                  </a:lnTo>
                  <a:lnTo>
                    <a:pt x="63" y="380"/>
                  </a:lnTo>
                  <a:lnTo>
                    <a:pt x="65" y="378"/>
                  </a:lnTo>
                  <a:lnTo>
                    <a:pt x="68" y="378"/>
                  </a:lnTo>
                  <a:lnTo>
                    <a:pt x="71" y="377"/>
                  </a:lnTo>
                  <a:lnTo>
                    <a:pt x="73" y="377"/>
                  </a:lnTo>
                  <a:lnTo>
                    <a:pt x="76" y="374"/>
                  </a:lnTo>
                  <a:lnTo>
                    <a:pt x="77" y="373"/>
                  </a:lnTo>
                  <a:lnTo>
                    <a:pt x="79" y="373"/>
                  </a:lnTo>
                  <a:lnTo>
                    <a:pt x="80" y="370"/>
                  </a:lnTo>
                  <a:lnTo>
                    <a:pt x="82" y="369"/>
                  </a:lnTo>
                  <a:lnTo>
                    <a:pt x="84" y="365"/>
                  </a:lnTo>
                  <a:lnTo>
                    <a:pt x="86" y="362"/>
                  </a:lnTo>
                  <a:lnTo>
                    <a:pt x="86" y="361"/>
                  </a:lnTo>
                  <a:lnTo>
                    <a:pt x="87" y="359"/>
                  </a:lnTo>
                  <a:lnTo>
                    <a:pt x="87" y="354"/>
                  </a:lnTo>
                  <a:lnTo>
                    <a:pt x="87" y="350"/>
                  </a:lnTo>
                  <a:lnTo>
                    <a:pt x="88" y="347"/>
                  </a:lnTo>
                  <a:lnTo>
                    <a:pt x="88" y="344"/>
                  </a:lnTo>
                  <a:lnTo>
                    <a:pt x="88" y="217"/>
                  </a:lnTo>
                  <a:lnTo>
                    <a:pt x="88" y="89"/>
                  </a:lnTo>
                  <a:lnTo>
                    <a:pt x="87" y="86"/>
                  </a:lnTo>
                  <a:lnTo>
                    <a:pt x="87" y="85"/>
                  </a:lnTo>
                  <a:lnTo>
                    <a:pt x="87" y="84"/>
                  </a:lnTo>
                  <a:lnTo>
                    <a:pt x="87" y="82"/>
                  </a:lnTo>
                  <a:lnTo>
                    <a:pt x="86" y="80"/>
                  </a:lnTo>
                  <a:lnTo>
                    <a:pt x="84" y="78"/>
                  </a:lnTo>
                  <a:lnTo>
                    <a:pt x="82" y="75"/>
                  </a:lnTo>
                  <a:lnTo>
                    <a:pt x="82" y="74"/>
                  </a:lnTo>
                  <a:lnTo>
                    <a:pt x="79" y="73"/>
                  </a:lnTo>
                  <a:lnTo>
                    <a:pt x="76" y="70"/>
                  </a:lnTo>
                  <a:lnTo>
                    <a:pt x="73" y="67"/>
                  </a:lnTo>
                  <a:lnTo>
                    <a:pt x="69" y="65"/>
                  </a:lnTo>
                  <a:lnTo>
                    <a:pt x="65" y="63"/>
                  </a:lnTo>
                  <a:lnTo>
                    <a:pt x="61" y="60"/>
                  </a:lnTo>
                  <a:lnTo>
                    <a:pt x="57" y="59"/>
                  </a:lnTo>
                  <a:lnTo>
                    <a:pt x="54" y="58"/>
                  </a:lnTo>
                  <a:lnTo>
                    <a:pt x="50" y="58"/>
                  </a:lnTo>
                  <a:lnTo>
                    <a:pt x="46" y="56"/>
                  </a:lnTo>
                  <a:lnTo>
                    <a:pt x="44" y="55"/>
                  </a:lnTo>
                  <a:lnTo>
                    <a:pt x="42" y="55"/>
                  </a:lnTo>
                  <a:lnTo>
                    <a:pt x="41" y="55"/>
                  </a:lnTo>
                  <a:lnTo>
                    <a:pt x="41" y="44"/>
                  </a:lnTo>
                  <a:lnTo>
                    <a:pt x="113" y="44"/>
                  </a:lnTo>
                  <a:lnTo>
                    <a:pt x="219" y="178"/>
                  </a:lnTo>
                  <a:lnTo>
                    <a:pt x="325" y="313"/>
                  </a:lnTo>
                  <a:lnTo>
                    <a:pt x="325" y="93"/>
                  </a:lnTo>
                  <a:lnTo>
                    <a:pt x="325" y="86"/>
                  </a:lnTo>
                  <a:lnTo>
                    <a:pt x="325" y="84"/>
                  </a:lnTo>
                  <a:lnTo>
                    <a:pt x="325" y="82"/>
                  </a:lnTo>
                  <a:lnTo>
                    <a:pt x="323" y="77"/>
                  </a:lnTo>
                  <a:lnTo>
                    <a:pt x="322" y="75"/>
                  </a:lnTo>
                  <a:lnTo>
                    <a:pt x="322" y="73"/>
                  </a:lnTo>
                  <a:lnTo>
                    <a:pt x="321" y="71"/>
                  </a:lnTo>
                  <a:lnTo>
                    <a:pt x="321" y="69"/>
                  </a:lnTo>
                  <a:lnTo>
                    <a:pt x="319" y="67"/>
                  </a:lnTo>
                  <a:lnTo>
                    <a:pt x="319" y="66"/>
                  </a:lnTo>
                  <a:lnTo>
                    <a:pt x="316" y="63"/>
                  </a:lnTo>
                  <a:lnTo>
                    <a:pt x="315" y="62"/>
                  </a:lnTo>
                  <a:lnTo>
                    <a:pt x="314" y="62"/>
                  </a:lnTo>
                  <a:lnTo>
                    <a:pt x="311" y="59"/>
                  </a:lnTo>
                  <a:lnTo>
                    <a:pt x="308" y="58"/>
                  </a:lnTo>
                  <a:lnTo>
                    <a:pt x="306" y="56"/>
                  </a:lnTo>
                  <a:lnTo>
                    <a:pt x="303" y="56"/>
                  </a:lnTo>
                  <a:lnTo>
                    <a:pt x="299" y="55"/>
                  </a:lnTo>
                  <a:lnTo>
                    <a:pt x="296" y="55"/>
                  </a:lnTo>
                  <a:lnTo>
                    <a:pt x="292" y="55"/>
                  </a:lnTo>
                  <a:lnTo>
                    <a:pt x="289" y="55"/>
                  </a:lnTo>
                  <a:lnTo>
                    <a:pt x="278" y="55"/>
                  </a:lnTo>
                  <a:lnTo>
                    <a:pt x="278" y="43"/>
                  </a:lnTo>
                  <a:lnTo>
                    <a:pt x="278" y="43"/>
                  </a:lnTo>
                  <a:lnTo>
                    <a:pt x="1" y="1"/>
                  </a:lnTo>
                  <a:close/>
                </a:path>
              </a:pathLst>
            </a:custGeom>
            <a:solidFill>
              <a:srgbClr val="FFFFFF"/>
            </a:solidFill>
            <a:ln w="9525">
              <a:noFill/>
              <a:round/>
              <a:headEnd/>
              <a:tailEnd/>
            </a:ln>
          </p:spPr>
          <p:txBody>
            <a:bodyPr/>
            <a:lstStyle/>
            <a:p>
              <a:endParaRPr lang="en-US" dirty="0"/>
            </a:p>
          </p:txBody>
        </p:sp>
        <p:sp>
          <p:nvSpPr>
            <p:cNvPr id="3085" name="Freeform 13"/>
            <p:cNvSpPr>
              <a:spLocks/>
            </p:cNvSpPr>
            <p:nvPr userDrawn="1"/>
          </p:nvSpPr>
          <p:spPr bwMode="auto">
            <a:xfrm>
              <a:off x="4580" y="3191"/>
              <a:ext cx="127" cy="8"/>
            </a:xfrm>
            <a:custGeom>
              <a:avLst/>
              <a:gdLst/>
              <a:ahLst/>
              <a:cxnLst>
                <a:cxn ang="0">
                  <a:pos x="0" y="0"/>
                </a:cxn>
                <a:cxn ang="0">
                  <a:pos x="0" y="8"/>
                </a:cxn>
                <a:cxn ang="0">
                  <a:pos x="127" y="8"/>
                </a:cxn>
                <a:cxn ang="0">
                  <a:pos x="127" y="0"/>
                </a:cxn>
                <a:cxn ang="0">
                  <a:pos x="0" y="0"/>
                </a:cxn>
                <a:cxn ang="0">
                  <a:pos x="0" y="0"/>
                </a:cxn>
                <a:cxn ang="0">
                  <a:pos x="0" y="0"/>
                </a:cxn>
              </a:cxnLst>
              <a:rect l="0" t="0" r="r" b="b"/>
              <a:pathLst>
                <a:path w="127" h="8">
                  <a:moveTo>
                    <a:pt x="0" y="0"/>
                  </a:moveTo>
                  <a:lnTo>
                    <a:pt x="0" y="8"/>
                  </a:lnTo>
                  <a:lnTo>
                    <a:pt x="127" y="8"/>
                  </a:lnTo>
                  <a:lnTo>
                    <a:pt x="127" y="0"/>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86" name="Freeform 14"/>
            <p:cNvSpPr>
              <a:spLocks/>
            </p:cNvSpPr>
            <p:nvPr userDrawn="1"/>
          </p:nvSpPr>
          <p:spPr bwMode="auto">
            <a:xfrm>
              <a:off x="4703" y="3192"/>
              <a:ext cx="164" cy="210"/>
            </a:xfrm>
            <a:custGeom>
              <a:avLst/>
              <a:gdLst/>
              <a:ahLst/>
              <a:cxnLst>
                <a:cxn ang="0">
                  <a:pos x="6" y="0"/>
                </a:cxn>
                <a:cxn ang="0">
                  <a:pos x="0" y="6"/>
                </a:cxn>
                <a:cxn ang="0">
                  <a:pos x="157" y="210"/>
                </a:cxn>
                <a:cxn ang="0">
                  <a:pos x="164" y="206"/>
                </a:cxn>
                <a:cxn ang="0">
                  <a:pos x="6" y="0"/>
                </a:cxn>
                <a:cxn ang="0">
                  <a:pos x="6" y="0"/>
                </a:cxn>
                <a:cxn ang="0">
                  <a:pos x="6" y="0"/>
                </a:cxn>
              </a:cxnLst>
              <a:rect l="0" t="0" r="r" b="b"/>
              <a:pathLst>
                <a:path w="164" h="210">
                  <a:moveTo>
                    <a:pt x="6" y="0"/>
                  </a:moveTo>
                  <a:lnTo>
                    <a:pt x="0" y="6"/>
                  </a:lnTo>
                  <a:lnTo>
                    <a:pt x="157" y="210"/>
                  </a:lnTo>
                  <a:lnTo>
                    <a:pt x="164" y="206"/>
                  </a:lnTo>
                  <a:lnTo>
                    <a:pt x="6" y="0"/>
                  </a:lnTo>
                  <a:lnTo>
                    <a:pt x="6" y="0"/>
                  </a:lnTo>
                  <a:lnTo>
                    <a:pt x="6" y="0"/>
                  </a:lnTo>
                  <a:close/>
                </a:path>
              </a:pathLst>
            </a:custGeom>
            <a:solidFill>
              <a:srgbClr val="FFFFFF"/>
            </a:solidFill>
            <a:ln w="9525">
              <a:noFill/>
              <a:round/>
              <a:headEnd/>
              <a:tailEnd/>
            </a:ln>
          </p:spPr>
          <p:txBody>
            <a:bodyPr/>
            <a:lstStyle/>
            <a:p>
              <a:endParaRPr lang="en-US" dirty="0"/>
            </a:p>
          </p:txBody>
        </p:sp>
        <p:sp>
          <p:nvSpPr>
            <p:cNvPr id="3087" name="Freeform 15"/>
            <p:cNvSpPr>
              <a:spLocks/>
            </p:cNvSpPr>
            <p:nvPr userDrawn="1"/>
          </p:nvSpPr>
          <p:spPr bwMode="auto">
            <a:xfrm>
              <a:off x="4703" y="3191"/>
              <a:ext cx="6" cy="8"/>
            </a:xfrm>
            <a:custGeom>
              <a:avLst/>
              <a:gdLst/>
              <a:ahLst/>
              <a:cxnLst>
                <a:cxn ang="0">
                  <a:pos x="4" y="0"/>
                </a:cxn>
                <a:cxn ang="0">
                  <a:pos x="5" y="0"/>
                </a:cxn>
                <a:cxn ang="0">
                  <a:pos x="6" y="1"/>
                </a:cxn>
                <a:cxn ang="0">
                  <a:pos x="0" y="7"/>
                </a:cxn>
                <a:cxn ang="0">
                  <a:pos x="4" y="8"/>
                </a:cxn>
                <a:cxn ang="0">
                  <a:pos x="4" y="0"/>
                </a:cxn>
                <a:cxn ang="0">
                  <a:pos x="4" y="0"/>
                </a:cxn>
                <a:cxn ang="0">
                  <a:pos x="4" y="0"/>
                </a:cxn>
              </a:cxnLst>
              <a:rect l="0" t="0" r="r" b="b"/>
              <a:pathLst>
                <a:path w="6" h="8">
                  <a:moveTo>
                    <a:pt x="4" y="0"/>
                  </a:moveTo>
                  <a:lnTo>
                    <a:pt x="5" y="0"/>
                  </a:lnTo>
                  <a:lnTo>
                    <a:pt x="6" y="1"/>
                  </a:lnTo>
                  <a:lnTo>
                    <a:pt x="0" y="7"/>
                  </a:lnTo>
                  <a:lnTo>
                    <a:pt x="4" y="8"/>
                  </a:lnTo>
                  <a:lnTo>
                    <a:pt x="4" y="0"/>
                  </a:lnTo>
                  <a:lnTo>
                    <a:pt x="4" y="0"/>
                  </a:lnTo>
                  <a:lnTo>
                    <a:pt x="4" y="0"/>
                  </a:lnTo>
                  <a:close/>
                </a:path>
              </a:pathLst>
            </a:custGeom>
            <a:solidFill>
              <a:srgbClr val="FFFFFF"/>
            </a:solidFill>
            <a:ln w="9525">
              <a:noFill/>
              <a:round/>
              <a:headEnd/>
              <a:tailEnd/>
            </a:ln>
          </p:spPr>
          <p:txBody>
            <a:bodyPr/>
            <a:lstStyle/>
            <a:p>
              <a:endParaRPr lang="en-US" dirty="0"/>
            </a:p>
          </p:txBody>
        </p:sp>
        <p:sp>
          <p:nvSpPr>
            <p:cNvPr id="3088" name="Freeform 16"/>
            <p:cNvSpPr>
              <a:spLocks/>
            </p:cNvSpPr>
            <p:nvPr userDrawn="1"/>
          </p:nvSpPr>
          <p:spPr bwMode="auto">
            <a:xfrm>
              <a:off x="4860" y="3289"/>
              <a:ext cx="8" cy="111"/>
            </a:xfrm>
            <a:custGeom>
              <a:avLst/>
              <a:gdLst/>
              <a:ahLst/>
              <a:cxnLst>
                <a:cxn ang="0">
                  <a:pos x="0" y="0"/>
                </a:cxn>
                <a:cxn ang="0">
                  <a:pos x="8" y="0"/>
                </a:cxn>
                <a:cxn ang="0">
                  <a:pos x="8" y="111"/>
                </a:cxn>
                <a:cxn ang="0">
                  <a:pos x="0" y="111"/>
                </a:cxn>
                <a:cxn ang="0">
                  <a:pos x="0" y="0"/>
                </a:cxn>
                <a:cxn ang="0">
                  <a:pos x="0" y="0"/>
                </a:cxn>
                <a:cxn ang="0">
                  <a:pos x="0" y="0"/>
                </a:cxn>
              </a:cxnLst>
              <a:rect l="0" t="0" r="r" b="b"/>
              <a:pathLst>
                <a:path w="8" h="111">
                  <a:moveTo>
                    <a:pt x="0" y="0"/>
                  </a:moveTo>
                  <a:lnTo>
                    <a:pt x="8" y="0"/>
                  </a:lnTo>
                  <a:lnTo>
                    <a:pt x="8" y="111"/>
                  </a:lnTo>
                  <a:lnTo>
                    <a:pt x="0" y="111"/>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89" name="Freeform 17"/>
            <p:cNvSpPr>
              <a:spLocks/>
            </p:cNvSpPr>
            <p:nvPr userDrawn="1"/>
          </p:nvSpPr>
          <p:spPr bwMode="auto">
            <a:xfrm>
              <a:off x="4860" y="3398"/>
              <a:ext cx="8" cy="13"/>
            </a:xfrm>
            <a:custGeom>
              <a:avLst/>
              <a:gdLst/>
              <a:ahLst/>
              <a:cxnLst>
                <a:cxn ang="0">
                  <a:pos x="0" y="4"/>
                </a:cxn>
                <a:cxn ang="0">
                  <a:pos x="8" y="13"/>
                </a:cxn>
                <a:cxn ang="0">
                  <a:pos x="8" y="2"/>
                </a:cxn>
                <a:cxn ang="0">
                  <a:pos x="0" y="2"/>
                </a:cxn>
                <a:cxn ang="0">
                  <a:pos x="7" y="0"/>
                </a:cxn>
                <a:cxn ang="0">
                  <a:pos x="0" y="4"/>
                </a:cxn>
                <a:cxn ang="0">
                  <a:pos x="0" y="4"/>
                </a:cxn>
                <a:cxn ang="0">
                  <a:pos x="0" y="4"/>
                </a:cxn>
              </a:cxnLst>
              <a:rect l="0" t="0" r="r" b="b"/>
              <a:pathLst>
                <a:path w="8" h="13">
                  <a:moveTo>
                    <a:pt x="0" y="4"/>
                  </a:moveTo>
                  <a:lnTo>
                    <a:pt x="8" y="13"/>
                  </a:lnTo>
                  <a:lnTo>
                    <a:pt x="8" y="2"/>
                  </a:lnTo>
                  <a:lnTo>
                    <a:pt x="0" y="2"/>
                  </a:lnTo>
                  <a:lnTo>
                    <a:pt x="7" y="0"/>
                  </a:lnTo>
                  <a:lnTo>
                    <a:pt x="0" y="4"/>
                  </a:lnTo>
                  <a:lnTo>
                    <a:pt x="0" y="4"/>
                  </a:lnTo>
                  <a:lnTo>
                    <a:pt x="0" y="4"/>
                  </a:lnTo>
                  <a:close/>
                </a:path>
              </a:pathLst>
            </a:custGeom>
            <a:solidFill>
              <a:srgbClr val="FFFFFF"/>
            </a:solidFill>
            <a:ln w="9525">
              <a:noFill/>
              <a:round/>
              <a:headEnd/>
              <a:tailEnd/>
            </a:ln>
          </p:spPr>
          <p:txBody>
            <a:bodyPr/>
            <a:lstStyle/>
            <a:p>
              <a:endParaRPr lang="en-US" dirty="0"/>
            </a:p>
          </p:txBody>
        </p:sp>
        <p:sp>
          <p:nvSpPr>
            <p:cNvPr id="3090" name="Freeform 18"/>
            <p:cNvSpPr>
              <a:spLocks/>
            </p:cNvSpPr>
            <p:nvPr userDrawn="1"/>
          </p:nvSpPr>
          <p:spPr bwMode="auto">
            <a:xfrm>
              <a:off x="4814" y="3284"/>
              <a:ext cx="50" cy="10"/>
            </a:xfrm>
            <a:custGeom>
              <a:avLst/>
              <a:gdLst/>
              <a:ahLst/>
              <a:cxnLst>
                <a:cxn ang="0">
                  <a:pos x="0" y="0"/>
                </a:cxn>
                <a:cxn ang="0">
                  <a:pos x="50" y="0"/>
                </a:cxn>
                <a:cxn ang="0">
                  <a:pos x="50" y="10"/>
                </a:cxn>
                <a:cxn ang="0">
                  <a:pos x="0" y="10"/>
                </a:cxn>
                <a:cxn ang="0">
                  <a:pos x="0" y="0"/>
                </a:cxn>
                <a:cxn ang="0">
                  <a:pos x="0" y="0"/>
                </a:cxn>
                <a:cxn ang="0">
                  <a:pos x="0" y="0"/>
                </a:cxn>
              </a:cxnLst>
              <a:rect l="0" t="0" r="r" b="b"/>
              <a:pathLst>
                <a:path w="50" h="10">
                  <a:moveTo>
                    <a:pt x="0" y="0"/>
                  </a:moveTo>
                  <a:lnTo>
                    <a:pt x="50" y="0"/>
                  </a:lnTo>
                  <a:lnTo>
                    <a:pt x="50" y="10"/>
                  </a:lnTo>
                  <a:lnTo>
                    <a:pt x="0" y="10"/>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91" name="Freeform 19"/>
            <p:cNvSpPr>
              <a:spLocks/>
            </p:cNvSpPr>
            <p:nvPr userDrawn="1"/>
          </p:nvSpPr>
          <p:spPr bwMode="auto">
            <a:xfrm>
              <a:off x="4860" y="3284"/>
              <a:ext cx="8" cy="10"/>
            </a:xfrm>
            <a:custGeom>
              <a:avLst/>
              <a:gdLst/>
              <a:ahLst/>
              <a:cxnLst>
                <a:cxn ang="0">
                  <a:pos x="8" y="5"/>
                </a:cxn>
                <a:cxn ang="0">
                  <a:pos x="8" y="0"/>
                </a:cxn>
                <a:cxn ang="0">
                  <a:pos x="4" y="0"/>
                </a:cxn>
                <a:cxn ang="0">
                  <a:pos x="4" y="10"/>
                </a:cxn>
                <a:cxn ang="0">
                  <a:pos x="0" y="5"/>
                </a:cxn>
                <a:cxn ang="0">
                  <a:pos x="8" y="5"/>
                </a:cxn>
                <a:cxn ang="0">
                  <a:pos x="8" y="5"/>
                </a:cxn>
                <a:cxn ang="0">
                  <a:pos x="8" y="5"/>
                </a:cxn>
              </a:cxnLst>
              <a:rect l="0" t="0" r="r" b="b"/>
              <a:pathLst>
                <a:path w="8" h="10">
                  <a:moveTo>
                    <a:pt x="8" y="5"/>
                  </a:moveTo>
                  <a:lnTo>
                    <a:pt x="8" y="0"/>
                  </a:lnTo>
                  <a:lnTo>
                    <a:pt x="4" y="0"/>
                  </a:lnTo>
                  <a:lnTo>
                    <a:pt x="4" y="10"/>
                  </a:lnTo>
                  <a:lnTo>
                    <a:pt x="0" y="5"/>
                  </a:lnTo>
                  <a:lnTo>
                    <a:pt x="8" y="5"/>
                  </a:lnTo>
                  <a:lnTo>
                    <a:pt x="8" y="5"/>
                  </a:lnTo>
                  <a:lnTo>
                    <a:pt x="8" y="5"/>
                  </a:lnTo>
                  <a:close/>
                </a:path>
              </a:pathLst>
            </a:custGeom>
            <a:solidFill>
              <a:srgbClr val="FFFFFF"/>
            </a:solidFill>
            <a:ln w="9525">
              <a:noFill/>
              <a:round/>
              <a:headEnd/>
              <a:tailEnd/>
            </a:ln>
          </p:spPr>
          <p:txBody>
            <a:bodyPr/>
            <a:lstStyle/>
            <a:p>
              <a:endParaRPr lang="en-US" dirty="0"/>
            </a:p>
          </p:txBody>
        </p:sp>
        <p:sp>
          <p:nvSpPr>
            <p:cNvPr id="3092" name="Freeform 20"/>
            <p:cNvSpPr>
              <a:spLocks/>
            </p:cNvSpPr>
            <p:nvPr userDrawn="1"/>
          </p:nvSpPr>
          <p:spPr bwMode="auto">
            <a:xfrm>
              <a:off x="4810" y="3192"/>
              <a:ext cx="8" cy="97"/>
            </a:xfrm>
            <a:custGeom>
              <a:avLst/>
              <a:gdLst/>
              <a:ahLst/>
              <a:cxnLst>
                <a:cxn ang="0">
                  <a:pos x="0" y="0"/>
                </a:cxn>
                <a:cxn ang="0">
                  <a:pos x="8" y="0"/>
                </a:cxn>
                <a:cxn ang="0">
                  <a:pos x="8" y="97"/>
                </a:cxn>
                <a:cxn ang="0">
                  <a:pos x="0" y="97"/>
                </a:cxn>
                <a:cxn ang="0">
                  <a:pos x="0" y="0"/>
                </a:cxn>
                <a:cxn ang="0">
                  <a:pos x="0" y="0"/>
                </a:cxn>
                <a:cxn ang="0">
                  <a:pos x="0" y="0"/>
                </a:cxn>
              </a:cxnLst>
              <a:rect l="0" t="0" r="r" b="b"/>
              <a:pathLst>
                <a:path w="8" h="97">
                  <a:moveTo>
                    <a:pt x="0" y="0"/>
                  </a:moveTo>
                  <a:lnTo>
                    <a:pt x="8" y="0"/>
                  </a:lnTo>
                  <a:lnTo>
                    <a:pt x="8" y="97"/>
                  </a:lnTo>
                  <a:lnTo>
                    <a:pt x="0" y="97"/>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93" name="Freeform 21"/>
            <p:cNvSpPr>
              <a:spLocks/>
            </p:cNvSpPr>
            <p:nvPr userDrawn="1"/>
          </p:nvSpPr>
          <p:spPr bwMode="auto">
            <a:xfrm>
              <a:off x="4810" y="3284"/>
              <a:ext cx="8" cy="10"/>
            </a:xfrm>
            <a:custGeom>
              <a:avLst/>
              <a:gdLst/>
              <a:ahLst/>
              <a:cxnLst>
                <a:cxn ang="0">
                  <a:pos x="4" y="10"/>
                </a:cxn>
                <a:cxn ang="0">
                  <a:pos x="0" y="10"/>
                </a:cxn>
                <a:cxn ang="0">
                  <a:pos x="0" y="5"/>
                </a:cxn>
                <a:cxn ang="0">
                  <a:pos x="8" y="5"/>
                </a:cxn>
                <a:cxn ang="0">
                  <a:pos x="4" y="0"/>
                </a:cxn>
                <a:cxn ang="0">
                  <a:pos x="4" y="10"/>
                </a:cxn>
                <a:cxn ang="0">
                  <a:pos x="4" y="10"/>
                </a:cxn>
                <a:cxn ang="0">
                  <a:pos x="4" y="10"/>
                </a:cxn>
              </a:cxnLst>
              <a:rect l="0" t="0" r="r" b="b"/>
              <a:pathLst>
                <a:path w="8" h="10">
                  <a:moveTo>
                    <a:pt x="4" y="10"/>
                  </a:moveTo>
                  <a:lnTo>
                    <a:pt x="0" y="10"/>
                  </a:lnTo>
                  <a:lnTo>
                    <a:pt x="0" y="5"/>
                  </a:lnTo>
                  <a:lnTo>
                    <a:pt x="8" y="5"/>
                  </a:lnTo>
                  <a:lnTo>
                    <a:pt x="4" y="0"/>
                  </a:lnTo>
                  <a:lnTo>
                    <a:pt x="4" y="10"/>
                  </a:lnTo>
                  <a:lnTo>
                    <a:pt x="4" y="10"/>
                  </a:lnTo>
                  <a:lnTo>
                    <a:pt x="4" y="10"/>
                  </a:lnTo>
                  <a:close/>
                </a:path>
              </a:pathLst>
            </a:custGeom>
            <a:solidFill>
              <a:srgbClr val="FFFFFF"/>
            </a:solidFill>
            <a:ln w="9525">
              <a:noFill/>
              <a:round/>
              <a:headEnd/>
              <a:tailEnd/>
            </a:ln>
          </p:spPr>
          <p:txBody>
            <a:bodyPr/>
            <a:lstStyle/>
            <a:p>
              <a:endParaRPr lang="en-US" dirty="0"/>
            </a:p>
          </p:txBody>
        </p:sp>
        <p:sp>
          <p:nvSpPr>
            <p:cNvPr id="3094" name="Freeform 22"/>
            <p:cNvSpPr>
              <a:spLocks/>
            </p:cNvSpPr>
            <p:nvPr userDrawn="1"/>
          </p:nvSpPr>
          <p:spPr bwMode="auto">
            <a:xfrm>
              <a:off x="4814" y="3188"/>
              <a:ext cx="204" cy="8"/>
            </a:xfrm>
            <a:custGeom>
              <a:avLst/>
              <a:gdLst/>
              <a:ahLst/>
              <a:cxnLst>
                <a:cxn ang="0">
                  <a:pos x="0" y="0"/>
                </a:cxn>
                <a:cxn ang="0">
                  <a:pos x="0" y="8"/>
                </a:cxn>
                <a:cxn ang="0">
                  <a:pos x="204" y="8"/>
                </a:cxn>
                <a:cxn ang="0">
                  <a:pos x="204" y="0"/>
                </a:cxn>
                <a:cxn ang="0">
                  <a:pos x="0" y="0"/>
                </a:cxn>
                <a:cxn ang="0">
                  <a:pos x="0" y="0"/>
                </a:cxn>
                <a:cxn ang="0">
                  <a:pos x="0" y="0"/>
                </a:cxn>
              </a:cxnLst>
              <a:rect l="0" t="0" r="r" b="b"/>
              <a:pathLst>
                <a:path w="204" h="8">
                  <a:moveTo>
                    <a:pt x="0" y="0"/>
                  </a:moveTo>
                  <a:lnTo>
                    <a:pt x="0" y="8"/>
                  </a:lnTo>
                  <a:lnTo>
                    <a:pt x="204" y="8"/>
                  </a:lnTo>
                  <a:lnTo>
                    <a:pt x="204" y="0"/>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95" name="Freeform 23"/>
            <p:cNvSpPr>
              <a:spLocks/>
            </p:cNvSpPr>
            <p:nvPr userDrawn="1"/>
          </p:nvSpPr>
          <p:spPr bwMode="auto">
            <a:xfrm>
              <a:off x="4810" y="3188"/>
              <a:ext cx="8" cy="8"/>
            </a:xfrm>
            <a:custGeom>
              <a:avLst/>
              <a:gdLst/>
              <a:ahLst/>
              <a:cxnLst>
                <a:cxn ang="0">
                  <a:pos x="0" y="4"/>
                </a:cxn>
                <a:cxn ang="0">
                  <a:pos x="0" y="0"/>
                </a:cxn>
                <a:cxn ang="0">
                  <a:pos x="4" y="0"/>
                </a:cxn>
                <a:cxn ang="0">
                  <a:pos x="4" y="8"/>
                </a:cxn>
                <a:cxn ang="0">
                  <a:pos x="8" y="4"/>
                </a:cxn>
                <a:cxn ang="0">
                  <a:pos x="0" y="4"/>
                </a:cxn>
                <a:cxn ang="0">
                  <a:pos x="0" y="4"/>
                </a:cxn>
                <a:cxn ang="0">
                  <a:pos x="0" y="4"/>
                </a:cxn>
              </a:cxnLst>
              <a:rect l="0" t="0" r="r" b="b"/>
              <a:pathLst>
                <a:path w="8" h="8">
                  <a:moveTo>
                    <a:pt x="0" y="4"/>
                  </a:moveTo>
                  <a:lnTo>
                    <a:pt x="0" y="0"/>
                  </a:lnTo>
                  <a:lnTo>
                    <a:pt x="4" y="0"/>
                  </a:lnTo>
                  <a:lnTo>
                    <a:pt x="4" y="8"/>
                  </a:lnTo>
                  <a:lnTo>
                    <a:pt x="8" y="4"/>
                  </a:lnTo>
                  <a:lnTo>
                    <a:pt x="0" y="4"/>
                  </a:lnTo>
                  <a:lnTo>
                    <a:pt x="0" y="4"/>
                  </a:lnTo>
                  <a:lnTo>
                    <a:pt x="0" y="4"/>
                  </a:lnTo>
                  <a:close/>
                </a:path>
              </a:pathLst>
            </a:custGeom>
            <a:solidFill>
              <a:srgbClr val="FFFFFF"/>
            </a:solidFill>
            <a:ln w="9525">
              <a:noFill/>
              <a:round/>
              <a:headEnd/>
              <a:tailEnd/>
            </a:ln>
          </p:spPr>
          <p:txBody>
            <a:bodyPr/>
            <a:lstStyle/>
            <a:p>
              <a:endParaRPr lang="en-US" dirty="0"/>
            </a:p>
          </p:txBody>
        </p:sp>
        <p:sp>
          <p:nvSpPr>
            <p:cNvPr id="3096" name="Freeform 24"/>
            <p:cNvSpPr>
              <a:spLocks/>
            </p:cNvSpPr>
            <p:nvPr userDrawn="1"/>
          </p:nvSpPr>
          <p:spPr bwMode="auto">
            <a:xfrm>
              <a:off x="5014" y="3192"/>
              <a:ext cx="8" cy="97"/>
            </a:xfrm>
            <a:custGeom>
              <a:avLst/>
              <a:gdLst/>
              <a:ahLst/>
              <a:cxnLst>
                <a:cxn ang="0">
                  <a:pos x="0" y="0"/>
                </a:cxn>
                <a:cxn ang="0">
                  <a:pos x="8" y="0"/>
                </a:cxn>
                <a:cxn ang="0">
                  <a:pos x="8" y="97"/>
                </a:cxn>
                <a:cxn ang="0">
                  <a:pos x="0" y="97"/>
                </a:cxn>
                <a:cxn ang="0">
                  <a:pos x="0" y="0"/>
                </a:cxn>
                <a:cxn ang="0">
                  <a:pos x="0" y="0"/>
                </a:cxn>
                <a:cxn ang="0">
                  <a:pos x="0" y="0"/>
                </a:cxn>
              </a:cxnLst>
              <a:rect l="0" t="0" r="r" b="b"/>
              <a:pathLst>
                <a:path w="8" h="97">
                  <a:moveTo>
                    <a:pt x="0" y="0"/>
                  </a:moveTo>
                  <a:lnTo>
                    <a:pt x="8" y="0"/>
                  </a:lnTo>
                  <a:lnTo>
                    <a:pt x="8" y="97"/>
                  </a:lnTo>
                  <a:lnTo>
                    <a:pt x="0" y="97"/>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97" name="Freeform 25"/>
            <p:cNvSpPr>
              <a:spLocks/>
            </p:cNvSpPr>
            <p:nvPr userDrawn="1"/>
          </p:nvSpPr>
          <p:spPr bwMode="auto">
            <a:xfrm>
              <a:off x="5014" y="3188"/>
              <a:ext cx="8" cy="8"/>
            </a:xfrm>
            <a:custGeom>
              <a:avLst/>
              <a:gdLst/>
              <a:ahLst/>
              <a:cxnLst>
                <a:cxn ang="0">
                  <a:pos x="4" y="0"/>
                </a:cxn>
                <a:cxn ang="0">
                  <a:pos x="8" y="0"/>
                </a:cxn>
                <a:cxn ang="0">
                  <a:pos x="8" y="4"/>
                </a:cxn>
                <a:cxn ang="0">
                  <a:pos x="0" y="4"/>
                </a:cxn>
                <a:cxn ang="0">
                  <a:pos x="4" y="8"/>
                </a:cxn>
                <a:cxn ang="0">
                  <a:pos x="4" y="0"/>
                </a:cxn>
                <a:cxn ang="0">
                  <a:pos x="4" y="0"/>
                </a:cxn>
                <a:cxn ang="0">
                  <a:pos x="4" y="0"/>
                </a:cxn>
              </a:cxnLst>
              <a:rect l="0" t="0" r="r" b="b"/>
              <a:pathLst>
                <a:path w="8" h="8">
                  <a:moveTo>
                    <a:pt x="4" y="0"/>
                  </a:moveTo>
                  <a:lnTo>
                    <a:pt x="8" y="0"/>
                  </a:lnTo>
                  <a:lnTo>
                    <a:pt x="8" y="4"/>
                  </a:lnTo>
                  <a:lnTo>
                    <a:pt x="0" y="4"/>
                  </a:lnTo>
                  <a:lnTo>
                    <a:pt x="4" y="8"/>
                  </a:lnTo>
                  <a:lnTo>
                    <a:pt x="4" y="0"/>
                  </a:lnTo>
                  <a:lnTo>
                    <a:pt x="4" y="0"/>
                  </a:lnTo>
                  <a:lnTo>
                    <a:pt x="4" y="0"/>
                  </a:lnTo>
                  <a:close/>
                </a:path>
              </a:pathLst>
            </a:custGeom>
            <a:solidFill>
              <a:srgbClr val="FFFFFF"/>
            </a:solidFill>
            <a:ln w="9525">
              <a:noFill/>
              <a:round/>
              <a:headEnd/>
              <a:tailEnd/>
            </a:ln>
          </p:spPr>
          <p:txBody>
            <a:bodyPr/>
            <a:lstStyle/>
            <a:p>
              <a:endParaRPr lang="en-US" dirty="0"/>
            </a:p>
          </p:txBody>
        </p:sp>
        <p:sp>
          <p:nvSpPr>
            <p:cNvPr id="3098" name="Freeform 26"/>
            <p:cNvSpPr>
              <a:spLocks/>
            </p:cNvSpPr>
            <p:nvPr userDrawn="1"/>
          </p:nvSpPr>
          <p:spPr bwMode="auto">
            <a:xfrm>
              <a:off x="4965" y="3285"/>
              <a:ext cx="53" cy="9"/>
            </a:xfrm>
            <a:custGeom>
              <a:avLst/>
              <a:gdLst/>
              <a:ahLst/>
              <a:cxnLst>
                <a:cxn ang="0">
                  <a:pos x="0" y="0"/>
                </a:cxn>
                <a:cxn ang="0">
                  <a:pos x="53" y="0"/>
                </a:cxn>
                <a:cxn ang="0">
                  <a:pos x="53" y="9"/>
                </a:cxn>
                <a:cxn ang="0">
                  <a:pos x="0" y="9"/>
                </a:cxn>
                <a:cxn ang="0">
                  <a:pos x="0" y="0"/>
                </a:cxn>
                <a:cxn ang="0">
                  <a:pos x="0" y="0"/>
                </a:cxn>
                <a:cxn ang="0">
                  <a:pos x="0" y="0"/>
                </a:cxn>
              </a:cxnLst>
              <a:rect l="0" t="0" r="r" b="b"/>
              <a:pathLst>
                <a:path w="53" h="9">
                  <a:moveTo>
                    <a:pt x="0" y="0"/>
                  </a:moveTo>
                  <a:lnTo>
                    <a:pt x="53" y="0"/>
                  </a:lnTo>
                  <a:lnTo>
                    <a:pt x="53" y="9"/>
                  </a:lnTo>
                  <a:lnTo>
                    <a:pt x="0" y="9"/>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099" name="Freeform 27"/>
            <p:cNvSpPr>
              <a:spLocks/>
            </p:cNvSpPr>
            <p:nvPr userDrawn="1"/>
          </p:nvSpPr>
          <p:spPr bwMode="auto">
            <a:xfrm>
              <a:off x="5014" y="3285"/>
              <a:ext cx="8" cy="9"/>
            </a:xfrm>
            <a:custGeom>
              <a:avLst/>
              <a:gdLst/>
              <a:ahLst/>
              <a:cxnLst>
                <a:cxn ang="0">
                  <a:pos x="8" y="4"/>
                </a:cxn>
                <a:cxn ang="0">
                  <a:pos x="8" y="9"/>
                </a:cxn>
                <a:cxn ang="0">
                  <a:pos x="4" y="9"/>
                </a:cxn>
                <a:cxn ang="0">
                  <a:pos x="4" y="0"/>
                </a:cxn>
                <a:cxn ang="0">
                  <a:pos x="0" y="4"/>
                </a:cxn>
                <a:cxn ang="0">
                  <a:pos x="8" y="4"/>
                </a:cxn>
                <a:cxn ang="0">
                  <a:pos x="8" y="4"/>
                </a:cxn>
                <a:cxn ang="0">
                  <a:pos x="8" y="4"/>
                </a:cxn>
              </a:cxnLst>
              <a:rect l="0" t="0" r="r" b="b"/>
              <a:pathLst>
                <a:path w="8" h="9">
                  <a:moveTo>
                    <a:pt x="8" y="4"/>
                  </a:moveTo>
                  <a:lnTo>
                    <a:pt x="8" y="9"/>
                  </a:lnTo>
                  <a:lnTo>
                    <a:pt x="4" y="9"/>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p>
          </p:txBody>
        </p:sp>
        <p:sp>
          <p:nvSpPr>
            <p:cNvPr id="3100" name="Freeform 28"/>
            <p:cNvSpPr>
              <a:spLocks/>
            </p:cNvSpPr>
            <p:nvPr userDrawn="1"/>
          </p:nvSpPr>
          <p:spPr bwMode="auto">
            <a:xfrm>
              <a:off x="4962" y="3289"/>
              <a:ext cx="7" cy="242"/>
            </a:xfrm>
            <a:custGeom>
              <a:avLst/>
              <a:gdLst/>
              <a:ahLst/>
              <a:cxnLst>
                <a:cxn ang="0">
                  <a:pos x="7" y="0"/>
                </a:cxn>
                <a:cxn ang="0">
                  <a:pos x="0" y="0"/>
                </a:cxn>
                <a:cxn ang="0">
                  <a:pos x="0" y="121"/>
                </a:cxn>
                <a:cxn ang="0">
                  <a:pos x="0" y="242"/>
                </a:cxn>
                <a:cxn ang="0">
                  <a:pos x="7" y="242"/>
                </a:cxn>
                <a:cxn ang="0">
                  <a:pos x="7" y="121"/>
                </a:cxn>
                <a:cxn ang="0">
                  <a:pos x="7" y="0"/>
                </a:cxn>
                <a:cxn ang="0">
                  <a:pos x="7" y="0"/>
                </a:cxn>
                <a:cxn ang="0">
                  <a:pos x="7" y="0"/>
                </a:cxn>
              </a:cxnLst>
              <a:rect l="0" t="0" r="r" b="b"/>
              <a:pathLst>
                <a:path w="7" h="242">
                  <a:moveTo>
                    <a:pt x="7" y="0"/>
                  </a:moveTo>
                  <a:lnTo>
                    <a:pt x="0" y="0"/>
                  </a:lnTo>
                  <a:lnTo>
                    <a:pt x="0" y="121"/>
                  </a:lnTo>
                  <a:lnTo>
                    <a:pt x="0" y="242"/>
                  </a:lnTo>
                  <a:lnTo>
                    <a:pt x="7" y="242"/>
                  </a:lnTo>
                  <a:lnTo>
                    <a:pt x="7" y="121"/>
                  </a:lnTo>
                  <a:lnTo>
                    <a:pt x="7" y="0"/>
                  </a:lnTo>
                  <a:lnTo>
                    <a:pt x="7" y="0"/>
                  </a:lnTo>
                  <a:lnTo>
                    <a:pt x="7" y="0"/>
                  </a:lnTo>
                  <a:close/>
                </a:path>
              </a:pathLst>
            </a:custGeom>
            <a:solidFill>
              <a:srgbClr val="FFFFFF"/>
            </a:solidFill>
            <a:ln w="9525">
              <a:noFill/>
              <a:round/>
              <a:headEnd/>
              <a:tailEnd/>
            </a:ln>
          </p:spPr>
          <p:txBody>
            <a:bodyPr/>
            <a:lstStyle/>
            <a:p>
              <a:endParaRPr lang="en-US" dirty="0"/>
            </a:p>
          </p:txBody>
        </p:sp>
        <p:sp>
          <p:nvSpPr>
            <p:cNvPr id="3101" name="Freeform 29"/>
            <p:cNvSpPr>
              <a:spLocks/>
            </p:cNvSpPr>
            <p:nvPr userDrawn="1"/>
          </p:nvSpPr>
          <p:spPr bwMode="auto">
            <a:xfrm>
              <a:off x="4962" y="3285"/>
              <a:ext cx="7" cy="9"/>
            </a:xfrm>
            <a:custGeom>
              <a:avLst/>
              <a:gdLst/>
              <a:ahLst/>
              <a:cxnLst>
                <a:cxn ang="0">
                  <a:pos x="3" y="0"/>
                </a:cxn>
                <a:cxn ang="0">
                  <a:pos x="0" y="0"/>
                </a:cxn>
                <a:cxn ang="0">
                  <a:pos x="0" y="4"/>
                </a:cxn>
                <a:cxn ang="0">
                  <a:pos x="7" y="4"/>
                </a:cxn>
                <a:cxn ang="0">
                  <a:pos x="3" y="9"/>
                </a:cxn>
                <a:cxn ang="0">
                  <a:pos x="3" y="0"/>
                </a:cxn>
                <a:cxn ang="0">
                  <a:pos x="3" y="0"/>
                </a:cxn>
                <a:cxn ang="0">
                  <a:pos x="3" y="0"/>
                </a:cxn>
              </a:cxnLst>
              <a:rect l="0" t="0" r="r" b="b"/>
              <a:pathLst>
                <a:path w="7" h="9">
                  <a:moveTo>
                    <a:pt x="3" y="0"/>
                  </a:moveTo>
                  <a:lnTo>
                    <a:pt x="0" y="0"/>
                  </a:lnTo>
                  <a:lnTo>
                    <a:pt x="0" y="4"/>
                  </a:lnTo>
                  <a:lnTo>
                    <a:pt x="7" y="4"/>
                  </a:lnTo>
                  <a:lnTo>
                    <a:pt x="3" y="9"/>
                  </a:lnTo>
                  <a:lnTo>
                    <a:pt x="3" y="0"/>
                  </a:lnTo>
                  <a:lnTo>
                    <a:pt x="3" y="0"/>
                  </a:lnTo>
                  <a:lnTo>
                    <a:pt x="3" y="0"/>
                  </a:lnTo>
                  <a:close/>
                </a:path>
              </a:pathLst>
            </a:custGeom>
            <a:solidFill>
              <a:srgbClr val="FFFFFF"/>
            </a:solidFill>
            <a:ln w="9525">
              <a:noFill/>
              <a:round/>
              <a:headEnd/>
              <a:tailEnd/>
            </a:ln>
          </p:spPr>
          <p:txBody>
            <a:bodyPr/>
            <a:lstStyle/>
            <a:p>
              <a:endParaRPr lang="en-US" dirty="0"/>
            </a:p>
          </p:txBody>
        </p:sp>
        <p:sp>
          <p:nvSpPr>
            <p:cNvPr id="3102" name="Freeform 30"/>
            <p:cNvSpPr>
              <a:spLocks/>
            </p:cNvSpPr>
            <p:nvPr userDrawn="1"/>
          </p:nvSpPr>
          <p:spPr bwMode="auto">
            <a:xfrm>
              <a:off x="4965" y="3526"/>
              <a:ext cx="53" cy="9"/>
            </a:xfrm>
            <a:custGeom>
              <a:avLst/>
              <a:gdLst/>
              <a:ahLst/>
              <a:cxnLst>
                <a:cxn ang="0">
                  <a:pos x="0" y="0"/>
                </a:cxn>
                <a:cxn ang="0">
                  <a:pos x="0" y="7"/>
                </a:cxn>
                <a:cxn ang="0">
                  <a:pos x="53" y="9"/>
                </a:cxn>
                <a:cxn ang="0">
                  <a:pos x="53" y="0"/>
                </a:cxn>
                <a:cxn ang="0">
                  <a:pos x="0" y="0"/>
                </a:cxn>
                <a:cxn ang="0">
                  <a:pos x="0" y="0"/>
                </a:cxn>
                <a:cxn ang="0">
                  <a:pos x="0" y="0"/>
                </a:cxn>
              </a:cxnLst>
              <a:rect l="0" t="0" r="r" b="b"/>
              <a:pathLst>
                <a:path w="53" h="9">
                  <a:moveTo>
                    <a:pt x="0" y="0"/>
                  </a:moveTo>
                  <a:lnTo>
                    <a:pt x="0" y="7"/>
                  </a:lnTo>
                  <a:lnTo>
                    <a:pt x="53" y="9"/>
                  </a:lnTo>
                  <a:lnTo>
                    <a:pt x="53" y="0"/>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03" name="Freeform 31"/>
            <p:cNvSpPr>
              <a:spLocks/>
            </p:cNvSpPr>
            <p:nvPr userDrawn="1"/>
          </p:nvSpPr>
          <p:spPr bwMode="auto">
            <a:xfrm>
              <a:off x="4962" y="3526"/>
              <a:ext cx="7" cy="7"/>
            </a:xfrm>
            <a:custGeom>
              <a:avLst/>
              <a:gdLst/>
              <a:ahLst/>
              <a:cxnLst>
                <a:cxn ang="0">
                  <a:pos x="0" y="5"/>
                </a:cxn>
                <a:cxn ang="0">
                  <a:pos x="0" y="7"/>
                </a:cxn>
                <a:cxn ang="0">
                  <a:pos x="3" y="7"/>
                </a:cxn>
                <a:cxn ang="0">
                  <a:pos x="3" y="0"/>
                </a:cxn>
                <a:cxn ang="0">
                  <a:pos x="7" y="5"/>
                </a:cxn>
                <a:cxn ang="0">
                  <a:pos x="0" y="5"/>
                </a:cxn>
                <a:cxn ang="0">
                  <a:pos x="0" y="5"/>
                </a:cxn>
                <a:cxn ang="0">
                  <a:pos x="0" y="5"/>
                </a:cxn>
              </a:cxnLst>
              <a:rect l="0" t="0" r="r" b="b"/>
              <a:pathLst>
                <a:path w="7" h="7">
                  <a:moveTo>
                    <a:pt x="0" y="5"/>
                  </a:moveTo>
                  <a:lnTo>
                    <a:pt x="0" y="7"/>
                  </a:lnTo>
                  <a:lnTo>
                    <a:pt x="3" y="7"/>
                  </a:lnTo>
                  <a:lnTo>
                    <a:pt x="3" y="0"/>
                  </a:lnTo>
                  <a:lnTo>
                    <a:pt x="7" y="5"/>
                  </a:lnTo>
                  <a:lnTo>
                    <a:pt x="0" y="5"/>
                  </a:lnTo>
                  <a:lnTo>
                    <a:pt x="0" y="5"/>
                  </a:lnTo>
                  <a:lnTo>
                    <a:pt x="0" y="5"/>
                  </a:lnTo>
                  <a:close/>
                </a:path>
              </a:pathLst>
            </a:custGeom>
            <a:solidFill>
              <a:srgbClr val="FFFFFF"/>
            </a:solidFill>
            <a:ln w="9525">
              <a:noFill/>
              <a:round/>
              <a:headEnd/>
              <a:tailEnd/>
            </a:ln>
          </p:spPr>
          <p:txBody>
            <a:bodyPr/>
            <a:lstStyle/>
            <a:p>
              <a:endParaRPr lang="en-US" dirty="0"/>
            </a:p>
          </p:txBody>
        </p:sp>
        <p:sp>
          <p:nvSpPr>
            <p:cNvPr id="3104" name="Freeform 32"/>
            <p:cNvSpPr>
              <a:spLocks/>
            </p:cNvSpPr>
            <p:nvPr userDrawn="1"/>
          </p:nvSpPr>
          <p:spPr bwMode="auto">
            <a:xfrm>
              <a:off x="5014" y="3531"/>
              <a:ext cx="8" cy="93"/>
            </a:xfrm>
            <a:custGeom>
              <a:avLst/>
              <a:gdLst/>
              <a:ahLst/>
              <a:cxnLst>
                <a:cxn ang="0">
                  <a:pos x="0" y="0"/>
                </a:cxn>
                <a:cxn ang="0">
                  <a:pos x="8" y="0"/>
                </a:cxn>
                <a:cxn ang="0">
                  <a:pos x="8" y="93"/>
                </a:cxn>
                <a:cxn ang="0">
                  <a:pos x="0" y="93"/>
                </a:cxn>
                <a:cxn ang="0">
                  <a:pos x="0" y="0"/>
                </a:cxn>
                <a:cxn ang="0">
                  <a:pos x="0" y="0"/>
                </a:cxn>
                <a:cxn ang="0">
                  <a:pos x="0" y="0"/>
                </a:cxn>
              </a:cxnLst>
              <a:rect l="0" t="0" r="r" b="b"/>
              <a:pathLst>
                <a:path w="8" h="93">
                  <a:moveTo>
                    <a:pt x="0" y="0"/>
                  </a:moveTo>
                  <a:lnTo>
                    <a:pt x="8" y="0"/>
                  </a:lnTo>
                  <a:lnTo>
                    <a:pt x="8" y="93"/>
                  </a:lnTo>
                  <a:lnTo>
                    <a:pt x="0" y="93"/>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05" name="Freeform 33"/>
            <p:cNvSpPr>
              <a:spLocks/>
            </p:cNvSpPr>
            <p:nvPr userDrawn="1"/>
          </p:nvSpPr>
          <p:spPr bwMode="auto">
            <a:xfrm>
              <a:off x="5014" y="3526"/>
              <a:ext cx="8" cy="9"/>
            </a:xfrm>
            <a:custGeom>
              <a:avLst/>
              <a:gdLst/>
              <a:ahLst/>
              <a:cxnLst>
                <a:cxn ang="0">
                  <a:pos x="4" y="0"/>
                </a:cxn>
                <a:cxn ang="0">
                  <a:pos x="8" y="0"/>
                </a:cxn>
                <a:cxn ang="0">
                  <a:pos x="8" y="5"/>
                </a:cxn>
                <a:cxn ang="0">
                  <a:pos x="0" y="5"/>
                </a:cxn>
                <a:cxn ang="0">
                  <a:pos x="4" y="9"/>
                </a:cxn>
                <a:cxn ang="0">
                  <a:pos x="4" y="0"/>
                </a:cxn>
                <a:cxn ang="0">
                  <a:pos x="4" y="0"/>
                </a:cxn>
                <a:cxn ang="0">
                  <a:pos x="4" y="0"/>
                </a:cxn>
              </a:cxnLst>
              <a:rect l="0" t="0" r="r" b="b"/>
              <a:pathLst>
                <a:path w="8" h="9">
                  <a:moveTo>
                    <a:pt x="4" y="0"/>
                  </a:moveTo>
                  <a:lnTo>
                    <a:pt x="8" y="0"/>
                  </a:lnTo>
                  <a:lnTo>
                    <a:pt x="8" y="5"/>
                  </a:lnTo>
                  <a:lnTo>
                    <a:pt x="0" y="5"/>
                  </a:lnTo>
                  <a:lnTo>
                    <a:pt x="4" y="9"/>
                  </a:lnTo>
                  <a:lnTo>
                    <a:pt x="4" y="0"/>
                  </a:lnTo>
                  <a:lnTo>
                    <a:pt x="4" y="0"/>
                  </a:lnTo>
                  <a:lnTo>
                    <a:pt x="4" y="0"/>
                  </a:lnTo>
                  <a:close/>
                </a:path>
              </a:pathLst>
            </a:custGeom>
            <a:solidFill>
              <a:srgbClr val="FFFFFF"/>
            </a:solidFill>
            <a:ln w="9525">
              <a:noFill/>
              <a:round/>
              <a:headEnd/>
              <a:tailEnd/>
            </a:ln>
          </p:spPr>
          <p:txBody>
            <a:bodyPr/>
            <a:lstStyle/>
            <a:p>
              <a:endParaRPr lang="en-US" dirty="0"/>
            </a:p>
          </p:txBody>
        </p:sp>
        <p:sp>
          <p:nvSpPr>
            <p:cNvPr id="3106" name="Freeform 34"/>
            <p:cNvSpPr>
              <a:spLocks/>
            </p:cNvSpPr>
            <p:nvPr userDrawn="1"/>
          </p:nvSpPr>
          <p:spPr bwMode="auto">
            <a:xfrm>
              <a:off x="4887" y="3620"/>
              <a:ext cx="131" cy="8"/>
            </a:xfrm>
            <a:custGeom>
              <a:avLst/>
              <a:gdLst/>
              <a:ahLst/>
              <a:cxnLst>
                <a:cxn ang="0">
                  <a:pos x="0" y="0"/>
                </a:cxn>
                <a:cxn ang="0">
                  <a:pos x="131" y="0"/>
                </a:cxn>
                <a:cxn ang="0">
                  <a:pos x="131" y="8"/>
                </a:cxn>
                <a:cxn ang="0">
                  <a:pos x="0" y="8"/>
                </a:cxn>
                <a:cxn ang="0">
                  <a:pos x="0" y="0"/>
                </a:cxn>
                <a:cxn ang="0">
                  <a:pos x="0" y="0"/>
                </a:cxn>
                <a:cxn ang="0">
                  <a:pos x="0" y="0"/>
                </a:cxn>
              </a:cxnLst>
              <a:rect l="0" t="0" r="r" b="b"/>
              <a:pathLst>
                <a:path w="131" h="8">
                  <a:moveTo>
                    <a:pt x="0" y="0"/>
                  </a:moveTo>
                  <a:lnTo>
                    <a:pt x="131" y="0"/>
                  </a:lnTo>
                  <a:lnTo>
                    <a:pt x="131"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07" name="Freeform 35"/>
            <p:cNvSpPr>
              <a:spLocks/>
            </p:cNvSpPr>
            <p:nvPr userDrawn="1"/>
          </p:nvSpPr>
          <p:spPr bwMode="auto">
            <a:xfrm>
              <a:off x="5014" y="3620"/>
              <a:ext cx="8" cy="8"/>
            </a:xfrm>
            <a:custGeom>
              <a:avLst/>
              <a:gdLst/>
              <a:ahLst/>
              <a:cxnLst>
                <a:cxn ang="0">
                  <a:pos x="8" y="4"/>
                </a:cxn>
                <a:cxn ang="0">
                  <a:pos x="8" y="8"/>
                </a:cxn>
                <a:cxn ang="0">
                  <a:pos x="4" y="8"/>
                </a:cxn>
                <a:cxn ang="0">
                  <a:pos x="4" y="0"/>
                </a:cxn>
                <a:cxn ang="0">
                  <a:pos x="0" y="4"/>
                </a:cxn>
                <a:cxn ang="0">
                  <a:pos x="8" y="4"/>
                </a:cxn>
                <a:cxn ang="0">
                  <a:pos x="8" y="4"/>
                </a:cxn>
                <a:cxn ang="0">
                  <a:pos x="8" y="4"/>
                </a:cxn>
              </a:cxnLst>
              <a:rect l="0" t="0" r="r" b="b"/>
              <a:pathLst>
                <a:path w="8" h="8">
                  <a:moveTo>
                    <a:pt x="8" y="4"/>
                  </a:moveTo>
                  <a:lnTo>
                    <a:pt x="8" y="8"/>
                  </a:lnTo>
                  <a:lnTo>
                    <a:pt x="4" y="8"/>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p>
          </p:txBody>
        </p:sp>
        <p:sp>
          <p:nvSpPr>
            <p:cNvPr id="3108" name="Freeform 36"/>
            <p:cNvSpPr>
              <a:spLocks/>
            </p:cNvSpPr>
            <p:nvPr userDrawn="1"/>
          </p:nvSpPr>
          <p:spPr bwMode="auto">
            <a:xfrm>
              <a:off x="4726" y="3426"/>
              <a:ext cx="164" cy="201"/>
            </a:xfrm>
            <a:custGeom>
              <a:avLst/>
              <a:gdLst/>
              <a:ahLst/>
              <a:cxnLst>
                <a:cxn ang="0">
                  <a:pos x="159" y="201"/>
                </a:cxn>
                <a:cxn ang="0">
                  <a:pos x="164" y="195"/>
                </a:cxn>
                <a:cxn ang="0">
                  <a:pos x="5" y="0"/>
                </a:cxn>
                <a:cxn ang="0">
                  <a:pos x="0" y="5"/>
                </a:cxn>
                <a:cxn ang="0">
                  <a:pos x="159" y="201"/>
                </a:cxn>
                <a:cxn ang="0">
                  <a:pos x="159" y="201"/>
                </a:cxn>
                <a:cxn ang="0">
                  <a:pos x="159" y="201"/>
                </a:cxn>
              </a:cxnLst>
              <a:rect l="0" t="0" r="r" b="b"/>
              <a:pathLst>
                <a:path w="164" h="201">
                  <a:moveTo>
                    <a:pt x="159" y="201"/>
                  </a:moveTo>
                  <a:lnTo>
                    <a:pt x="164" y="195"/>
                  </a:lnTo>
                  <a:lnTo>
                    <a:pt x="5" y="0"/>
                  </a:lnTo>
                  <a:lnTo>
                    <a:pt x="0" y="5"/>
                  </a:lnTo>
                  <a:lnTo>
                    <a:pt x="159" y="201"/>
                  </a:lnTo>
                  <a:lnTo>
                    <a:pt x="159" y="201"/>
                  </a:lnTo>
                  <a:lnTo>
                    <a:pt x="159" y="201"/>
                  </a:lnTo>
                  <a:close/>
                </a:path>
              </a:pathLst>
            </a:custGeom>
            <a:solidFill>
              <a:srgbClr val="FFFFFF"/>
            </a:solidFill>
            <a:ln w="9525">
              <a:noFill/>
              <a:round/>
              <a:headEnd/>
              <a:tailEnd/>
            </a:ln>
          </p:spPr>
          <p:txBody>
            <a:bodyPr/>
            <a:lstStyle/>
            <a:p>
              <a:endParaRPr lang="en-US" dirty="0"/>
            </a:p>
          </p:txBody>
        </p:sp>
        <p:sp>
          <p:nvSpPr>
            <p:cNvPr id="3109" name="Freeform 37"/>
            <p:cNvSpPr>
              <a:spLocks/>
            </p:cNvSpPr>
            <p:nvPr userDrawn="1"/>
          </p:nvSpPr>
          <p:spPr bwMode="auto">
            <a:xfrm>
              <a:off x="4885" y="3620"/>
              <a:ext cx="5" cy="8"/>
            </a:xfrm>
            <a:custGeom>
              <a:avLst/>
              <a:gdLst/>
              <a:ahLst/>
              <a:cxnLst>
                <a:cxn ang="0">
                  <a:pos x="2" y="8"/>
                </a:cxn>
                <a:cxn ang="0">
                  <a:pos x="0" y="8"/>
                </a:cxn>
                <a:cxn ang="0">
                  <a:pos x="0" y="7"/>
                </a:cxn>
                <a:cxn ang="0">
                  <a:pos x="5" y="1"/>
                </a:cxn>
                <a:cxn ang="0">
                  <a:pos x="2" y="0"/>
                </a:cxn>
                <a:cxn ang="0">
                  <a:pos x="2" y="8"/>
                </a:cxn>
                <a:cxn ang="0">
                  <a:pos x="2" y="8"/>
                </a:cxn>
                <a:cxn ang="0">
                  <a:pos x="2" y="8"/>
                </a:cxn>
              </a:cxnLst>
              <a:rect l="0" t="0" r="r" b="b"/>
              <a:pathLst>
                <a:path w="5" h="8">
                  <a:moveTo>
                    <a:pt x="2" y="8"/>
                  </a:moveTo>
                  <a:lnTo>
                    <a:pt x="0" y="8"/>
                  </a:lnTo>
                  <a:lnTo>
                    <a:pt x="0" y="7"/>
                  </a:lnTo>
                  <a:lnTo>
                    <a:pt x="5" y="1"/>
                  </a:lnTo>
                  <a:lnTo>
                    <a:pt x="2" y="0"/>
                  </a:lnTo>
                  <a:lnTo>
                    <a:pt x="2" y="8"/>
                  </a:lnTo>
                  <a:lnTo>
                    <a:pt x="2" y="8"/>
                  </a:lnTo>
                  <a:lnTo>
                    <a:pt x="2" y="8"/>
                  </a:lnTo>
                  <a:close/>
                </a:path>
              </a:pathLst>
            </a:custGeom>
            <a:solidFill>
              <a:srgbClr val="FFFFFF"/>
            </a:solidFill>
            <a:ln w="9525">
              <a:noFill/>
              <a:round/>
              <a:headEnd/>
              <a:tailEnd/>
            </a:ln>
          </p:spPr>
          <p:txBody>
            <a:bodyPr/>
            <a:lstStyle/>
            <a:p>
              <a:endParaRPr lang="en-US" dirty="0"/>
            </a:p>
          </p:txBody>
        </p:sp>
        <p:sp>
          <p:nvSpPr>
            <p:cNvPr id="3110" name="Freeform 38"/>
            <p:cNvSpPr>
              <a:spLocks/>
            </p:cNvSpPr>
            <p:nvPr userDrawn="1"/>
          </p:nvSpPr>
          <p:spPr bwMode="auto">
            <a:xfrm>
              <a:off x="4724" y="3429"/>
              <a:ext cx="9" cy="102"/>
            </a:xfrm>
            <a:custGeom>
              <a:avLst/>
              <a:gdLst/>
              <a:ahLst/>
              <a:cxnLst>
                <a:cxn ang="0">
                  <a:pos x="0" y="0"/>
                </a:cxn>
                <a:cxn ang="0">
                  <a:pos x="9" y="0"/>
                </a:cxn>
                <a:cxn ang="0">
                  <a:pos x="9" y="102"/>
                </a:cxn>
                <a:cxn ang="0">
                  <a:pos x="0" y="102"/>
                </a:cxn>
                <a:cxn ang="0">
                  <a:pos x="0" y="0"/>
                </a:cxn>
                <a:cxn ang="0">
                  <a:pos x="0" y="0"/>
                </a:cxn>
                <a:cxn ang="0">
                  <a:pos x="0" y="0"/>
                </a:cxn>
              </a:cxnLst>
              <a:rect l="0" t="0" r="r" b="b"/>
              <a:pathLst>
                <a:path w="9" h="102">
                  <a:moveTo>
                    <a:pt x="0" y="0"/>
                  </a:moveTo>
                  <a:lnTo>
                    <a:pt x="9" y="0"/>
                  </a:lnTo>
                  <a:lnTo>
                    <a:pt x="9" y="102"/>
                  </a:lnTo>
                  <a:lnTo>
                    <a:pt x="0" y="102"/>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11" name="Freeform 39"/>
            <p:cNvSpPr>
              <a:spLocks/>
            </p:cNvSpPr>
            <p:nvPr userDrawn="1"/>
          </p:nvSpPr>
          <p:spPr bwMode="auto">
            <a:xfrm>
              <a:off x="4724" y="3418"/>
              <a:ext cx="9" cy="13"/>
            </a:xfrm>
            <a:custGeom>
              <a:avLst/>
              <a:gdLst/>
              <a:ahLst/>
              <a:cxnLst>
                <a:cxn ang="0">
                  <a:pos x="7" y="8"/>
                </a:cxn>
                <a:cxn ang="0">
                  <a:pos x="0" y="0"/>
                </a:cxn>
                <a:cxn ang="0">
                  <a:pos x="0" y="11"/>
                </a:cxn>
                <a:cxn ang="0">
                  <a:pos x="9" y="11"/>
                </a:cxn>
                <a:cxn ang="0">
                  <a:pos x="2" y="13"/>
                </a:cxn>
                <a:cxn ang="0">
                  <a:pos x="7" y="8"/>
                </a:cxn>
                <a:cxn ang="0">
                  <a:pos x="7" y="8"/>
                </a:cxn>
                <a:cxn ang="0">
                  <a:pos x="7" y="8"/>
                </a:cxn>
              </a:cxnLst>
              <a:rect l="0" t="0" r="r" b="b"/>
              <a:pathLst>
                <a:path w="9" h="13">
                  <a:moveTo>
                    <a:pt x="7" y="8"/>
                  </a:moveTo>
                  <a:lnTo>
                    <a:pt x="0" y="0"/>
                  </a:lnTo>
                  <a:lnTo>
                    <a:pt x="0" y="11"/>
                  </a:lnTo>
                  <a:lnTo>
                    <a:pt x="9" y="11"/>
                  </a:lnTo>
                  <a:lnTo>
                    <a:pt x="2" y="13"/>
                  </a:lnTo>
                  <a:lnTo>
                    <a:pt x="7" y="8"/>
                  </a:lnTo>
                  <a:lnTo>
                    <a:pt x="7" y="8"/>
                  </a:lnTo>
                  <a:lnTo>
                    <a:pt x="7" y="8"/>
                  </a:lnTo>
                  <a:close/>
                </a:path>
              </a:pathLst>
            </a:custGeom>
            <a:solidFill>
              <a:srgbClr val="FFFFFF"/>
            </a:solidFill>
            <a:ln w="9525">
              <a:noFill/>
              <a:round/>
              <a:headEnd/>
              <a:tailEnd/>
            </a:ln>
          </p:spPr>
          <p:txBody>
            <a:bodyPr/>
            <a:lstStyle/>
            <a:p>
              <a:endParaRPr lang="en-US" dirty="0"/>
            </a:p>
          </p:txBody>
        </p:sp>
        <p:sp>
          <p:nvSpPr>
            <p:cNvPr id="3112" name="Freeform 40"/>
            <p:cNvSpPr>
              <a:spLocks/>
            </p:cNvSpPr>
            <p:nvPr userDrawn="1"/>
          </p:nvSpPr>
          <p:spPr bwMode="auto">
            <a:xfrm>
              <a:off x="4728" y="3526"/>
              <a:ext cx="45" cy="9"/>
            </a:xfrm>
            <a:custGeom>
              <a:avLst/>
              <a:gdLst/>
              <a:ahLst/>
              <a:cxnLst>
                <a:cxn ang="0">
                  <a:pos x="0" y="0"/>
                </a:cxn>
                <a:cxn ang="0">
                  <a:pos x="45" y="0"/>
                </a:cxn>
                <a:cxn ang="0">
                  <a:pos x="45" y="9"/>
                </a:cxn>
                <a:cxn ang="0">
                  <a:pos x="0" y="9"/>
                </a:cxn>
                <a:cxn ang="0">
                  <a:pos x="0" y="0"/>
                </a:cxn>
                <a:cxn ang="0">
                  <a:pos x="0" y="0"/>
                </a:cxn>
                <a:cxn ang="0">
                  <a:pos x="0" y="0"/>
                </a:cxn>
              </a:cxnLst>
              <a:rect l="0" t="0" r="r" b="b"/>
              <a:pathLst>
                <a:path w="45" h="9">
                  <a:moveTo>
                    <a:pt x="0" y="0"/>
                  </a:moveTo>
                  <a:lnTo>
                    <a:pt x="45" y="0"/>
                  </a:lnTo>
                  <a:lnTo>
                    <a:pt x="45" y="9"/>
                  </a:lnTo>
                  <a:lnTo>
                    <a:pt x="0" y="9"/>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13" name="Freeform 41"/>
            <p:cNvSpPr>
              <a:spLocks/>
            </p:cNvSpPr>
            <p:nvPr userDrawn="1"/>
          </p:nvSpPr>
          <p:spPr bwMode="auto">
            <a:xfrm>
              <a:off x="4724" y="3526"/>
              <a:ext cx="9" cy="9"/>
            </a:xfrm>
            <a:custGeom>
              <a:avLst/>
              <a:gdLst/>
              <a:ahLst/>
              <a:cxnLst>
                <a:cxn ang="0">
                  <a:pos x="0" y="5"/>
                </a:cxn>
                <a:cxn ang="0">
                  <a:pos x="0" y="9"/>
                </a:cxn>
                <a:cxn ang="0">
                  <a:pos x="4" y="9"/>
                </a:cxn>
                <a:cxn ang="0">
                  <a:pos x="4" y="0"/>
                </a:cxn>
                <a:cxn ang="0">
                  <a:pos x="9" y="5"/>
                </a:cxn>
                <a:cxn ang="0">
                  <a:pos x="0" y="5"/>
                </a:cxn>
                <a:cxn ang="0">
                  <a:pos x="0" y="5"/>
                </a:cxn>
                <a:cxn ang="0">
                  <a:pos x="0" y="5"/>
                </a:cxn>
              </a:cxnLst>
              <a:rect l="0" t="0" r="r" b="b"/>
              <a:pathLst>
                <a:path w="9" h="9">
                  <a:moveTo>
                    <a:pt x="0" y="5"/>
                  </a:moveTo>
                  <a:lnTo>
                    <a:pt x="0" y="9"/>
                  </a:lnTo>
                  <a:lnTo>
                    <a:pt x="4" y="9"/>
                  </a:lnTo>
                  <a:lnTo>
                    <a:pt x="4" y="0"/>
                  </a:lnTo>
                  <a:lnTo>
                    <a:pt x="9" y="5"/>
                  </a:lnTo>
                  <a:lnTo>
                    <a:pt x="0" y="5"/>
                  </a:lnTo>
                  <a:lnTo>
                    <a:pt x="0" y="5"/>
                  </a:lnTo>
                  <a:lnTo>
                    <a:pt x="0" y="5"/>
                  </a:lnTo>
                  <a:close/>
                </a:path>
              </a:pathLst>
            </a:custGeom>
            <a:solidFill>
              <a:srgbClr val="FFFFFF"/>
            </a:solidFill>
            <a:ln w="9525">
              <a:noFill/>
              <a:round/>
              <a:headEnd/>
              <a:tailEnd/>
            </a:ln>
          </p:spPr>
          <p:txBody>
            <a:bodyPr/>
            <a:lstStyle/>
            <a:p>
              <a:endParaRPr lang="en-US" dirty="0"/>
            </a:p>
          </p:txBody>
        </p:sp>
        <p:sp>
          <p:nvSpPr>
            <p:cNvPr id="3114" name="Freeform 42"/>
            <p:cNvSpPr>
              <a:spLocks/>
            </p:cNvSpPr>
            <p:nvPr userDrawn="1"/>
          </p:nvSpPr>
          <p:spPr bwMode="auto">
            <a:xfrm>
              <a:off x="4769" y="3531"/>
              <a:ext cx="8" cy="93"/>
            </a:xfrm>
            <a:custGeom>
              <a:avLst/>
              <a:gdLst/>
              <a:ahLst/>
              <a:cxnLst>
                <a:cxn ang="0">
                  <a:pos x="0" y="0"/>
                </a:cxn>
                <a:cxn ang="0">
                  <a:pos x="8" y="0"/>
                </a:cxn>
                <a:cxn ang="0">
                  <a:pos x="8" y="93"/>
                </a:cxn>
                <a:cxn ang="0">
                  <a:pos x="0" y="93"/>
                </a:cxn>
                <a:cxn ang="0">
                  <a:pos x="0" y="0"/>
                </a:cxn>
                <a:cxn ang="0">
                  <a:pos x="0" y="0"/>
                </a:cxn>
                <a:cxn ang="0">
                  <a:pos x="0" y="0"/>
                </a:cxn>
              </a:cxnLst>
              <a:rect l="0" t="0" r="r" b="b"/>
              <a:pathLst>
                <a:path w="8" h="93">
                  <a:moveTo>
                    <a:pt x="0" y="0"/>
                  </a:moveTo>
                  <a:lnTo>
                    <a:pt x="8" y="0"/>
                  </a:lnTo>
                  <a:lnTo>
                    <a:pt x="8" y="93"/>
                  </a:lnTo>
                  <a:lnTo>
                    <a:pt x="0" y="93"/>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15" name="Freeform 43"/>
            <p:cNvSpPr>
              <a:spLocks/>
            </p:cNvSpPr>
            <p:nvPr userDrawn="1"/>
          </p:nvSpPr>
          <p:spPr bwMode="auto">
            <a:xfrm>
              <a:off x="4769" y="3526"/>
              <a:ext cx="8" cy="9"/>
            </a:xfrm>
            <a:custGeom>
              <a:avLst/>
              <a:gdLst/>
              <a:ahLst/>
              <a:cxnLst>
                <a:cxn ang="0">
                  <a:pos x="4" y="0"/>
                </a:cxn>
                <a:cxn ang="0">
                  <a:pos x="8" y="0"/>
                </a:cxn>
                <a:cxn ang="0">
                  <a:pos x="8" y="5"/>
                </a:cxn>
                <a:cxn ang="0">
                  <a:pos x="0" y="5"/>
                </a:cxn>
                <a:cxn ang="0">
                  <a:pos x="4" y="9"/>
                </a:cxn>
                <a:cxn ang="0">
                  <a:pos x="4" y="0"/>
                </a:cxn>
                <a:cxn ang="0">
                  <a:pos x="4" y="0"/>
                </a:cxn>
                <a:cxn ang="0">
                  <a:pos x="4" y="0"/>
                </a:cxn>
              </a:cxnLst>
              <a:rect l="0" t="0" r="r" b="b"/>
              <a:pathLst>
                <a:path w="8" h="9">
                  <a:moveTo>
                    <a:pt x="4" y="0"/>
                  </a:moveTo>
                  <a:lnTo>
                    <a:pt x="8" y="0"/>
                  </a:lnTo>
                  <a:lnTo>
                    <a:pt x="8" y="5"/>
                  </a:lnTo>
                  <a:lnTo>
                    <a:pt x="0" y="5"/>
                  </a:lnTo>
                  <a:lnTo>
                    <a:pt x="4" y="9"/>
                  </a:lnTo>
                  <a:lnTo>
                    <a:pt x="4" y="0"/>
                  </a:lnTo>
                  <a:lnTo>
                    <a:pt x="4" y="0"/>
                  </a:lnTo>
                  <a:lnTo>
                    <a:pt x="4" y="0"/>
                  </a:lnTo>
                  <a:close/>
                </a:path>
              </a:pathLst>
            </a:custGeom>
            <a:solidFill>
              <a:srgbClr val="FFFFFF"/>
            </a:solidFill>
            <a:ln w="9525">
              <a:noFill/>
              <a:round/>
              <a:headEnd/>
              <a:tailEnd/>
            </a:ln>
          </p:spPr>
          <p:txBody>
            <a:bodyPr/>
            <a:lstStyle/>
            <a:p>
              <a:endParaRPr lang="en-US" dirty="0"/>
            </a:p>
          </p:txBody>
        </p:sp>
        <p:sp>
          <p:nvSpPr>
            <p:cNvPr id="3116" name="Freeform 44"/>
            <p:cNvSpPr>
              <a:spLocks/>
            </p:cNvSpPr>
            <p:nvPr userDrawn="1"/>
          </p:nvSpPr>
          <p:spPr bwMode="auto">
            <a:xfrm>
              <a:off x="4579" y="3620"/>
              <a:ext cx="194" cy="8"/>
            </a:xfrm>
            <a:custGeom>
              <a:avLst/>
              <a:gdLst/>
              <a:ahLst/>
              <a:cxnLst>
                <a:cxn ang="0">
                  <a:pos x="0" y="0"/>
                </a:cxn>
                <a:cxn ang="0">
                  <a:pos x="194" y="0"/>
                </a:cxn>
                <a:cxn ang="0">
                  <a:pos x="194" y="8"/>
                </a:cxn>
                <a:cxn ang="0">
                  <a:pos x="0" y="8"/>
                </a:cxn>
                <a:cxn ang="0">
                  <a:pos x="0" y="0"/>
                </a:cxn>
                <a:cxn ang="0">
                  <a:pos x="0" y="0"/>
                </a:cxn>
                <a:cxn ang="0">
                  <a:pos x="0" y="0"/>
                </a:cxn>
              </a:cxnLst>
              <a:rect l="0" t="0" r="r" b="b"/>
              <a:pathLst>
                <a:path w="194" h="8">
                  <a:moveTo>
                    <a:pt x="0" y="0"/>
                  </a:moveTo>
                  <a:lnTo>
                    <a:pt x="194" y="0"/>
                  </a:lnTo>
                  <a:lnTo>
                    <a:pt x="194"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17" name="Freeform 45"/>
            <p:cNvSpPr>
              <a:spLocks/>
            </p:cNvSpPr>
            <p:nvPr userDrawn="1"/>
          </p:nvSpPr>
          <p:spPr bwMode="auto">
            <a:xfrm>
              <a:off x="4769" y="3620"/>
              <a:ext cx="8" cy="8"/>
            </a:xfrm>
            <a:custGeom>
              <a:avLst/>
              <a:gdLst/>
              <a:ahLst/>
              <a:cxnLst>
                <a:cxn ang="0">
                  <a:pos x="8" y="4"/>
                </a:cxn>
                <a:cxn ang="0">
                  <a:pos x="8" y="8"/>
                </a:cxn>
                <a:cxn ang="0">
                  <a:pos x="4" y="8"/>
                </a:cxn>
                <a:cxn ang="0">
                  <a:pos x="4" y="0"/>
                </a:cxn>
                <a:cxn ang="0">
                  <a:pos x="0" y="4"/>
                </a:cxn>
                <a:cxn ang="0">
                  <a:pos x="8" y="4"/>
                </a:cxn>
                <a:cxn ang="0">
                  <a:pos x="8" y="4"/>
                </a:cxn>
                <a:cxn ang="0">
                  <a:pos x="8" y="4"/>
                </a:cxn>
              </a:cxnLst>
              <a:rect l="0" t="0" r="r" b="b"/>
              <a:pathLst>
                <a:path w="8" h="8">
                  <a:moveTo>
                    <a:pt x="8" y="4"/>
                  </a:moveTo>
                  <a:lnTo>
                    <a:pt x="8" y="8"/>
                  </a:lnTo>
                  <a:lnTo>
                    <a:pt x="4" y="8"/>
                  </a:lnTo>
                  <a:lnTo>
                    <a:pt x="4" y="0"/>
                  </a:lnTo>
                  <a:lnTo>
                    <a:pt x="0" y="4"/>
                  </a:lnTo>
                  <a:lnTo>
                    <a:pt x="8" y="4"/>
                  </a:lnTo>
                  <a:lnTo>
                    <a:pt x="8" y="4"/>
                  </a:lnTo>
                  <a:lnTo>
                    <a:pt x="8" y="4"/>
                  </a:lnTo>
                  <a:close/>
                </a:path>
              </a:pathLst>
            </a:custGeom>
            <a:solidFill>
              <a:srgbClr val="FFFFFF"/>
            </a:solidFill>
            <a:ln w="9525">
              <a:noFill/>
              <a:round/>
              <a:headEnd/>
              <a:tailEnd/>
            </a:ln>
          </p:spPr>
          <p:txBody>
            <a:bodyPr/>
            <a:lstStyle/>
            <a:p>
              <a:endParaRPr lang="en-US" dirty="0"/>
            </a:p>
          </p:txBody>
        </p:sp>
        <p:sp>
          <p:nvSpPr>
            <p:cNvPr id="3118" name="Freeform 46"/>
            <p:cNvSpPr>
              <a:spLocks/>
            </p:cNvSpPr>
            <p:nvPr userDrawn="1"/>
          </p:nvSpPr>
          <p:spPr bwMode="auto">
            <a:xfrm>
              <a:off x="4575" y="3529"/>
              <a:ext cx="8" cy="95"/>
            </a:xfrm>
            <a:custGeom>
              <a:avLst/>
              <a:gdLst/>
              <a:ahLst/>
              <a:cxnLst>
                <a:cxn ang="0">
                  <a:pos x="0" y="95"/>
                </a:cxn>
                <a:cxn ang="0">
                  <a:pos x="8" y="95"/>
                </a:cxn>
                <a:cxn ang="0">
                  <a:pos x="8" y="0"/>
                </a:cxn>
                <a:cxn ang="0">
                  <a:pos x="0" y="0"/>
                </a:cxn>
                <a:cxn ang="0">
                  <a:pos x="0" y="95"/>
                </a:cxn>
                <a:cxn ang="0">
                  <a:pos x="0" y="95"/>
                </a:cxn>
                <a:cxn ang="0">
                  <a:pos x="0" y="95"/>
                </a:cxn>
              </a:cxnLst>
              <a:rect l="0" t="0" r="r" b="b"/>
              <a:pathLst>
                <a:path w="8" h="95">
                  <a:moveTo>
                    <a:pt x="0" y="95"/>
                  </a:moveTo>
                  <a:lnTo>
                    <a:pt x="8" y="95"/>
                  </a:lnTo>
                  <a:lnTo>
                    <a:pt x="8" y="0"/>
                  </a:lnTo>
                  <a:lnTo>
                    <a:pt x="0" y="0"/>
                  </a:lnTo>
                  <a:lnTo>
                    <a:pt x="0" y="95"/>
                  </a:lnTo>
                  <a:lnTo>
                    <a:pt x="0" y="95"/>
                  </a:lnTo>
                  <a:lnTo>
                    <a:pt x="0" y="95"/>
                  </a:lnTo>
                  <a:close/>
                </a:path>
              </a:pathLst>
            </a:custGeom>
            <a:solidFill>
              <a:srgbClr val="FFFFFF"/>
            </a:solidFill>
            <a:ln w="9525">
              <a:noFill/>
              <a:round/>
              <a:headEnd/>
              <a:tailEnd/>
            </a:ln>
          </p:spPr>
          <p:txBody>
            <a:bodyPr/>
            <a:lstStyle/>
            <a:p>
              <a:endParaRPr lang="en-US" dirty="0"/>
            </a:p>
          </p:txBody>
        </p:sp>
        <p:sp>
          <p:nvSpPr>
            <p:cNvPr id="3119" name="Freeform 47"/>
            <p:cNvSpPr>
              <a:spLocks/>
            </p:cNvSpPr>
            <p:nvPr userDrawn="1"/>
          </p:nvSpPr>
          <p:spPr bwMode="auto">
            <a:xfrm>
              <a:off x="4575" y="3620"/>
              <a:ext cx="8" cy="8"/>
            </a:xfrm>
            <a:custGeom>
              <a:avLst/>
              <a:gdLst/>
              <a:ahLst/>
              <a:cxnLst>
                <a:cxn ang="0">
                  <a:pos x="4" y="8"/>
                </a:cxn>
                <a:cxn ang="0">
                  <a:pos x="0" y="8"/>
                </a:cxn>
                <a:cxn ang="0">
                  <a:pos x="0" y="4"/>
                </a:cxn>
                <a:cxn ang="0">
                  <a:pos x="8" y="4"/>
                </a:cxn>
                <a:cxn ang="0">
                  <a:pos x="4" y="0"/>
                </a:cxn>
                <a:cxn ang="0">
                  <a:pos x="4" y="8"/>
                </a:cxn>
                <a:cxn ang="0">
                  <a:pos x="4" y="8"/>
                </a:cxn>
                <a:cxn ang="0">
                  <a:pos x="4" y="8"/>
                </a:cxn>
              </a:cxnLst>
              <a:rect l="0" t="0" r="r" b="b"/>
              <a:pathLst>
                <a:path w="8" h="8">
                  <a:moveTo>
                    <a:pt x="4" y="8"/>
                  </a:moveTo>
                  <a:lnTo>
                    <a:pt x="0" y="8"/>
                  </a:lnTo>
                  <a:lnTo>
                    <a:pt x="0" y="4"/>
                  </a:lnTo>
                  <a:lnTo>
                    <a:pt x="8"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p>
          </p:txBody>
        </p:sp>
        <p:sp>
          <p:nvSpPr>
            <p:cNvPr id="3120" name="Freeform 48"/>
            <p:cNvSpPr>
              <a:spLocks/>
            </p:cNvSpPr>
            <p:nvPr userDrawn="1"/>
          </p:nvSpPr>
          <p:spPr bwMode="auto">
            <a:xfrm>
              <a:off x="4579" y="3525"/>
              <a:ext cx="48" cy="8"/>
            </a:xfrm>
            <a:custGeom>
              <a:avLst/>
              <a:gdLst/>
              <a:ahLst/>
              <a:cxnLst>
                <a:cxn ang="0">
                  <a:pos x="0" y="0"/>
                </a:cxn>
                <a:cxn ang="0">
                  <a:pos x="48" y="0"/>
                </a:cxn>
                <a:cxn ang="0">
                  <a:pos x="48" y="8"/>
                </a:cxn>
                <a:cxn ang="0">
                  <a:pos x="0" y="8"/>
                </a:cxn>
                <a:cxn ang="0">
                  <a:pos x="0" y="0"/>
                </a:cxn>
                <a:cxn ang="0">
                  <a:pos x="0" y="0"/>
                </a:cxn>
                <a:cxn ang="0">
                  <a:pos x="0" y="0"/>
                </a:cxn>
              </a:cxnLst>
              <a:rect l="0" t="0" r="r" b="b"/>
              <a:pathLst>
                <a:path w="48" h="8">
                  <a:moveTo>
                    <a:pt x="0" y="0"/>
                  </a:moveTo>
                  <a:lnTo>
                    <a:pt x="48" y="0"/>
                  </a:lnTo>
                  <a:lnTo>
                    <a:pt x="48"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21" name="Freeform 49"/>
            <p:cNvSpPr>
              <a:spLocks/>
            </p:cNvSpPr>
            <p:nvPr userDrawn="1"/>
          </p:nvSpPr>
          <p:spPr bwMode="auto">
            <a:xfrm>
              <a:off x="4575" y="3525"/>
              <a:ext cx="8" cy="8"/>
            </a:xfrm>
            <a:custGeom>
              <a:avLst/>
              <a:gdLst/>
              <a:ahLst/>
              <a:cxnLst>
                <a:cxn ang="0">
                  <a:pos x="0" y="4"/>
                </a:cxn>
                <a:cxn ang="0">
                  <a:pos x="0" y="0"/>
                </a:cxn>
                <a:cxn ang="0">
                  <a:pos x="4" y="0"/>
                </a:cxn>
                <a:cxn ang="0">
                  <a:pos x="4" y="8"/>
                </a:cxn>
                <a:cxn ang="0">
                  <a:pos x="8" y="4"/>
                </a:cxn>
                <a:cxn ang="0">
                  <a:pos x="0" y="4"/>
                </a:cxn>
                <a:cxn ang="0">
                  <a:pos x="0" y="4"/>
                </a:cxn>
                <a:cxn ang="0">
                  <a:pos x="0" y="4"/>
                </a:cxn>
              </a:cxnLst>
              <a:rect l="0" t="0" r="r" b="b"/>
              <a:pathLst>
                <a:path w="8" h="8">
                  <a:moveTo>
                    <a:pt x="0" y="4"/>
                  </a:moveTo>
                  <a:lnTo>
                    <a:pt x="0" y="0"/>
                  </a:lnTo>
                  <a:lnTo>
                    <a:pt x="4" y="0"/>
                  </a:lnTo>
                  <a:lnTo>
                    <a:pt x="4" y="8"/>
                  </a:lnTo>
                  <a:lnTo>
                    <a:pt x="8" y="4"/>
                  </a:lnTo>
                  <a:lnTo>
                    <a:pt x="0" y="4"/>
                  </a:lnTo>
                  <a:lnTo>
                    <a:pt x="0" y="4"/>
                  </a:lnTo>
                  <a:lnTo>
                    <a:pt x="0" y="4"/>
                  </a:lnTo>
                  <a:close/>
                </a:path>
              </a:pathLst>
            </a:custGeom>
            <a:solidFill>
              <a:srgbClr val="FFFFFF"/>
            </a:solidFill>
            <a:ln w="9525">
              <a:noFill/>
              <a:round/>
              <a:headEnd/>
              <a:tailEnd/>
            </a:ln>
          </p:spPr>
          <p:txBody>
            <a:bodyPr/>
            <a:lstStyle/>
            <a:p>
              <a:endParaRPr lang="en-US" dirty="0"/>
            </a:p>
          </p:txBody>
        </p:sp>
        <p:sp>
          <p:nvSpPr>
            <p:cNvPr id="3122" name="Freeform 50"/>
            <p:cNvSpPr>
              <a:spLocks/>
            </p:cNvSpPr>
            <p:nvPr userDrawn="1"/>
          </p:nvSpPr>
          <p:spPr bwMode="auto">
            <a:xfrm>
              <a:off x="4623" y="3288"/>
              <a:ext cx="8" cy="241"/>
            </a:xfrm>
            <a:custGeom>
              <a:avLst/>
              <a:gdLst/>
              <a:ahLst/>
              <a:cxnLst>
                <a:cxn ang="0">
                  <a:pos x="0" y="0"/>
                </a:cxn>
                <a:cxn ang="0">
                  <a:pos x="8" y="0"/>
                </a:cxn>
                <a:cxn ang="0">
                  <a:pos x="8" y="241"/>
                </a:cxn>
                <a:cxn ang="0">
                  <a:pos x="0" y="241"/>
                </a:cxn>
                <a:cxn ang="0">
                  <a:pos x="0" y="0"/>
                </a:cxn>
                <a:cxn ang="0">
                  <a:pos x="0" y="0"/>
                </a:cxn>
                <a:cxn ang="0">
                  <a:pos x="0" y="0"/>
                </a:cxn>
              </a:cxnLst>
              <a:rect l="0" t="0" r="r" b="b"/>
              <a:pathLst>
                <a:path w="8" h="241">
                  <a:moveTo>
                    <a:pt x="0" y="0"/>
                  </a:moveTo>
                  <a:lnTo>
                    <a:pt x="8" y="0"/>
                  </a:lnTo>
                  <a:lnTo>
                    <a:pt x="8" y="241"/>
                  </a:lnTo>
                  <a:lnTo>
                    <a:pt x="0" y="241"/>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23" name="Freeform 51"/>
            <p:cNvSpPr>
              <a:spLocks/>
            </p:cNvSpPr>
            <p:nvPr userDrawn="1"/>
          </p:nvSpPr>
          <p:spPr bwMode="auto">
            <a:xfrm>
              <a:off x="4623" y="3525"/>
              <a:ext cx="8" cy="8"/>
            </a:xfrm>
            <a:custGeom>
              <a:avLst/>
              <a:gdLst/>
              <a:ahLst/>
              <a:cxnLst>
                <a:cxn ang="0">
                  <a:pos x="4" y="8"/>
                </a:cxn>
                <a:cxn ang="0">
                  <a:pos x="8" y="8"/>
                </a:cxn>
                <a:cxn ang="0">
                  <a:pos x="8" y="4"/>
                </a:cxn>
                <a:cxn ang="0">
                  <a:pos x="0" y="4"/>
                </a:cxn>
                <a:cxn ang="0">
                  <a:pos x="4" y="0"/>
                </a:cxn>
                <a:cxn ang="0">
                  <a:pos x="4" y="8"/>
                </a:cxn>
                <a:cxn ang="0">
                  <a:pos x="4" y="8"/>
                </a:cxn>
                <a:cxn ang="0">
                  <a:pos x="4" y="8"/>
                </a:cxn>
              </a:cxnLst>
              <a:rect l="0" t="0" r="r" b="b"/>
              <a:pathLst>
                <a:path w="8" h="8">
                  <a:moveTo>
                    <a:pt x="4" y="8"/>
                  </a:moveTo>
                  <a:lnTo>
                    <a:pt x="8" y="8"/>
                  </a:lnTo>
                  <a:lnTo>
                    <a:pt x="8" y="4"/>
                  </a:lnTo>
                  <a:lnTo>
                    <a:pt x="0"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p>
          </p:txBody>
        </p:sp>
        <p:sp>
          <p:nvSpPr>
            <p:cNvPr id="3124" name="Freeform 52"/>
            <p:cNvSpPr>
              <a:spLocks/>
            </p:cNvSpPr>
            <p:nvPr userDrawn="1"/>
          </p:nvSpPr>
          <p:spPr bwMode="auto">
            <a:xfrm>
              <a:off x="4580" y="3284"/>
              <a:ext cx="47" cy="8"/>
            </a:xfrm>
            <a:custGeom>
              <a:avLst/>
              <a:gdLst/>
              <a:ahLst/>
              <a:cxnLst>
                <a:cxn ang="0">
                  <a:pos x="0" y="0"/>
                </a:cxn>
                <a:cxn ang="0">
                  <a:pos x="47" y="0"/>
                </a:cxn>
                <a:cxn ang="0">
                  <a:pos x="47" y="8"/>
                </a:cxn>
                <a:cxn ang="0">
                  <a:pos x="0" y="8"/>
                </a:cxn>
                <a:cxn ang="0">
                  <a:pos x="0" y="0"/>
                </a:cxn>
                <a:cxn ang="0">
                  <a:pos x="0" y="0"/>
                </a:cxn>
                <a:cxn ang="0">
                  <a:pos x="0" y="0"/>
                </a:cxn>
              </a:cxnLst>
              <a:rect l="0" t="0" r="r" b="b"/>
              <a:pathLst>
                <a:path w="47" h="8">
                  <a:moveTo>
                    <a:pt x="0" y="0"/>
                  </a:moveTo>
                  <a:lnTo>
                    <a:pt x="47" y="0"/>
                  </a:lnTo>
                  <a:lnTo>
                    <a:pt x="47" y="8"/>
                  </a:lnTo>
                  <a:lnTo>
                    <a:pt x="0" y="8"/>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25" name="Freeform 53"/>
            <p:cNvSpPr>
              <a:spLocks/>
            </p:cNvSpPr>
            <p:nvPr userDrawn="1"/>
          </p:nvSpPr>
          <p:spPr bwMode="auto">
            <a:xfrm>
              <a:off x="4623" y="3284"/>
              <a:ext cx="8" cy="8"/>
            </a:xfrm>
            <a:custGeom>
              <a:avLst/>
              <a:gdLst/>
              <a:ahLst/>
              <a:cxnLst>
                <a:cxn ang="0">
                  <a:pos x="8" y="4"/>
                </a:cxn>
                <a:cxn ang="0">
                  <a:pos x="8" y="0"/>
                </a:cxn>
                <a:cxn ang="0">
                  <a:pos x="4" y="0"/>
                </a:cxn>
                <a:cxn ang="0">
                  <a:pos x="4" y="8"/>
                </a:cxn>
                <a:cxn ang="0">
                  <a:pos x="0" y="4"/>
                </a:cxn>
                <a:cxn ang="0">
                  <a:pos x="8" y="4"/>
                </a:cxn>
                <a:cxn ang="0">
                  <a:pos x="8" y="4"/>
                </a:cxn>
                <a:cxn ang="0">
                  <a:pos x="8" y="4"/>
                </a:cxn>
              </a:cxnLst>
              <a:rect l="0" t="0" r="r" b="b"/>
              <a:pathLst>
                <a:path w="8" h="8">
                  <a:moveTo>
                    <a:pt x="8" y="4"/>
                  </a:moveTo>
                  <a:lnTo>
                    <a:pt x="8" y="0"/>
                  </a:lnTo>
                  <a:lnTo>
                    <a:pt x="4" y="0"/>
                  </a:lnTo>
                  <a:lnTo>
                    <a:pt x="4" y="8"/>
                  </a:lnTo>
                  <a:lnTo>
                    <a:pt x="0" y="4"/>
                  </a:lnTo>
                  <a:lnTo>
                    <a:pt x="8" y="4"/>
                  </a:lnTo>
                  <a:lnTo>
                    <a:pt x="8" y="4"/>
                  </a:lnTo>
                  <a:lnTo>
                    <a:pt x="8" y="4"/>
                  </a:lnTo>
                  <a:close/>
                </a:path>
              </a:pathLst>
            </a:custGeom>
            <a:solidFill>
              <a:srgbClr val="FFFFFF"/>
            </a:solidFill>
            <a:ln w="9525">
              <a:noFill/>
              <a:round/>
              <a:headEnd/>
              <a:tailEnd/>
            </a:ln>
          </p:spPr>
          <p:txBody>
            <a:bodyPr/>
            <a:lstStyle/>
            <a:p>
              <a:endParaRPr lang="en-US" dirty="0"/>
            </a:p>
          </p:txBody>
        </p:sp>
        <p:sp>
          <p:nvSpPr>
            <p:cNvPr id="3126" name="Freeform 54"/>
            <p:cNvSpPr>
              <a:spLocks/>
            </p:cNvSpPr>
            <p:nvPr userDrawn="1"/>
          </p:nvSpPr>
          <p:spPr bwMode="auto">
            <a:xfrm>
              <a:off x="4576" y="3193"/>
              <a:ext cx="9" cy="95"/>
            </a:xfrm>
            <a:custGeom>
              <a:avLst/>
              <a:gdLst/>
              <a:ahLst/>
              <a:cxnLst>
                <a:cxn ang="0">
                  <a:pos x="0" y="0"/>
                </a:cxn>
                <a:cxn ang="0">
                  <a:pos x="9" y="0"/>
                </a:cxn>
                <a:cxn ang="0">
                  <a:pos x="9" y="95"/>
                </a:cxn>
                <a:cxn ang="0">
                  <a:pos x="0" y="95"/>
                </a:cxn>
                <a:cxn ang="0">
                  <a:pos x="0" y="0"/>
                </a:cxn>
                <a:cxn ang="0">
                  <a:pos x="0" y="0"/>
                </a:cxn>
                <a:cxn ang="0">
                  <a:pos x="0" y="0"/>
                </a:cxn>
              </a:cxnLst>
              <a:rect l="0" t="0" r="r" b="b"/>
              <a:pathLst>
                <a:path w="9" h="95">
                  <a:moveTo>
                    <a:pt x="0" y="0"/>
                  </a:moveTo>
                  <a:lnTo>
                    <a:pt x="9" y="0"/>
                  </a:lnTo>
                  <a:lnTo>
                    <a:pt x="9" y="95"/>
                  </a:lnTo>
                  <a:lnTo>
                    <a:pt x="0" y="95"/>
                  </a:lnTo>
                  <a:lnTo>
                    <a:pt x="0" y="0"/>
                  </a:lnTo>
                  <a:lnTo>
                    <a:pt x="0" y="0"/>
                  </a:lnTo>
                  <a:lnTo>
                    <a:pt x="0" y="0"/>
                  </a:lnTo>
                  <a:close/>
                </a:path>
              </a:pathLst>
            </a:custGeom>
            <a:solidFill>
              <a:srgbClr val="FFFFFF"/>
            </a:solidFill>
            <a:ln w="9525">
              <a:noFill/>
              <a:round/>
              <a:headEnd/>
              <a:tailEnd/>
            </a:ln>
          </p:spPr>
          <p:txBody>
            <a:bodyPr/>
            <a:lstStyle/>
            <a:p>
              <a:endParaRPr lang="en-US" dirty="0"/>
            </a:p>
          </p:txBody>
        </p:sp>
        <p:sp>
          <p:nvSpPr>
            <p:cNvPr id="3127" name="Freeform 55"/>
            <p:cNvSpPr>
              <a:spLocks/>
            </p:cNvSpPr>
            <p:nvPr userDrawn="1"/>
          </p:nvSpPr>
          <p:spPr bwMode="auto">
            <a:xfrm>
              <a:off x="4576" y="3284"/>
              <a:ext cx="9" cy="8"/>
            </a:xfrm>
            <a:custGeom>
              <a:avLst/>
              <a:gdLst/>
              <a:ahLst/>
              <a:cxnLst>
                <a:cxn ang="0">
                  <a:pos x="4" y="8"/>
                </a:cxn>
                <a:cxn ang="0">
                  <a:pos x="0" y="8"/>
                </a:cxn>
                <a:cxn ang="0">
                  <a:pos x="0" y="4"/>
                </a:cxn>
                <a:cxn ang="0">
                  <a:pos x="9" y="4"/>
                </a:cxn>
                <a:cxn ang="0">
                  <a:pos x="4" y="0"/>
                </a:cxn>
                <a:cxn ang="0">
                  <a:pos x="4" y="8"/>
                </a:cxn>
                <a:cxn ang="0">
                  <a:pos x="4" y="8"/>
                </a:cxn>
                <a:cxn ang="0">
                  <a:pos x="4" y="8"/>
                </a:cxn>
              </a:cxnLst>
              <a:rect l="0" t="0" r="r" b="b"/>
              <a:pathLst>
                <a:path w="9" h="8">
                  <a:moveTo>
                    <a:pt x="4" y="8"/>
                  </a:moveTo>
                  <a:lnTo>
                    <a:pt x="0" y="8"/>
                  </a:lnTo>
                  <a:lnTo>
                    <a:pt x="0" y="4"/>
                  </a:lnTo>
                  <a:lnTo>
                    <a:pt x="9" y="4"/>
                  </a:lnTo>
                  <a:lnTo>
                    <a:pt x="4" y="0"/>
                  </a:lnTo>
                  <a:lnTo>
                    <a:pt x="4" y="8"/>
                  </a:lnTo>
                  <a:lnTo>
                    <a:pt x="4" y="8"/>
                  </a:lnTo>
                  <a:lnTo>
                    <a:pt x="4" y="8"/>
                  </a:lnTo>
                  <a:close/>
                </a:path>
              </a:pathLst>
            </a:custGeom>
            <a:solidFill>
              <a:srgbClr val="FFFFFF"/>
            </a:solidFill>
            <a:ln w="9525">
              <a:noFill/>
              <a:round/>
              <a:headEnd/>
              <a:tailEnd/>
            </a:ln>
          </p:spPr>
          <p:txBody>
            <a:bodyPr/>
            <a:lstStyle/>
            <a:p>
              <a:endParaRPr lang="en-US" dirty="0"/>
            </a:p>
          </p:txBody>
        </p:sp>
        <p:sp>
          <p:nvSpPr>
            <p:cNvPr id="3128" name="Freeform 56"/>
            <p:cNvSpPr>
              <a:spLocks/>
            </p:cNvSpPr>
            <p:nvPr userDrawn="1"/>
          </p:nvSpPr>
          <p:spPr bwMode="auto">
            <a:xfrm>
              <a:off x="4576" y="3191"/>
              <a:ext cx="9" cy="8"/>
            </a:xfrm>
            <a:custGeom>
              <a:avLst/>
              <a:gdLst/>
              <a:ahLst/>
              <a:cxnLst>
                <a:cxn ang="0">
                  <a:pos x="0" y="2"/>
                </a:cxn>
                <a:cxn ang="0">
                  <a:pos x="0" y="0"/>
                </a:cxn>
                <a:cxn ang="0">
                  <a:pos x="4" y="0"/>
                </a:cxn>
                <a:cxn ang="0">
                  <a:pos x="4" y="8"/>
                </a:cxn>
                <a:cxn ang="0">
                  <a:pos x="9" y="2"/>
                </a:cxn>
                <a:cxn ang="0">
                  <a:pos x="0" y="2"/>
                </a:cxn>
                <a:cxn ang="0">
                  <a:pos x="0" y="2"/>
                </a:cxn>
                <a:cxn ang="0">
                  <a:pos x="0" y="2"/>
                </a:cxn>
              </a:cxnLst>
              <a:rect l="0" t="0" r="r" b="b"/>
              <a:pathLst>
                <a:path w="9" h="8">
                  <a:moveTo>
                    <a:pt x="0" y="2"/>
                  </a:moveTo>
                  <a:lnTo>
                    <a:pt x="0" y="0"/>
                  </a:lnTo>
                  <a:lnTo>
                    <a:pt x="4" y="0"/>
                  </a:lnTo>
                  <a:lnTo>
                    <a:pt x="4" y="8"/>
                  </a:lnTo>
                  <a:lnTo>
                    <a:pt x="9" y="2"/>
                  </a:lnTo>
                  <a:lnTo>
                    <a:pt x="0" y="2"/>
                  </a:lnTo>
                  <a:lnTo>
                    <a:pt x="0" y="2"/>
                  </a:lnTo>
                  <a:lnTo>
                    <a:pt x="0" y="2"/>
                  </a:lnTo>
                  <a:close/>
                </a:path>
              </a:pathLst>
            </a:custGeom>
            <a:solidFill>
              <a:srgbClr val="FFFFFF"/>
            </a:solidFill>
            <a:ln w="9525">
              <a:noFill/>
              <a:round/>
              <a:headEnd/>
              <a:tailEnd/>
            </a:ln>
          </p:spPr>
          <p:txBody>
            <a:bodyPr/>
            <a:lstStyle/>
            <a:p>
              <a:endParaRPr lang="en-US" dirty="0"/>
            </a:p>
          </p:txBody>
        </p:sp>
        <p:sp>
          <p:nvSpPr>
            <p:cNvPr id="3129" name="Oval 57"/>
            <p:cNvSpPr>
              <a:spLocks noChangeArrowheads="1"/>
            </p:cNvSpPr>
            <p:nvPr userDrawn="1"/>
          </p:nvSpPr>
          <p:spPr bwMode="auto">
            <a:xfrm>
              <a:off x="5040" y="3577"/>
              <a:ext cx="49" cy="50"/>
            </a:xfrm>
            <a:prstGeom prst="ellipse">
              <a:avLst/>
            </a:prstGeom>
            <a:noFill/>
            <a:ln w="1588">
              <a:solidFill>
                <a:srgbClr val="FFFFFF"/>
              </a:solidFill>
              <a:round/>
              <a:headEnd/>
              <a:tailEnd/>
            </a:ln>
          </p:spPr>
          <p:txBody>
            <a:bodyPr/>
            <a:lstStyle/>
            <a:p>
              <a:endParaRPr lang="en-US" dirty="0"/>
            </a:p>
          </p:txBody>
        </p:sp>
        <p:sp>
          <p:nvSpPr>
            <p:cNvPr id="3130" name="Rectangle 58"/>
            <p:cNvSpPr>
              <a:spLocks noChangeArrowheads="1"/>
            </p:cNvSpPr>
            <p:nvPr userDrawn="1"/>
          </p:nvSpPr>
          <p:spPr bwMode="auto">
            <a:xfrm>
              <a:off x="5053" y="3578"/>
              <a:ext cx="35" cy="48"/>
            </a:xfrm>
            <a:prstGeom prst="rect">
              <a:avLst/>
            </a:prstGeom>
            <a:noFill/>
            <a:ln w="9525">
              <a:noFill/>
              <a:miter lim="800000"/>
              <a:headEnd/>
              <a:tailEnd/>
            </a:ln>
          </p:spPr>
          <p:txBody>
            <a:bodyPr lIns="0" tIns="0" rIns="0" bIns="0">
              <a:spAutoFit/>
            </a:bodyPr>
            <a:lstStyle/>
            <a:p>
              <a:r>
                <a:rPr lang="en-US" sz="500" dirty="0">
                  <a:solidFill>
                    <a:srgbClr val="FFFFFF"/>
                  </a:solidFill>
                  <a:latin typeface="URWGroteskT" pitchFamily="2" charset="0"/>
                </a:rPr>
                <a:t>R</a:t>
              </a:r>
              <a:endParaRPr lang="en-US" sz="2000" dirty="0"/>
            </a:p>
          </p:txBody>
        </p:sp>
      </p:grpSp>
      <p:sp>
        <p:nvSpPr>
          <p:cNvPr id="3131" name="Text Box 59"/>
          <p:cNvSpPr txBox="1">
            <a:spLocks noChangeArrowheads="1"/>
          </p:cNvSpPr>
          <p:nvPr/>
        </p:nvSpPr>
        <p:spPr bwMode="auto">
          <a:xfrm>
            <a:off x="165100" y="58738"/>
            <a:ext cx="2478088" cy="336550"/>
          </a:xfrm>
          <a:prstGeom prst="rect">
            <a:avLst/>
          </a:prstGeom>
          <a:noFill/>
          <a:ln w="9525">
            <a:noFill/>
            <a:miter lim="800000"/>
            <a:headEnd/>
            <a:tailEnd/>
          </a:ln>
          <a:effectLst/>
        </p:spPr>
        <p:txBody>
          <a:bodyPr wrap="none">
            <a:spAutoFit/>
          </a:bodyPr>
          <a:lstStyle/>
          <a:p>
            <a:r>
              <a:rPr lang="en-US" sz="1600" dirty="0">
                <a:solidFill>
                  <a:schemeClr val="bg1"/>
                </a:solidFill>
                <a:latin typeface="Minion" pitchFamily="82" charset="0"/>
              </a:rPr>
              <a:t>School of Natural Resources</a:t>
            </a:r>
          </a:p>
        </p:txBody>
      </p:sp>
      <p:graphicFrame>
        <p:nvGraphicFramePr>
          <p:cNvPr id="3132" name="Object 60"/>
          <p:cNvGraphicFramePr>
            <a:graphicFrameLocks noChangeAspect="1"/>
          </p:cNvGraphicFramePr>
          <p:nvPr/>
        </p:nvGraphicFramePr>
        <p:xfrm>
          <a:off x="0" y="0"/>
          <a:ext cx="9144000" cy="6886575"/>
        </p:xfrm>
        <a:graphic>
          <a:graphicData uri="http://schemas.openxmlformats.org/presentationml/2006/ole">
            <mc:AlternateContent xmlns:mc="http://schemas.openxmlformats.org/markup-compatibility/2006">
              <mc:Choice xmlns:v="urn:schemas-microsoft-com:vml" Requires="v">
                <p:oleObj spid="_x0000_s5273" name="Drawing" r:id="rId14" imgW="13030560" imgH="9964080" progId="">
                  <p:embed/>
                </p:oleObj>
              </mc:Choice>
              <mc:Fallback>
                <p:oleObj name="Drawing" r:id="rId14" imgW="13030560" imgH="9964080" progId="">
                  <p:embed/>
                  <p:pic>
                    <p:nvPicPr>
                      <p:cNvPr id="0" name="Picture 1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6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FFF60-A8B6-439A-8742-B66190F2FF4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dirty="0">
              <a:solidFill>
                <a:srgbClr val="646B86">
                  <a:shade val="90000"/>
                </a:srgbClr>
              </a:solidFill>
              <a:latin typeface="Arial" charset="0"/>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dirty="0">
              <a:solidFill>
                <a:srgbClr val="646B86">
                  <a:shade val="90000"/>
                </a:srgbClr>
              </a:solidFill>
              <a:latin typeface="Arial" charset="0"/>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fontAlgn="base">
              <a:spcBef>
                <a:spcPct val="0"/>
              </a:spcBef>
              <a:spcAft>
                <a:spcPct val="0"/>
              </a:spcAft>
              <a:defRPr/>
            </a:pPr>
            <a:fld id="{90AE64AA-E287-4C81-8807-64E88D2FA208}" type="slidenum">
              <a:rPr lang="en-US">
                <a:solidFill>
                  <a:srgbClr val="646B86">
                    <a:shade val="90000"/>
                  </a:srgbClr>
                </a:solidFill>
                <a:latin typeface="Arial" charset="0"/>
                <a:cs typeface="Arial" charset="0"/>
              </a:rPr>
              <a:pPr fontAlgn="base">
                <a:spcBef>
                  <a:spcPct val="0"/>
                </a:spcBef>
                <a:spcAft>
                  <a:spcPct val="0"/>
                </a:spcAft>
                <a:defRPr/>
              </a:pPr>
              <a:t>‹#›</a:t>
            </a:fld>
            <a:endParaRPr lang="en-US" dirty="0">
              <a:solidFill>
                <a:srgbClr val="646B86">
                  <a:shade val="90000"/>
                </a:srgbClr>
              </a:solidFill>
              <a:latin typeface="Arial" charset="0"/>
              <a:cs typeface="Arial"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grpSp>
    </p:spTree>
    <p:extLst>
      <p:ext uri="{BB962C8B-B14F-4D97-AF65-F5344CB8AC3E}">
        <p14:creationId xmlns:p14="http://schemas.microsoft.com/office/powerpoint/2010/main" val="156966720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8CADAE"/>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8CADAE"/>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8C7B7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gi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tiff"/><Relationship Id="rId1" Type="http://schemas.openxmlformats.org/officeDocument/2006/relationships/slideLayout" Target="../slideLayouts/slideLayout5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5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hyperlink" Target="http://www.ucs.org/" TargetMode="External"/><Relationship Id="rId1" Type="http://schemas.openxmlformats.org/officeDocument/2006/relationships/slideLayout" Target="../slideLayouts/slideLayout46.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hyperlink" Target="http://www.ucsusa.or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8.xml"/><Relationship Id="rId3"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4.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6.xml"/><Relationship Id="rId3"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7.xml"/><Relationship Id="rId3" Type="http://schemas.openxmlformats.org/officeDocument/2006/relationships/image" Target="../media/image5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1.xml"/><Relationship Id="rId3" Type="http://schemas.openxmlformats.org/officeDocument/2006/relationships/image" Target="../media/image5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5.xml"/><Relationship Id="rId3" Type="http://schemas.openxmlformats.org/officeDocument/2006/relationships/image" Target="../media/image6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6.xml"/><Relationship Id="rId3"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jpeg"/><Relationship Id="rId1" Type="http://schemas.openxmlformats.org/officeDocument/2006/relationships/slideLayout" Target="../slideLayouts/slideLayout51.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8.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9.xml"/><Relationship Id="rId3"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5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hyperlink" Target="http://www.nrcs.usda.gov/Internet/NRCS_RCA/"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hyperlink" Target="http://www.nrcs.usda.gov/Internet/"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png"/><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2209800" y="5410200"/>
            <a:ext cx="5029200" cy="1219200"/>
          </a:xfrm>
        </p:spPr>
        <p:txBody>
          <a:bodyPr>
            <a:noAutofit/>
          </a:bodyPr>
          <a:lstStyle/>
          <a:p>
            <a:pPr marL="0" indent="0" algn="ctr">
              <a:buNone/>
            </a:pPr>
            <a:r>
              <a:rPr lang="en-US" sz="2000" dirty="0" smtClean="0">
                <a:latin typeface="+mj-lt"/>
              </a:rPr>
              <a:t>A curriculum compiled by </a:t>
            </a:r>
          </a:p>
          <a:p>
            <a:pPr marL="0" indent="0" algn="ctr">
              <a:buNone/>
            </a:pPr>
            <a:r>
              <a:rPr lang="en-US" sz="2000" dirty="0" smtClean="0">
                <a:latin typeface="+mj-lt"/>
              </a:rPr>
              <a:t>Julie E. Doll and </a:t>
            </a:r>
            <a:r>
              <a:rPr lang="en-US" sz="2000" dirty="0" err="1" smtClean="0">
                <a:latin typeface="+mj-lt"/>
              </a:rPr>
              <a:t>Tapan</a:t>
            </a:r>
            <a:r>
              <a:rPr lang="en-US" sz="2000" dirty="0" smtClean="0">
                <a:latin typeface="+mj-lt"/>
              </a:rPr>
              <a:t> </a:t>
            </a:r>
            <a:r>
              <a:rPr lang="en-US" sz="2000" dirty="0" err="1" smtClean="0">
                <a:latin typeface="+mj-lt"/>
              </a:rPr>
              <a:t>Pathak</a:t>
            </a:r>
            <a:endParaRPr lang="en-US" sz="2000" dirty="0" smtClean="0">
              <a:latin typeface="+mj-lt"/>
            </a:endParaRPr>
          </a:p>
          <a:p>
            <a:pPr marL="0" indent="0" algn="ctr">
              <a:buNone/>
            </a:pPr>
            <a:r>
              <a:rPr lang="en-US" sz="2000" dirty="0" smtClean="0">
                <a:latin typeface="+mj-lt"/>
              </a:rPr>
              <a:t>Spring 2015 Version</a:t>
            </a:r>
            <a:endParaRPr lang="en-US" sz="2000" dirty="0">
              <a:latin typeface="+mj-lt"/>
            </a:endParaRPr>
          </a:p>
        </p:txBody>
      </p:sp>
      <p:sp>
        <p:nvSpPr>
          <p:cNvPr id="2" name="Title 1"/>
          <p:cNvSpPr>
            <a:spLocks noGrp="1"/>
          </p:cNvSpPr>
          <p:nvPr>
            <p:ph type="ctrTitle" idx="4294967295"/>
          </p:nvPr>
        </p:nvSpPr>
        <p:spPr>
          <a:xfrm>
            <a:off x="0" y="152400"/>
            <a:ext cx="9144000" cy="1066800"/>
          </a:xfrm>
        </p:spPr>
        <p:txBody>
          <a:bodyPr>
            <a:noAutofit/>
          </a:bodyPr>
          <a:lstStyle/>
          <a:p>
            <a:pPr algn="ctr"/>
            <a:r>
              <a:rPr lang="en-US" sz="3600" dirty="0" smtClean="0">
                <a:solidFill>
                  <a:schemeClr val="tx1"/>
                </a:solidFill>
              </a:rPr>
              <a:t>Ensuring Sustainable Field Crop Agriculture </a:t>
            </a:r>
            <a:br>
              <a:rPr lang="en-US" sz="3600" dirty="0" smtClean="0">
                <a:solidFill>
                  <a:schemeClr val="tx1"/>
                </a:solidFill>
              </a:rPr>
            </a:br>
            <a:r>
              <a:rPr lang="en-US" sz="3600" dirty="0" smtClean="0">
                <a:solidFill>
                  <a:schemeClr val="tx1"/>
                </a:solidFill>
              </a:rPr>
              <a:t>in the Face of a Changing Climate</a:t>
            </a:r>
            <a:endParaRPr lang="en-US" sz="3600" dirty="0">
              <a:solidFill>
                <a:schemeClr val="tx1"/>
              </a:solidFill>
            </a:endParaRPr>
          </a:p>
        </p:txBody>
      </p:sp>
      <p:pic>
        <p:nvPicPr>
          <p:cNvPr id="4" name="Content Placeholder 6" descr="GLBRC_12oct10_Corn_harvest 023.jpg"/>
          <p:cNvPicPr>
            <a:picLocks noChangeAspect="1"/>
          </p:cNvPicPr>
          <p:nvPr/>
        </p:nvPicPr>
        <p:blipFill>
          <a:blip r:embed="rId3" cstate="print"/>
          <a:stretch>
            <a:fillRect/>
          </a:stretch>
        </p:blipFill>
        <p:spPr>
          <a:xfrm>
            <a:off x="2133600" y="1524000"/>
            <a:ext cx="4978400" cy="3733800"/>
          </a:xfrm>
          <a:prstGeom prst="rect">
            <a:avLst/>
          </a:prstGeom>
        </p:spPr>
      </p:pic>
      <p:pic>
        <p:nvPicPr>
          <p:cNvPr id="162818" name="Picture 2" descr="http://files.sare.thinkcreativeinternal.net/extension/site/design/site/images/logos/sare-northcentral.gif"/>
          <p:cNvPicPr>
            <a:picLocks noChangeAspect="1" noChangeArrowheads="1"/>
          </p:cNvPicPr>
          <p:nvPr/>
        </p:nvPicPr>
        <p:blipFill>
          <a:blip r:embed="rId4" cstate="print"/>
          <a:srcRect/>
          <a:stretch>
            <a:fillRect/>
          </a:stretch>
        </p:blipFill>
        <p:spPr bwMode="auto">
          <a:xfrm>
            <a:off x="7924800" y="5714999"/>
            <a:ext cx="1219200" cy="1219201"/>
          </a:xfrm>
          <a:prstGeom prst="rect">
            <a:avLst/>
          </a:prstGeom>
          <a:noFill/>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2" y="6477000"/>
            <a:ext cx="838200" cy="333652"/>
          </a:xfrm>
          <a:prstGeom prst="rect">
            <a:avLst/>
          </a:prstGeom>
        </p:spPr>
      </p:pic>
      <p:pic>
        <p:nvPicPr>
          <p:cNvPr id="28674" name="Picture 2" descr="C:\Users\jedoll\Desktop\KBS-LTERLogo-Color-white-bkgd-May-11.png"/>
          <p:cNvPicPr>
            <a:picLocks noChangeAspect="1" noChangeArrowheads="1"/>
          </p:cNvPicPr>
          <p:nvPr/>
        </p:nvPicPr>
        <p:blipFill>
          <a:blip r:embed="rId6" cstate="print"/>
          <a:srcRect/>
          <a:stretch>
            <a:fillRect/>
          </a:stretch>
        </p:blipFill>
        <p:spPr bwMode="auto">
          <a:xfrm>
            <a:off x="6477000" y="6136823"/>
            <a:ext cx="1524000" cy="721178"/>
          </a:xfrm>
          <a:prstGeom prst="rect">
            <a:avLst/>
          </a:prstGeom>
          <a:noFill/>
        </p:spPr>
      </p:pic>
      <p:pic>
        <p:nvPicPr>
          <p:cNvPr id="28675" name="Picture 3" descr="C:\Users\jedoll\Desktop\MSU KBS Logo.tif"/>
          <p:cNvPicPr>
            <a:picLocks noChangeAspect="1" noChangeArrowheads="1"/>
          </p:cNvPicPr>
          <p:nvPr/>
        </p:nvPicPr>
        <p:blipFill>
          <a:blip r:embed="rId7" cstate="print"/>
          <a:srcRect r="39887" b="12130"/>
          <a:stretch>
            <a:fillRect/>
          </a:stretch>
        </p:blipFill>
        <p:spPr bwMode="auto">
          <a:xfrm>
            <a:off x="838200" y="6386513"/>
            <a:ext cx="1524000" cy="471487"/>
          </a:xfrm>
          <a:prstGeom prst="rect">
            <a:avLst/>
          </a:prstGeom>
          <a:noFill/>
        </p:spPr>
      </p:pic>
    </p:spTree>
    <p:extLst>
      <p:ext uri="{BB962C8B-B14F-4D97-AF65-F5344CB8AC3E}">
        <p14:creationId xmlns:p14="http://schemas.microsoft.com/office/powerpoint/2010/main" val="24880286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1024px-Earth's_greenhouse_effect_(US_EPA,_2012).png"/>
          <p:cNvPicPr>
            <a:picLocks noChangeAspect="1"/>
          </p:cNvPicPr>
          <p:nvPr/>
        </p:nvPicPr>
        <p:blipFill>
          <a:blip r:embed="rId3" cstate="print"/>
          <a:stretch>
            <a:fillRect/>
          </a:stretch>
        </p:blipFill>
        <p:spPr>
          <a:xfrm>
            <a:off x="131971" y="152400"/>
            <a:ext cx="8859629" cy="6324600"/>
          </a:xfrm>
          <a:prstGeom prst="rect">
            <a:avLst/>
          </a:prstGeom>
        </p:spPr>
      </p:pic>
      <p:sp>
        <p:nvSpPr>
          <p:cNvPr id="7" name="TextBox 6"/>
          <p:cNvSpPr txBox="1"/>
          <p:nvPr/>
        </p:nvSpPr>
        <p:spPr>
          <a:xfrm>
            <a:off x="0" y="6550223"/>
            <a:ext cx="1017586" cy="307777"/>
          </a:xfrm>
          <a:prstGeom prst="rect">
            <a:avLst/>
          </a:prstGeom>
          <a:noFill/>
        </p:spPr>
        <p:txBody>
          <a:bodyPr wrap="none" rtlCol="0">
            <a:spAutoFit/>
          </a:bodyPr>
          <a:lstStyle/>
          <a:p>
            <a:r>
              <a:rPr lang="en-US" sz="1400" dirty="0" smtClean="0">
                <a:latin typeface="+mj-lt"/>
              </a:rPr>
              <a:t>(EPA, 2014)</a:t>
            </a:r>
            <a:endParaRPr lang="en-US" sz="1400" dirty="0">
              <a:latin typeface="+mj-lt"/>
            </a:endParaRPr>
          </a:p>
        </p:txBody>
      </p:sp>
    </p:spTree>
    <p:extLst>
      <p:ext uri="{BB962C8B-B14F-4D97-AF65-F5344CB8AC3E}">
        <p14:creationId xmlns:p14="http://schemas.microsoft.com/office/powerpoint/2010/main" val="10539112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0" y="6581001"/>
            <a:ext cx="5410200" cy="276999"/>
          </a:xfrm>
          <a:prstGeom prst="rect">
            <a:avLst/>
          </a:prstGeom>
          <a:noFill/>
          <a:ln w="9525">
            <a:noFill/>
            <a:miter lim="800000"/>
            <a:headEnd/>
            <a:tailEnd/>
          </a:ln>
        </p:spPr>
        <p:txBody>
          <a:bodyPr wrap="square">
            <a:spAutoFit/>
          </a:bodyPr>
          <a:lstStyle/>
          <a:p>
            <a:pPr>
              <a:spcBef>
                <a:spcPct val="50000"/>
              </a:spcBef>
            </a:pPr>
            <a:r>
              <a:rPr lang="en-US" sz="1200" dirty="0" smtClean="0">
                <a:latin typeface="+mj-lt"/>
              </a:rPr>
              <a:t>(Inventory of U.S. Greenhouse Gas Emissions and Sinks: 1990-2012, EPA 2014)</a:t>
            </a:r>
            <a:endParaRPr lang="en-US" sz="1200" dirty="0">
              <a:latin typeface="+mj-lt"/>
            </a:endParaRPr>
          </a:p>
        </p:txBody>
      </p:sp>
      <p:pic>
        <p:nvPicPr>
          <p:cNvPr id="8" name="Picture 7" descr="slide9.png"/>
          <p:cNvPicPr>
            <a:picLocks noChangeAspect="1"/>
          </p:cNvPicPr>
          <p:nvPr/>
        </p:nvPicPr>
        <p:blipFill>
          <a:blip r:embed="rId3" cstate="print"/>
          <a:stretch>
            <a:fillRect/>
          </a:stretch>
        </p:blipFill>
        <p:spPr>
          <a:xfrm>
            <a:off x="381000" y="2296019"/>
            <a:ext cx="3704762" cy="3885715"/>
          </a:xfrm>
          <a:prstGeom prst="rect">
            <a:avLst/>
          </a:prstGeom>
        </p:spPr>
      </p:pic>
      <p:pic>
        <p:nvPicPr>
          <p:cNvPr id="9" name="Picture 8" descr="slide9-1.png"/>
          <p:cNvPicPr>
            <a:picLocks noChangeAspect="1"/>
          </p:cNvPicPr>
          <p:nvPr/>
        </p:nvPicPr>
        <p:blipFill>
          <a:blip r:embed="rId4" cstate="print"/>
          <a:stretch>
            <a:fillRect/>
          </a:stretch>
        </p:blipFill>
        <p:spPr>
          <a:xfrm>
            <a:off x="4419600" y="2209800"/>
            <a:ext cx="4285715" cy="3952381"/>
          </a:xfrm>
          <a:prstGeom prst="rect">
            <a:avLst/>
          </a:prstGeom>
        </p:spPr>
      </p:pic>
      <p:sp>
        <p:nvSpPr>
          <p:cNvPr id="10" name="Rectangle 9"/>
          <p:cNvSpPr/>
          <p:nvPr/>
        </p:nvSpPr>
        <p:spPr>
          <a:xfrm>
            <a:off x="457200" y="1295400"/>
            <a:ext cx="3886200" cy="523220"/>
          </a:xfrm>
          <a:prstGeom prst="rect">
            <a:avLst/>
          </a:prstGeom>
        </p:spPr>
        <p:txBody>
          <a:bodyPr wrap="square">
            <a:spAutoFit/>
          </a:bodyPr>
          <a:lstStyle/>
          <a:p>
            <a:pPr algn="ctr"/>
            <a:r>
              <a:rPr lang="en-US" sz="2800" dirty="0" smtClean="0">
                <a:solidFill>
                  <a:srgbClr val="FF0000"/>
                </a:solidFill>
                <a:latin typeface="+mj-lt"/>
              </a:rPr>
              <a:t>U.S. Emissions</a:t>
            </a:r>
            <a:endParaRPr lang="en-US" sz="2800" dirty="0">
              <a:solidFill>
                <a:srgbClr val="FF0000"/>
              </a:solidFill>
              <a:latin typeface="+mj-lt"/>
            </a:endParaRPr>
          </a:p>
        </p:txBody>
      </p:sp>
      <p:sp>
        <p:nvSpPr>
          <p:cNvPr id="11" name="Rectangle 10"/>
          <p:cNvSpPr/>
          <p:nvPr/>
        </p:nvSpPr>
        <p:spPr>
          <a:xfrm>
            <a:off x="4724400" y="1143000"/>
            <a:ext cx="3886200" cy="954107"/>
          </a:xfrm>
          <a:prstGeom prst="rect">
            <a:avLst/>
          </a:prstGeom>
        </p:spPr>
        <p:txBody>
          <a:bodyPr wrap="square">
            <a:spAutoFit/>
          </a:bodyPr>
          <a:lstStyle/>
          <a:p>
            <a:pPr algn="ctr"/>
            <a:r>
              <a:rPr lang="en-US" sz="2800" dirty="0" smtClean="0">
                <a:solidFill>
                  <a:srgbClr val="FF0000"/>
                </a:solidFill>
                <a:latin typeface="+mj-lt"/>
              </a:rPr>
              <a:t>U.S. Emissions by Economic Sector</a:t>
            </a:r>
          </a:p>
        </p:txBody>
      </p:sp>
      <p:sp>
        <p:nvSpPr>
          <p:cNvPr id="15"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Human Impact: Greenhouse Gases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550223"/>
            <a:ext cx="2860529" cy="307777"/>
          </a:xfrm>
          <a:prstGeom prst="rect">
            <a:avLst/>
          </a:prstGeom>
        </p:spPr>
        <p:txBody>
          <a:bodyPr wrap="none">
            <a:spAutoFit/>
          </a:bodyPr>
          <a:lstStyle/>
          <a:p>
            <a:r>
              <a:rPr lang="en-US" sz="1400" dirty="0" smtClean="0">
                <a:latin typeface="+mj-lt"/>
              </a:rPr>
              <a:t>(National Climate Assessment, 2014)</a:t>
            </a:r>
            <a:endParaRPr lang="en-US" sz="1400" dirty="0">
              <a:latin typeface="+mj-lt"/>
            </a:endParaRPr>
          </a:p>
        </p:txBody>
      </p:sp>
      <p:sp>
        <p:nvSpPr>
          <p:cNvPr id="7" name="Title 1"/>
          <p:cNvSpPr txBox="1">
            <a:spLocks/>
          </p:cNvSpPr>
          <p:nvPr/>
        </p:nvSpPr>
        <p:spPr bwMode="auto">
          <a:xfrm>
            <a:off x="0" y="762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lvl="0" algn="ctr" fontAlgn="base">
              <a:spcBef>
                <a:spcPct val="0"/>
              </a:spcBef>
              <a:spcAft>
                <a:spcPct val="0"/>
              </a:spcAft>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Average Global Temperatures: </a:t>
            </a:r>
          </a:p>
          <a:p>
            <a:pPr lvl="0" algn="ctr" fontAlgn="base">
              <a:spcBef>
                <a:spcPct val="0"/>
              </a:spcBef>
              <a:spcAft>
                <a:spcPct val="0"/>
              </a:spcAft>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Up</a:t>
            </a:r>
            <a:r>
              <a:rPr kumimoji="0" lang="en-US" sz="3600" b="0" i="0" u="none" strike="noStrike" kern="1200" cap="none" spc="0" normalizeH="0" noProof="0" dirty="0" smtClean="0">
                <a:ln>
                  <a:noFill/>
                </a:ln>
                <a:solidFill>
                  <a:schemeClr val="tx1"/>
                </a:solidFill>
                <a:effectLst/>
                <a:uLnTx/>
                <a:uFillTx/>
                <a:latin typeface="+mj-lt"/>
                <a:ea typeface="+mj-ea"/>
                <a:cs typeface="+mj-cs"/>
              </a:rPr>
              <a:t> to ~1.5</a:t>
            </a:r>
            <a:r>
              <a:rPr lang="en-US" sz="3600" b="1" dirty="0" smtClean="0"/>
              <a:t>°</a:t>
            </a:r>
            <a:r>
              <a:rPr kumimoji="0" lang="en-US" sz="3600" b="0" i="0" u="none" strike="noStrike" kern="1200" cap="none" spc="0" normalizeH="0" noProof="0" dirty="0" smtClean="0">
                <a:ln>
                  <a:noFill/>
                </a:ln>
                <a:solidFill>
                  <a:schemeClr val="tx1"/>
                </a:solidFill>
                <a:effectLst/>
                <a:uLnTx/>
                <a:uFillTx/>
                <a:latin typeface="+mj-lt"/>
                <a:ea typeface="+mj-ea"/>
                <a:cs typeface="+mj-cs"/>
              </a:rPr>
              <a:t>F since 1880</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cs_global_temp_and_co2_1880-2012_v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066800"/>
            <a:ext cx="6891528" cy="52242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76200"/>
            <a:ext cx="9144000" cy="2062103"/>
          </a:xfrm>
          <a:prstGeom prst="rect">
            <a:avLst/>
          </a:prstGeom>
          <a:noFill/>
          <a:ln w="9525">
            <a:noFill/>
            <a:miter lim="800000"/>
            <a:headEnd/>
            <a:tailEnd/>
          </a:ln>
        </p:spPr>
        <p:txBody>
          <a:bodyPr wrap="square">
            <a:spAutoFit/>
          </a:bodyPr>
          <a:lstStyle/>
          <a:p>
            <a:pPr algn="ctr"/>
            <a:r>
              <a:rPr lang="en-US" sz="3600" dirty="0" smtClean="0">
                <a:latin typeface="+mj-lt"/>
                <a:cs typeface="Calibri" pitchFamily="34" charset="0"/>
              </a:rPr>
              <a:t>Is that a big deal?</a:t>
            </a:r>
          </a:p>
          <a:p>
            <a:pPr algn="ctr"/>
            <a:endParaRPr lang="en-US" sz="800" dirty="0" smtClean="0">
              <a:latin typeface="+mj-lt"/>
              <a:cs typeface="Calibri" pitchFamily="34" charset="0"/>
            </a:endParaRPr>
          </a:p>
          <a:p>
            <a:pPr algn="ctr">
              <a:buFont typeface="Arial" pitchFamily="34" charset="0"/>
              <a:buChar char="•"/>
            </a:pPr>
            <a:r>
              <a:rPr lang="en-US" sz="2800" dirty="0" smtClean="0">
                <a:solidFill>
                  <a:srgbClr val="FF0000"/>
                </a:solidFill>
                <a:latin typeface="+mj-lt"/>
              </a:rPr>
              <a:t>During the depths of the Ice Ages it was only </a:t>
            </a:r>
          </a:p>
          <a:p>
            <a:pPr algn="ctr"/>
            <a:r>
              <a:rPr lang="en-US" sz="2800" dirty="0" smtClean="0">
                <a:solidFill>
                  <a:srgbClr val="FF0000"/>
                </a:solidFill>
                <a:latin typeface="+mj-lt"/>
              </a:rPr>
              <a:t>9-11 F° colder than today</a:t>
            </a:r>
          </a:p>
          <a:p>
            <a:pPr algn="ctr">
              <a:buFont typeface="Arial" pitchFamily="34" charset="0"/>
              <a:buChar char="•"/>
            </a:pPr>
            <a:r>
              <a:rPr lang="en-US" sz="2800" dirty="0" smtClean="0">
                <a:solidFill>
                  <a:srgbClr val="FF0000"/>
                </a:solidFill>
                <a:latin typeface="+mj-lt"/>
              </a:rPr>
              <a:t>Rate of warming: faster than any time in the past 10,000 yr</a:t>
            </a:r>
            <a:endParaRPr lang="en-US" sz="3600" dirty="0">
              <a:latin typeface="+mj-lt"/>
              <a:cs typeface="Calibri" pitchFamily="34" charset="0"/>
            </a:endParaRPr>
          </a:p>
        </p:txBody>
      </p:sp>
      <p:sp>
        <p:nvSpPr>
          <p:cNvPr id="7" name="Rectangle 6"/>
          <p:cNvSpPr/>
          <p:nvPr/>
        </p:nvSpPr>
        <p:spPr>
          <a:xfrm>
            <a:off x="0" y="6550223"/>
            <a:ext cx="2860529" cy="307777"/>
          </a:xfrm>
          <a:prstGeom prst="rect">
            <a:avLst/>
          </a:prstGeom>
        </p:spPr>
        <p:txBody>
          <a:bodyPr wrap="none">
            <a:spAutoFit/>
          </a:bodyPr>
          <a:lstStyle/>
          <a:p>
            <a:r>
              <a:rPr lang="en-US" sz="1400" dirty="0" smtClean="0">
                <a:latin typeface="+mj-lt"/>
              </a:rPr>
              <a:t>(National Climate Assessment, 2014)</a:t>
            </a:r>
            <a:endParaRPr lang="en-US" sz="1400" dirty="0">
              <a:latin typeface="+mj-lt"/>
            </a:endParaRPr>
          </a:p>
        </p:txBody>
      </p:sp>
      <p:pic>
        <p:nvPicPr>
          <p:cNvPr id="6" name="Picture 5" descr="cs_global_temp_and_co2_1880-2012_v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438400"/>
            <a:ext cx="4479090" cy="33954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png"/>
          <p:cNvPicPr>
            <a:picLocks noChangeAspect="1"/>
          </p:cNvPicPr>
          <p:nvPr/>
        </p:nvPicPr>
        <p:blipFill>
          <a:blip r:embed="rId3" cstate="print"/>
          <a:stretch>
            <a:fillRect/>
          </a:stretch>
        </p:blipFill>
        <p:spPr>
          <a:xfrm>
            <a:off x="381000" y="1181882"/>
            <a:ext cx="8369599" cy="4837918"/>
          </a:xfrm>
          <a:prstGeom prst="rect">
            <a:avLst/>
          </a:prstGeom>
        </p:spPr>
      </p:pic>
      <p:sp>
        <p:nvSpPr>
          <p:cNvPr id="5" name="Rectangle 4"/>
          <p:cNvSpPr/>
          <p:nvPr/>
        </p:nvSpPr>
        <p:spPr>
          <a:xfrm>
            <a:off x="0" y="6550223"/>
            <a:ext cx="3932872" cy="307777"/>
          </a:xfrm>
          <a:prstGeom prst="rect">
            <a:avLst/>
          </a:prstGeom>
        </p:spPr>
        <p:txBody>
          <a:bodyPr wrap="none">
            <a:spAutoFit/>
          </a:bodyPr>
          <a:lstStyle/>
          <a:p>
            <a:r>
              <a:rPr lang="en-US" sz="1400" dirty="0" smtClean="0">
                <a:latin typeface="+mj-lt"/>
              </a:rPr>
              <a:t>(Walsh et </a:t>
            </a:r>
            <a:r>
              <a:rPr lang="en-US" sz="1400" dirty="0">
                <a:latin typeface="+mj-lt"/>
              </a:rPr>
              <a:t>al., 2014, National Climate Assessment</a:t>
            </a:r>
            <a:r>
              <a:rPr lang="en-US" sz="1400" dirty="0" smtClean="0">
                <a:latin typeface="+mj-lt"/>
              </a:rPr>
              <a:t>)</a:t>
            </a:r>
            <a:endParaRPr lang="en-US" sz="1400" dirty="0">
              <a:latin typeface="+mj-lt"/>
            </a:endParaRPr>
          </a:p>
        </p:txBody>
      </p:sp>
      <p:sp>
        <p:nvSpPr>
          <p:cNvPr id="6"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Ten Indicators of a Warming World</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png"/>
          <p:cNvPicPr>
            <a:picLocks noChangeAspect="1"/>
          </p:cNvPicPr>
          <p:nvPr/>
        </p:nvPicPr>
        <p:blipFill>
          <a:blip r:embed="rId3" cstate="print"/>
          <a:stretch>
            <a:fillRect/>
          </a:stretch>
        </p:blipFill>
        <p:spPr>
          <a:xfrm>
            <a:off x="306398" y="1143000"/>
            <a:ext cx="8532802" cy="5032164"/>
          </a:xfrm>
          <a:prstGeom prst="rect">
            <a:avLst/>
          </a:prstGeom>
        </p:spPr>
      </p:pic>
      <p:sp>
        <p:nvSpPr>
          <p:cNvPr id="6"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dirty="0" smtClean="0">
                <a:latin typeface="+mj-lt"/>
                <a:ea typeface="+mj-ea"/>
                <a:cs typeface="+mj-cs"/>
              </a:rPr>
              <a:t>Separating Human and Natural Influences on Climate</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0" y="6550223"/>
            <a:ext cx="3932872" cy="307777"/>
          </a:xfrm>
          <a:prstGeom prst="rect">
            <a:avLst/>
          </a:prstGeom>
        </p:spPr>
        <p:txBody>
          <a:bodyPr wrap="none">
            <a:spAutoFit/>
          </a:bodyPr>
          <a:lstStyle/>
          <a:p>
            <a:r>
              <a:rPr lang="en-US" sz="1400" dirty="0" smtClean="0">
                <a:latin typeface="+mj-lt"/>
              </a:rPr>
              <a:t>(Walsh et </a:t>
            </a:r>
            <a:r>
              <a:rPr lang="en-US" sz="1400" dirty="0">
                <a:latin typeface="+mj-lt"/>
              </a:rPr>
              <a:t>al., 2014, National Climate Assessment</a:t>
            </a:r>
            <a:r>
              <a:rPr lang="en-US" sz="1400" dirty="0" smtClean="0">
                <a:latin typeface="+mj-lt"/>
              </a:rPr>
              <a: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219200"/>
            <a:ext cx="8229600" cy="5257800"/>
          </a:xfrm>
        </p:spPr>
        <p:txBody>
          <a:bodyPr>
            <a:noAutofit/>
          </a:bodyPr>
          <a:lstStyle/>
          <a:p>
            <a:pPr>
              <a:buClrTx/>
              <a:buFont typeface="Arial" pitchFamily="34" charset="0"/>
              <a:buChar char="•"/>
            </a:pPr>
            <a:r>
              <a:rPr lang="en-US" sz="2800" dirty="0" smtClean="0">
                <a:latin typeface="+mj-lt"/>
              </a:rPr>
              <a:t>Warming observed over the last century is highly unusual.</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Present conditions are outside the range of natural cycles experienced by humans.</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Natural changes (sun, volcanoes, etc) continue to affect climate today…</a:t>
            </a:r>
          </a:p>
          <a:p>
            <a:pPr>
              <a:buNone/>
            </a:pPr>
            <a:endParaRPr lang="en-US" sz="2800" dirty="0" smtClean="0">
              <a:latin typeface="+mj-lt"/>
            </a:endParaRPr>
          </a:p>
          <a:p>
            <a:r>
              <a:rPr lang="en-US" sz="2800" dirty="0" smtClean="0">
                <a:solidFill>
                  <a:srgbClr val="FF0000"/>
                </a:solidFill>
                <a:latin typeface="+mj-lt"/>
              </a:rPr>
              <a:t>…but warming of the last century is primarily human-induced.</a:t>
            </a:r>
          </a:p>
          <a:p>
            <a:endParaRPr lang="en-US" sz="2800" dirty="0" smtClean="0">
              <a:latin typeface="+mj-lt"/>
            </a:endParaRPr>
          </a:p>
          <a:p>
            <a:endParaRPr lang="en-US" sz="2800" dirty="0" smtClean="0">
              <a:latin typeface="+mj-lt"/>
            </a:endParaRPr>
          </a:p>
          <a:p>
            <a:endParaRPr lang="en-US" sz="2800" dirty="0" smtClean="0">
              <a:latin typeface="+mj-lt"/>
            </a:endParaRPr>
          </a:p>
          <a:p>
            <a:endParaRPr lang="en-US" sz="2800" dirty="0">
              <a:latin typeface="+mj-lt"/>
            </a:endParaRPr>
          </a:p>
        </p:txBody>
      </p:sp>
      <p:sp>
        <p:nvSpPr>
          <p:cNvPr id="4"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The Scientific Consensus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28600" y="1318916"/>
            <a:ext cx="8686800" cy="5310484"/>
          </a:xfrm>
          <a:prstGeom prst="rect">
            <a:avLst/>
          </a:prstGeom>
          <a:noFill/>
          <a:ln w="9525">
            <a:noFill/>
            <a:miter lim="800000"/>
            <a:headEnd/>
            <a:tailEnd/>
          </a:ln>
        </p:spPr>
      </p:pic>
      <p:sp>
        <p:nvSpPr>
          <p:cNvPr id="4"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The Scientific Consensus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112838"/>
            <a:ext cx="8839200" cy="4525962"/>
          </a:xfrm>
        </p:spPr>
        <p:txBody>
          <a:bodyPr>
            <a:noAutofit/>
          </a:bodyPr>
          <a:lstStyle/>
          <a:p>
            <a:pPr>
              <a:spcBef>
                <a:spcPts val="1200"/>
              </a:spcBef>
              <a:buClrTx/>
              <a:buFont typeface="Arial" pitchFamily="34" charset="0"/>
              <a:buChar char="•"/>
            </a:pPr>
            <a:r>
              <a:rPr lang="en-US" sz="2400" dirty="0" smtClean="0">
                <a:latin typeface="+mj-lt"/>
              </a:rPr>
              <a:t>US Climate Change Science Program</a:t>
            </a:r>
          </a:p>
          <a:p>
            <a:pPr>
              <a:spcBef>
                <a:spcPts val="1200"/>
              </a:spcBef>
              <a:buClrTx/>
              <a:buFont typeface="Arial" pitchFamily="34" charset="0"/>
              <a:buChar char="•"/>
            </a:pPr>
            <a:r>
              <a:rPr lang="en-US" sz="2400" dirty="0" smtClean="0">
                <a:latin typeface="+mj-lt"/>
              </a:rPr>
              <a:t>US National Academy of Sciences and national academies of 32 other nations (none disagree)</a:t>
            </a:r>
          </a:p>
          <a:p>
            <a:pPr>
              <a:spcBef>
                <a:spcPts val="1200"/>
              </a:spcBef>
              <a:buClrTx/>
              <a:buFont typeface="Arial" pitchFamily="34" charset="0"/>
              <a:buChar char="•"/>
            </a:pPr>
            <a:r>
              <a:rPr lang="en-US" sz="2400" dirty="0" smtClean="0">
                <a:latin typeface="+mj-lt"/>
              </a:rPr>
              <a:t>Every major scientific organization whose members include climate scientists</a:t>
            </a:r>
          </a:p>
          <a:p>
            <a:pPr>
              <a:spcBef>
                <a:spcPts val="1200"/>
              </a:spcBef>
              <a:buClrTx/>
              <a:buFont typeface="Arial" pitchFamily="34" charset="0"/>
              <a:buChar char="•"/>
            </a:pPr>
            <a:r>
              <a:rPr lang="en-US" sz="2400" dirty="0" smtClean="0">
                <a:latin typeface="+mj-lt"/>
              </a:rPr>
              <a:t>More than 97% of climate researchers (NAS, 2010)</a:t>
            </a:r>
          </a:p>
          <a:p>
            <a:pPr>
              <a:spcBef>
                <a:spcPts val="1200"/>
              </a:spcBef>
              <a:buClrTx/>
              <a:buFont typeface="Arial" pitchFamily="34" charset="0"/>
              <a:buChar char="•"/>
            </a:pPr>
            <a:r>
              <a:rPr lang="en-US" sz="2400" dirty="0" smtClean="0">
                <a:latin typeface="+mj-lt"/>
              </a:rPr>
              <a:t>The Pentagon, Wal-Mart, American Electric Power, The Pope, The Dalai Lama</a:t>
            </a:r>
          </a:p>
          <a:p>
            <a:pPr>
              <a:spcBef>
                <a:spcPts val="1200"/>
              </a:spcBef>
              <a:buClrTx/>
              <a:buFont typeface="Arial" pitchFamily="34" charset="0"/>
              <a:buChar char="•"/>
            </a:pPr>
            <a:r>
              <a:rPr lang="en-US" sz="2400" dirty="0" smtClean="0">
                <a:latin typeface="+mj-lt"/>
              </a:rPr>
              <a:t>Every major religious denomination w/ a climate change statement except the Southern Baptist Convention</a:t>
            </a:r>
          </a:p>
          <a:p>
            <a:pPr>
              <a:spcBef>
                <a:spcPts val="1200"/>
              </a:spcBef>
            </a:pPr>
            <a:endParaRPr lang="en-US" sz="2400" dirty="0" smtClean="0">
              <a:latin typeface="+mj-lt"/>
            </a:endParaRPr>
          </a:p>
          <a:p>
            <a:pPr>
              <a:spcBef>
                <a:spcPts val="1200"/>
              </a:spcBef>
            </a:pPr>
            <a:endParaRPr lang="en-US" sz="2400" dirty="0" smtClean="0">
              <a:latin typeface="+mj-lt"/>
            </a:endParaRPr>
          </a:p>
          <a:p>
            <a:pPr>
              <a:spcBef>
                <a:spcPts val="1200"/>
              </a:spcBef>
            </a:pPr>
            <a:endParaRPr lang="en-US" sz="2400" dirty="0" smtClean="0">
              <a:latin typeface="+mj-lt"/>
            </a:endParaRPr>
          </a:p>
          <a:p>
            <a:pPr>
              <a:spcBef>
                <a:spcPts val="1200"/>
              </a:spcBef>
            </a:pPr>
            <a:endParaRPr lang="en-US" sz="2400" dirty="0">
              <a:latin typeface="+mj-lt"/>
            </a:endParaRPr>
          </a:p>
        </p:txBody>
      </p:sp>
      <p:sp>
        <p:nvSpPr>
          <p:cNvPr id="7" name="TextBox 6"/>
          <p:cNvSpPr txBox="1"/>
          <p:nvPr/>
        </p:nvSpPr>
        <p:spPr>
          <a:xfrm>
            <a:off x="0" y="6550223"/>
            <a:ext cx="2893869" cy="307777"/>
          </a:xfrm>
          <a:prstGeom prst="rect">
            <a:avLst/>
          </a:prstGeom>
          <a:noFill/>
        </p:spPr>
        <p:txBody>
          <a:bodyPr wrap="none" rtlCol="0">
            <a:spAutoFit/>
          </a:bodyPr>
          <a:lstStyle/>
          <a:p>
            <a:r>
              <a:rPr lang="en-US" sz="1400" dirty="0" smtClean="0">
                <a:latin typeface="+mj-lt"/>
              </a:rPr>
              <a:t>(Slide courtesy of Dr. Greg </a:t>
            </a:r>
            <a:r>
              <a:rPr lang="en-US" sz="1400" dirty="0" err="1" smtClean="0">
                <a:latin typeface="+mj-lt"/>
              </a:rPr>
              <a:t>Hitzhusen</a:t>
            </a:r>
            <a:r>
              <a:rPr lang="en-US" sz="1400" dirty="0" smtClean="0">
                <a:latin typeface="+mj-lt"/>
              </a:rPr>
              <a:t>)</a:t>
            </a:r>
            <a:endParaRPr lang="en-US" sz="1400" dirty="0">
              <a:latin typeface="+mj-lt"/>
            </a:endParaRPr>
          </a:p>
        </p:txBody>
      </p:sp>
      <p:sp>
        <p:nvSpPr>
          <p:cNvPr id="6"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Who Agrees with the Scientific Consensus?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4" presetClass="emph" presetSubtype="0" fill="hold" nodeType="withEffect">
                                  <p:stCondLst>
                                    <p:cond delay="0"/>
                                  </p:stCondLst>
                                  <p:childTnLst>
                                    <p:animClr clrSpc="hsl" dir="cw">
                                      <p:cBhvr override="childStyle">
                                        <p:cTn id="8" dur="500" fill="hold"/>
                                        <p:tgtEl>
                                          <p:spTgt spid="3">
                                            <p:txEl>
                                              <p:pRg st="0" end="0"/>
                                            </p:txEl>
                                          </p:spTgt>
                                        </p:tgtEl>
                                        <p:attrNameLst>
                                          <p:attrName>style.color</p:attrName>
                                        </p:attrNameLst>
                                      </p:cBhvr>
                                      <p:by>
                                        <p:hsl h="0" s="-12549" l="-25098"/>
                                      </p:by>
                                    </p:animClr>
                                    <p:animClr clrSpc="hsl" dir="cw">
                                      <p:cBhvr>
                                        <p:cTn id="9" dur="500" fill="hold"/>
                                        <p:tgtEl>
                                          <p:spTgt spid="3">
                                            <p:txEl>
                                              <p:pRg st="0" end="0"/>
                                            </p:txEl>
                                          </p:spTgt>
                                        </p:tgtEl>
                                        <p:attrNameLst>
                                          <p:attrName>fillcolor</p:attrName>
                                        </p:attrNameLst>
                                      </p:cBhvr>
                                      <p:by>
                                        <p:hsl h="0" s="-12549" l="-25098"/>
                                      </p:by>
                                    </p:animClr>
                                    <p:animClr clrSpc="hsl" dir="cw">
                                      <p:cBhvr>
                                        <p:cTn id="10" dur="500" fill="hold"/>
                                        <p:tgtEl>
                                          <p:spTgt spid="3">
                                            <p:txEl>
                                              <p:pRg st="0" end="0"/>
                                            </p:txEl>
                                          </p:spTgt>
                                        </p:tgtEl>
                                        <p:attrNameLst>
                                          <p:attrName>stroke.color</p:attrName>
                                        </p:attrNameLst>
                                      </p:cBhvr>
                                      <p:by>
                                        <p:hsl h="0" s="-12549" l="-25098"/>
                                      </p:by>
                                    </p:animClr>
                                    <p:set>
                                      <p:cBhvr>
                                        <p:cTn id="11" dur="500" fill="hold"/>
                                        <p:tgtEl>
                                          <p:spTgt spid="3">
                                            <p:txEl>
                                              <p:pRg st="0" end="0"/>
                                            </p:txEl>
                                          </p:spTgt>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24" presetClass="emph" presetSubtype="0" fill="hold" nodeType="withEffect">
                                  <p:stCondLst>
                                    <p:cond delay="0"/>
                                  </p:stCondLst>
                                  <p:childTnLst>
                                    <p:animClr clrSpc="hsl" dir="cw">
                                      <p:cBhvr override="childStyle">
                                        <p:cTn id="17" dur="500" fill="hold"/>
                                        <p:tgtEl>
                                          <p:spTgt spid="3">
                                            <p:txEl>
                                              <p:pRg st="1" end="1"/>
                                            </p:txEl>
                                          </p:spTgt>
                                        </p:tgtEl>
                                        <p:attrNameLst>
                                          <p:attrName>style.color</p:attrName>
                                        </p:attrNameLst>
                                      </p:cBhvr>
                                      <p:by>
                                        <p:hsl h="0" s="-12549" l="-25098"/>
                                      </p:by>
                                    </p:animClr>
                                    <p:animClr clrSpc="hsl" dir="cw">
                                      <p:cBhvr>
                                        <p:cTn id="18" dur="500" fill="hold"/>
                                        <p:tgtEl>
                                          <p:spTgt spid="3">
                                            <p:txEl>
                                              <p:pRg st="1" end="1"/>
                                            </p:txEl>
                                          </p:spTgt>
                                        </p:tgtEl>
                                        <p:attrNameLst>
                                          <p:attrName>fillcolor</p:attrName>
                                        </p:attrNameLst>
                                      </p:cBhvr>
                                      <p:by>
                                        <p:hsl h="0" s="-12549" l="-25098"/>
                                      </p:by>
                                    </p:animClr>
                                    <p:animClr clrSpc="hsl" dir="cw">
                                      <p:cBhvr>
                                        <p:cTn id="19" dur="500" fill="hold"/>
                                        <p:tgtEl>
                                          <p:spTgt spid="3">
                                            <p:txEl>
                                              <p:pRg st="1" end="1"/>
                                            </p:txEl>
                                          </p:spTgt>
                                        </p:tgtEl>
                                        <p:attrNameLst>
                                          <p:attrName>stroke.color</p:attrName>
                                        </p:attrNameLst>
                                      </p:cBhvr>
                                      <p:by>
                                        <p:hsl h="0" s="-12549" l="-25098"/>
                                      </p:by>
                                    </p:animClr>
                                    <p:set>
                                      <p:cBhvr>
                                        <p:cTn id="20" dur="500" fill="hold"/>
                                        <p:tgtEl>
                                          <p:spTgt spid="3">
                                            <p:txEl>
                                              <p:pRg st="1" end="1"/>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24" presetClass="emph" presetSubtype="0" fill="hold" nodeType="withEffect">
                                  <p:stCondLst>
                                    <p:cond delay="0"/>
                                  </p:stCondLst>
                                  <p:childTnLst>
                                    <p:animClr clrSpc="hsl" dir="cw">
                                      <p:cBhvr override="childStyle">
                                        <p:cTn id="26" dur="500" fill="hold"/>
                                        <p:tgtEl>
                                          <p:spTgt spid="3">
                                            <p:txEl>
                                              <p:pRg st="2" end="2"/>
                                            </p:txEl>
                                          </p:spTgt>
                                        </p:tgtEl>
                                        <p:attrNameLst>
                                          <p:attrName>style.color</p:attrName>
                                        </p:attrNameLst>
                                      </p:cBhvr>
                                      <p:by>
                                        <p:hsl h="0" s="-12549" l="-25098"/>
                                      </p:by>
                                    </p:animClr>
                                    <p:animClr clrSpc="hsl" dir="cw">
                                      <p:cBhvr>
                                        <p:cTn id="27" dur="500" fill="hold"/>
                                        <p:tgtEl>
                                          <p:spTgt spid="3">
                                            <p:txEl>
                                              <p:pRg st="2" end="2"/>
                                            </p:txEl>
                                          </p:spTgt>
                                        </p:tgtEl>
                                        <p:attrNameLst>
                                          <p:attrName>fillcolor</p:attrName>
                                        </p:attrNameLst>
                                      </p:cBhvr>
                                      <p:by>
                                        <p:hsl h="0" s="-12549" l="-25098"/>
                                      </p:by>
                                    </p:animClr>
                                    <p:animClr clrSpc="hsl" dir="cw">
                                      <p:cBhvr>
                                        <p:cTn id="28" dur="500" fill="hold"/>
                                        <p:tgtEl>
                                          <p:spTgt spid="3">
                                            <p:txEl>
                                              <p:pRg st="2" end="2"/>
                                            </p:txEl>
                                          </p:spTgt>
                                        </p:tgtEl>
                                        <p:attrNameLst>
                                          <p:attrName>stroke.color</p:attrName>
                                        </p:attrNameLst>
                                      </p:cBhvr>
                                      <p:by>
                                        <p:hsl h="0" s="-12549" l="-25098"/>
                                      </p:by>
                                    </p:animClr>
                                    <p:set>
                                      <p:cBhvr>
                                        <p:cTn id="29" dur="500" fill="hold"/>
                                        <p:tgtEl>
                                          <p:spTgt spid="3">
                                            <p:txEl>
                                              <p:pRg st="2" end="2"/>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par>
                                <p:cTn id="34" presetID="24" presetClass="emph" presetSubtype="0" fill="hold" nodeType="withEffect">
                                  <p:stCondLst>
                                    <p:cond delay="0"/>
                                  </p:stCondLst>
                                  <p:childTnLst>
                                    <p:animClr clrSpc="hsl" dir="cw">
                                      <p:cBhvr override="childStyle">
                                        <p:cTn id="35" dur="500" fill="hold"/>
                                        <p:tgtEl>
                                          <p:spTgt spid="3">
                                            <p:txEl>
                                              <p:pRg st="3" end="3"/>
                                            </p:txEl>
                                          </p:spTgt>
                                        </p:tgtEl>
                                        <p:attrNameLst>
                                          <p:attrName>style.color</p:attrName>
                                        </p:attrNameLst>
                                      </p:cBhvr>
                                      <p:by>
                                        <p:hsl h="0" s="-12549" l="-25098"/>
                                      </p:by>
                                    </p:animClr>
                                    <p:animClr clrSpc="hsl" dir="cw">
                                      <p:cBhvr>
                                        <p:cTn id="36" dur="500" fill="hold"/>
                                        <p:tgtEl>
                                          <p:spTgt spid="3">
                                            <p:txEl>
                                              <p:pRg st="3" end="3"/>
                                            </p:txEl>
                                          </p:spTgt>
                                        </p:tgtEl>
                                        <p:attrNameLst>
                                          <p:attrName>fillcolor</p:attrName>
                                        </p:attrNameLst>
                                      </p:cBhvr>
                                      <p:by>
                                        <p:hsl h="0" s="-12549" l="-25098"/>
                                      </p:by>
                                    </p:animClr>
                                    <p:animClr clrSpc="hsl" dir="cw">
                                      <p:cBhvr>
                                        <p:cTn id="37" dur="500" fill="hold"/>
                                        <p:tgtEl>
                                          <p:spTgt spid="3">
                                            <p:txEl>
                                              <p:pRg st="3" end="3"/>
                                            </p:txEl>
                                          </p:spTgt>
                                        </p:tgtEl>
                                        <p:attrNameLst>
                                          <p:attrName>stroke.color</p:attrName>
                                        </p:attrNameLst>
                                      </p:cBhvr>
                                      <p:by>
                                        <p:hsl h="0" s="-12549" l="-25098"/>
                                      </p:by>
                                    </p:animClr>
                                    <p:set>
                                      <p:cBhvr>
                                        <p:cTn id="38" dur="500" fill="hold"/>
                                        <p:tgtEl>
                                          <p:spTgt spid="3">
                                            <p:txEl>
                                              <p:pRg st="3" end="3"/>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24" presetClass="emph" presetSubtype="0" fill="hold" nodeType="withEffect">
                                  <p:stCondLst>
                                    <p:cond delay="0"/>
                                  </p:stCondLst>
                                  <p:childTnLst>
                                    <p:animClr clrSpc="hsl" dir="cw">
                                      <p:cBhvr override="childStyle">
                                        <p:cTn id="44" dur="500" fill="hold"/>
                                        <p:tgtEl>
                                          <p:spTgt spid="3">
                                            <p:txEl>
                                              <p:pRg st="4" end="4"/>
                                            </p:txEl>
                                          </p:spTgt>
                                        </p:tgtEl>
                                        <p:attrNameLst>
                                          <p:attrName>style.color</p:attrName>
                                        </p:attrNameLst>
                                      </p:cBhvr>
                                      <p:by>
                                        <p:hsl h="0" s="-12549" l="-25098"/>
                                      </p:by>
                                    </p:animClr>
                                    <p:animClr clrSpc="hsl" dir="cw">
                                      <p:cBhvr>
                                        <p:cTn id="45" dur="500" fill="hold"/>
                                        <p:tgtEl>
                                          <p:spTgt spid="3">
                                            <p:txEl>
                                              <p:pRg st="4" end="4"/>
                                            </p:txEl>
                                          </p:spTgt>
                                        </p:tgtEl>
                                        <p:attrNameLst>
                                          <p:attrName>fillcolor</p:attrName>
                                        </p:attrNameLst>
                                      </p:cBhvr>
                                      <p:by>
                                        <p:hsl h="0" s="-12549" l="-25098"/>
                                      </p:by>
                                    </p:animClr>
                                    <p:animClr clrSpc="hsl" dir="cw">
                                      <p:cBhvr>
                                        <p:cTn id="46" dur="500" fill="hold"/>
                                        <p:tgtEl>
                                          <p:spTgt spid="3">
                                            <p:txEl>
                                              <p:pRg st="4" end="4"/>
                                            </p:txEl>
                                          </p:spTgt>
                                        </p:tgtEl>
                                        <p:attrNameLst>
                                          <p:attrName>stroke.color</p:attrName>
                                        </p:attrNameLst>
                                      </p:cBhvr>
                                      <p:by>
                                        <p:hsl h="0" s="-12549" l="-25098"/>
                                      </p:by>
                                    </p:animClr>
                                    <p:set>
                                      <p:cBhvr>
                                        <p:cTn id="47"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1219200"/>
            <a:ext cx="9143999" cy="4419600"/>
          </a:xfrm>
        </p:spPr>
        <p:txBody>
          <a:bodyPr>
            <a:noAutofit/>
          </a:bodyPr>
          <a:lstStyle/>
          <a:p>
            <a:pPr algn="ctr">
              <a:buNone/>
            </a:pPr>
            <a:r>
              <a:rPr lang="en-US" dirty="0" smtClean="0">
                <a:latin typeface="+mj-lt"/>
                <a:cs typeface="Calibri" pitchFamily="34" charset="0"/>
              </a:rPr>
              <a:t>The Earth’s climate system is dynamic. It changes. It always has and it always will. </a:t>
            </a:r>
          </a:p>
          <a:p>
            <a:endParaRPr lang="en-US" sz="2400" dirty="0" smtClean="0">
              <a:latin typeface="+mj-lt"/>
              <a:cs typeface="Calibri" pitchFamily="34" charset="0"/>
            </a:endParaRPr>
          </a:p>
          <a:p>
            <a:endParaRPr lang="en-US" sz="2400" dirty="0" smtClean="0">
              <a:latin typeface="+mj-lt"/>
              <a:cs typeface="Calibri" pitchFamily="34" charset="0"/>
            </a:endParaRPr>
          </a:p>
          <a:p>
            <a:pPr algn="ctr">
              <a:buNone/>
            </a:pPr>
            <a:r>
              <a:rPr lang="en-US" sz="2800" dirty="0" smtClean="0">
                <a:latin typeface="+mj-lt"/>
                <a:cs typeface="Calibri" pitchFamily="34" charset="0"/>
              </a:rPr>
              <a:t>1. We are partly responsible. </a:t>
            </a:r>
          </a:p>
          <a:p>
            <a:pPr algn="ctr">
              <a:buNone/>
            </a:pPr>
            <a:r>
              <a:rPr lang="en-US" sz="2800" dirty="0" smtClean="0">
                <a:latin typeface="+mj-lt"/>
                <a:cs typeface="Calibri" pitchFamily="34" charset="0"/>
              </a:rPr>
              <a:t>2. We might not like the changes. </a:t>
            </a:r>
          </a:p>
          <a:p>
            <a:endParaRPr lang="en-US" sz="2400" dirty="0" smtClean="0">
              <a:latin typeface="+mj-lt"/>
              <a:cs typeface="Calibri" pitchFamily="34" charset="0"/>
            </a:endParaRPr>
          </a:p>
          <a:p>
            <a:endParaRPr lang="en-US" sz="2400" dirty="0" smtClean="0">
              <a:latin typeface="+mj-lt"/>
              <a:cs typeface="Calibri" pitchFamily="34" charset="0"/>
            </a:endParaRPr>
          </a:p>
          <a:p>
            <a:pPr marL="0" algn="ctr">
              <a:buNone/>
            </a:pPr>
            <a:r>
              <a:rPr lang="en-US" dirty="0" smtClean="0">
                <a:latin typeface="+mj-lt"/>
                <a:cs typeface="Calibri" pitchFamily="34" charset="0"/>
              </a:rPr>
              <a:t>Past history suggests that society may be able to cope/adapt with steady climatic changes, but possibly not with changes in variability (for example, changes in extremes, storminess).</a:t>
            </a:r>
          </a:p>
          <a:p>
            <a:endParaRPr lang="en-US" dirty="0">
              <a:latin typeface="+mj-lt"/>
              <a:cs typeface="Calibri" pitchFamily="34" charset="0"/>
            </a:endParaRPr>
          </a:p>
        </p:txBody>
      </p:sp>
      <p:sp>
        <p:nvSpPr>
          <p:cNvPr id="7" name="TextBox 6"/>
          <p:cNvSpPr txBox="1"/>
          <p:nvPr/>
        </p:nvSpPr>
        <p:spPr>
          <a:xfrm>
            <a:off x="0" y="6550223"/>
            <a:ext cx="2767104" cy="307777"/>
          </a:xfrm>
          <a:prstGeom prst="rect">
            <a:avLst/>
          </a:prstGeom>
          <a:noFill/>
        </p:spPr>
        <p:txBody>
          <a:bodyPr wrap="none" rtlCol="0">
            <a:spAutoFit/>
          </a:bodyPr>
          <a:lstStyle/>
          <a:p>
            <a:r>
              <a:rPr lang="en-US" sz="1400" dirty="0" smtClean="0">
                <a:latin typeface="+mj-lt"/>
              </a:rPr>
              <a:t>(Slide courtesy of Dr. Jeff Andresen)</a:t>
            </a:r>
            <a:endParaRPr lang="en-US" sz="1400" dirty="0">
              <a:latin typeface="+mj-lt"/>
            </a:endParaRPr>
          </a:p>
        </p:txBody>
      </p:sp>
      <p:sp>
        <p:nvSpPr>
          <p:cNvPr id="5"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So What’s the Big Deal?</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685800"/>
          </a:xfrm>
        </p:spPr>
        <p:txBody>
          <a:bodyPr>
            <a:normAutofit/>
          </a:bodyPr>
          <a:lstStyle/>
          <a:p>
            <a:pPr algn="ctr"/>
            <a:r>
              <a:rPr lang="en-US" sz="3600" dirty="0" smtClean="0">
                <a:solidFill>
                  <a:schemeClr val="tx1"/>
                </a:solidFill>
              </a:rPr>
              <a:t>Curriculum Outline</a:t>
            </a:r>
            <a:endParaRPr lang="en-US" sz="3600" dirty="0">
              <a:solidFill>
                <a:schemeClr val="tx1"/>
              </a:solidFill>
            </a:endParaRPr>
          </a:p>
        </p:txBody>
      </p:sp>
      <p:sp>
        <p:nvSpPr>
          <p:cNvPr id="5" name="TextBox 4"/>
          <p:cNvSpPr txBox="1"/>
          <p:nvPr/>
        </p:nvSpPr>
        <p:spPr>
          <a:xfrm>
            <a:off x="533400" y="1143000"/>
            <a:ext cx="8153400" cy="5324535"/>
          </a:xfrm>
          <a:prstGeom prst="rect">
            <a:avLst/>
          </a:prstGeom>
          <a:noFill/>
        </p:spPr>
        <p:txBody>
          <a:bodyPr wrap="square" rtlCol="0">
            <a:spAutoFit/>
          </a:bodyPr>
          <a:lstStyle/>
          <a:p>
            <a:pPr marL="342900" indent="-342900">
              <a:buFont typeface="+mj-lt"/>
              <a:buAutoNum type="arabicPeriod"/>
            </a:pPr>
            <a:r>
              <a:rPr lang="en-US" sz="2000" dirty="0" smtClean="0">
                <a:latin typeface="+mj-lt"/>
              </a:rPr>
              <a:t>Climate Change Basics</a:t>
            </a:r>
          </a:p>
          <a:p>
            <a:pPr marL="800100" lvl="1" indent="-342900">
              <a:buFont typeface="+mj-lt"/>
              <a:buAutoNum type="alphaLcParenR"/>
            </a:pPr>
            <a:r>
              <a:rPr lang="en-US" sz="2000" dirty="0" smtClean="0">
                <a:latin typeface="+mj-lt"/>
              </a:rPr>
              <a:t>Common Terminologies</a:t>
            </a:r>
          </a:p>
          <a:p>
            <a:pPr marL="800100" lvl="1" indent="-342900">
              <a:buFont typeface="+mj-lt"/>
              <a:buAutoNum type="alphaLcParenR"/>
            </a:pPr>
            <a:r>
              <a:rPr lang="en-US" sz="2000" dirty="0" smtClean="0">
                <a:latin typeface="+mj-lt"/>
              </a:rPr>
              <a:t>Causes of Climate Change</a:t>
            </a:r>
          </a:p>
          <a:p>
            <a:pPr marL="800100" lvl="1" indent="-342900">
              <a:buFont typeface="+mj-lt"/>
              <a:buAutoNum type="alphaLcParenR"/>
            </a:pPr>
            <a:r>
              <a:rPr lang="en-US" sz="2000" dirty="0" smtClean="0">
                <a:latin typeface="+mj-lt"/>
              </a:rPr>
              <a:t>The Greenhouse Effect</a:t>
            </a:r>
          </a:p>
          <a:p>
            <a:pPr marL="342900" indent="-342900">
              <a:buFont typeface="+mj-lt"/>
              <a:buAutoNum type="arabicPeriod"/>
            </a:pPr>
            <a:endParaRPr lang="en-US" sz="2000" dirty="0" smtClean="0">
              <a:latin typeface="+mj-lt"/>
            </a:endParaRPr>
          </a:p>
          <a:p>
            <a:pPr marL="342900" indent="-342900">
              <a:buFont typeface="+mj-lt"/>
              <a:buAutoNum type="arabicPeriod"/>
            </a:pPr>
            <a:r>
              <a:rPr lang="en-US" sz="2000" dirty="0" smtClean="0">
                <a:latin typeface="+mj-lt"/>
              </a:rPr>
              <a:t>Climate Trends and Projections</a:t>
            </a:r>
          </a:p>
          <a:p>
            <a:pPr marL="800100" lvl="1" indent="-342900">
              <a:buFont typeface="+mj-lt"/>
              <a:buAutoNum type="alphaLcParenR"/>
            </a:pPr>
            <a:r>
              <a:rPr lang="en-US" sz="2000" dirty="0" smtClean="0">
                <a:latin typeface="+mj-lt"/>
              </a:rPr>
              <a:t>National </a:t>
            </a:r>
          </a:p>
          <a:p>
            <a:pPr marL="800100" lvl="1" indent="-342900">
              <a:buFont typeface="+mj-lt"/>
              <a:buAutoNum type="alphaLcParenR"/>
            </a:pPr>
            <a:r>
              <a:rPr lang="en-US" sz="2000" dirty="0" smtClean="0">
                <a:latin typeface="+mj-lt"/>
              </a:rPr>
              <a:t>North Central Region</a:t>
            </a:r>
          </a:p>
          <a:p>
            <a:pPr marL="342900" indent="-342900">
              <a:buFont typeface="+mj-lt"/>
              <a:buAutoNum type="arabicPeriod"/>
            </a:pPr>
            <a:endParaRPr lang="en-US" sz="2000" dirty="0" smtClean="0">
              <a:latin typeface="+mj-lt"/>
            </a:endParaRPr>
          </a:p>
          <a:p>
            <a:pPr marL="342900" indent="-342900">
              <a:buFont typeface="+mj-lt"/>
              <a:buAutoNum type="arabicPeriod"/>
            </a:pPr>
            <a:r>
              <a:rPr lang="en-US" sz="2000" dirty="0" smtClean="0">
                <a:latin typeface="+mj-lt"/>
              </a:rPr>
              <a:t>Climate Change and Field Crop Agriculture</a:t>
            </a:r>
          </a:p>
          <a:p>
            <a:pPr marL="800100" lvl="1" indent="-342900">
              <a:buFont typeface="+mj-lt"/>
              <a:buAutoNum type="alphaLcParenR"/>
            </a:pPr>
            <a:r>
              <a:rPr lang="en-US" sz="2000" dirty="0" smtClean="0">
                <a:latin typeface="+mj-lt"/>
              </a:rPr>
              <a:t>Effects of Climate Change on Production</a:t>
            </a:r>
          </a:p>
          <a:p>
            <a:pPr marL="800100" lvl="1" indent="-342900">
              <a:buFont typeface="+mj-lt"/>
              <a:buAutoNum type="alphaLcParenR"/>
            </a:pPr>
            <a:r>
              <a:rPr lang="en-US" sz="2000" dirty="0" smtClean="0">
                <a:latin typeface="+mj-lt"/>
              </a:rPr>
              <a:t>Adaptation</a:t>
            </a:r>
          </a:p>
          <a:p>
            <a:pPr marL="800100" lvl="1" indent="-342900">
              <a:buFont typeface="+mj-lt"/>
              <a:buAutoNum type="alphaLcParenR"/>
            </a:pPr>
            <a:r>
              <a:rPr lang="en-US" sz="2000" dirty="0" smtClean="0">
                <a:latin typeface="+mj-lt"/>
              </a:rPr>
              <a:t>Mitigation</a:t>
            </a:r>
          </a:p>
          <a:p>
            <a:pPr marL="800100" lvl="1" indent="-342900">
              <a:buFont typeface="+mj-lt"/>
              <a:buAutoNum type="alphaLcParenR"/>
            </a:pPr>
            <a:endParaRPr lang="en-US" sz="2000" dirty="0" smtClean="0">
              <a:latin typeface="+mj-lt"/>
            </a:endParaRPr>
          </a:p>
          <a:p>
            <a:pPr marL="342900" indent="-342900">
              <a:buFont typeface="+mj-lt"/>
              <a:buAutoNum type="arabicPeriod"/>
            </a:pPr>
            <a:r>
              <a:rPr lang="en-US" sz="2000" dirty="0" smtClean="0">
                <a:latin typeface="+mj-lt"/>
              </a:rPr>
              <a:t>Discussion Questions</a:t>
            </a:r>
          </a:p>
          <a:p>
            <a:pPr marL="342900" indent="-342900">
              <a:buFont typeface="+mj-lt"/>
              <a:buAutoNum type="arabicPeriod"/>
            </a:pPr>
            <a:endParaRPr lang="en-US" sz="2000" dirty="0" smtClean="0">
              <a:latin typeface="+mj-lt"/>
            </a:endParaRPr>
          </a:p>
          <a:p>
            <a:pPr marL="342900" indent="-342900">
              <a:buFont typeface="+mj-lt"/>
              <a:buAutoNum type="arabicPeriod"/>
            </a:pPr>
            <a:r>
              <a:rPr lang="en-US" sz="2000" dirty="0" smtClean="0">
                <a:latin typeface="+mj-lt"/>
              </a:rPr>
              <a:t>Evaluation for Audience Members</a:t>
            </a:r>
          </a:p>
        </p:txBody>
      </p:sp>
    </p:spTree>
    <p:extLst>
      <p:ext uri="{BB962C8B-B14F-4D97-AF65-F5344CB8AC3E}">
        <p14:creationId xmlns:p14="http://schemas.microsoft.com/office/powerpoint/2010/main" val="42543174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286000"/>
            <a:ext cx="7239000" cy="1600200"/>
          </a:xfrm>
        </p:spPr>
        <p:txBody>
          <a:bodyPr>
            <a:noAutofit/>
          </a:bodyPr>
          <a:lstStyle/>
          <a:p>
            <a:pPr algn="ctr"/>
            <a:r>
              <a:rPr lang="en-US" dirty="0" smtClean="0">
                <a:solidFill>
                  <a:schemeClr val="tx1"/>
                </a:solidFill>
              </a:rPr>
              <a:t>2. Climate Change </a:t>
            </a:r>
            <a:br>
              <a:rPr lang="en-US" dirty="0" smtClean="0">
                <a:solidFill>
                  <a:schemeClr val="tx1"/>
                </a:solidFill>
              </a:rPr>
            </a:br>
            <a:r>
              <a:rPr lang="en-US" dirty="0" smtClean="0">
                <a:solidFill>
                  <a:schemeClr val="tx1"/>
                </a:solidFill>
              </a:rPr>
              <a:t>Trends and Projections</a:t>
            </a:r>
            <a:endParaRPr lang="en-US" dirty="0">
              <a:solidFill>
                <a:schemeClr val="tx1"/>
              </a:solidFill>
            </a:endParaRPr>
          </a:p>
        </p:txBody>
      </p:sp>
    </p:spTree>
    <p:extLst>
      <p:ext uri="{BB962C8B-B14F-4D97-AF65-F5344CB8AC3E}">
        <p14:creationId xmlns:p14="http://schemas.microsoft.com/office/powerpoint/2010/main" val="42744673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S_Net_Change_in_Ann_Temp_12910_v1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685800"/>
            <a:ext cx="7848600" cy="6067741"/>
          </a:xfrm>
          <a:prstGeom prst="rect">
            <a:avLst/>
          </a:prstGeom>
        </p:spPr>
      </p:pic>
      <p:sp>
        <p:nvSpPr>
          <p:cNvPr id="6" name="TextBox 5"/>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
        <p:nvSpPr>
          <p:cNvPr id="7"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Observed U.S. Temperature Changes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7"/>
          <p:cNvSpPr/>
          <p:nvPr/>
        </p:nvSpPr>
        <p:spPr>
          <a:xfrm>
            <a:off x="2895600" y="762000"/>
            <a:ext cx="3352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72404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9437"/>
            <a:ext cx="9144000" cy="715963"/>
          </a:xfrm>
        </p:spPr>
        <p:txBody>
          <a:bodyPr/>
          <a:lstStyle/>
          <a:p>
            <a:pPr algn="ctr"/>
            <a:r>
              <a:rPr lang="en-US" sz="3600" dirty="0" smtClean="0">
                <a:solidFill>
                  <a:schemeClr val="tx1"/>
                </a:solidFill>
              </a:rPr>
              <a:t>Precipitation trends</a:t>
            </a:r>
            <a:endParaRPr lang="en-US" sz="3600" dirty="0">
              <a:solidFill>
                <a:schemeClr val="tx1"/>
              </a:solidFill>
            </a:endParaRPr>
          </a:p>
        </p:txBody>
      </p:sp>
      <p:pic>
        <p:nvPicPr>
          <p:cNvPr id="4" name="Picture 3" descr="slide21.png"/>
          <p:cNvPicPr>
            <a:picLocks noChangeAspect="1"/>
          </p:cNvPicPr>
          <p:nvPr/>
        </p:nvPicPr>
        <p:blipFill>
          <a:blip r:embed="rId3" cstate="print"/>
          <a:stretch>
            <a:fillRect/>
          </a:stretch>
        </p:blipFill>
        <p:spPr>
          <a:xfrm>
            <a:off x="441556" y="728766"/>
            <a:ext cx="8245244" cy="5900634"/>
          </a:xfrm>
          <a:prstGeom prst="rect">
            <a:avLst/>
          </a:prstGeom>
        </p:spPr>
      </p:pic>
      <p:sp>
        <p:nvSpPr>
          <p:cNvPr id="6"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Observed U.S. Precipitation Changes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7"/>
          <p:cNvSpPr/>
          <p:nvPr/>
        </p:nvSpPr>
        <p:spPr>
          <a:xfrm>
            <a:off x="2895600" y="762000"/>
            <a:ext cx="3581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extLst>
      <p:ext uri="{BB962C8B-B14F-4D97-AF65-F5344CB8AC3E}">
        <p14:creationId xmlns:p14="http://schemas.microsoft.com/office/powerpoint/2010/main" val="37955674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3.png"/>
          <p:cNvPicPr>
            <a:picLocks noChangeAspect="1"/>
          </p:cNvPicPr>
          <p:nvPr/>
        </p:nvPicPr>
        <p:blipFill>
          <a:blip r:embed="rId3" cstate="print"/>
          <a:stretch>
            <a:fillRect/>
          </a:stretch>
        </p:blipFill>
        <p:spPr>
          <a:xfrm>
            <a:off x="1213625" y="609600"/>
            <a:ext cx="6711175" cy="6045713"/>
          </a:xfrm>
          <a:prstGeom prst="rect">
            <a:avLst/>
          </a:prstGeom>
        </p:spPr>
      </p:pic>
      <p:sp>
        <p:nvSpPr>
          <p:cNvPr id="6" name="TextBox 5"/>
          <p:cNvSpPr txBox="1">
            <a:spLocks noChangeArrowheads="1"/>
          </p:cNvSpPr>
          <p:nvPr/>
        </p:nvSpPr>
        <p:spPr bwMode="auto">
          <a:xfrm>
            <a:off x="0" y="76200"/>
            <a:ext cx="9144000" cy="646331"/>
          </a:xfrm>
          <a:prstGeom prst="rect">
            <a:avLst/>
          </a:prstGeom>
          <a:noFill/>
          <a:ln w="9525">
            <a:noFill/>
            <a:miter lim="800000"/>
            <a:headEnd/>
            <a:tailEnd/>
          </a:ln>
        </p:spPr>
        <p:txBody>
          <a:bodyPr wrap="square">
            <a:spAutoFit/>
          </a:bodyPr>
          <a:lstStyle/>
          <a:p>
            <a:pPr algn="ctr"/>
            <a:r>
              <a:rPr lang="en-US" sz="3600" dirty="0" smtClean="0">
                <a:latin typeface="+mj-lt"/>
                <a:cs typeface="Calibri" pitchFamily="34" charset="0"/>
              </a:rPr>
              <a:t>Observed U.S. Heavy Precipitation Changes</a:t>
            </a:r>
            <a:endParaRPr lang="en-US" sz="3600" dirty="0">
              <a:latin typeface="+mj-lt"/>
              <a:cs typeface="Calibri" pitchFamily="34" charset="0"/>
            </a:endParaRPr>
          </a:p>
        </p:txBody>
      </p:sp>
      <p:sp>
        <p:nvSpPr>
          <p:cNvPr id="7" name="Rectangle 6"/>
          <p:cNvSpPr/>
          <p:nvPr/>
        </p:nvSpPr>
        <p:spPr>
          <a:xfrm>
            <a:off x="2133600" y="762000"/>
            <a:ext cx="4800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extLst>
      <p:ext uri="{BB962C8B-B14F-4D97-AF65-F5344CB8AC3E}">
        <p14:creationId xmlns:p14="http://schemas.microsoft.com/office/powerpoint/2010/main" val="39358214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slide.png"/>
          <p:cNvPicPr>
            <a:picLocks noChangeAspect="1"/>
          </p:cNvPicPr>
          <p:nvPr/>
        </p:nvPicPr>
        <p:blipFill>
          <a:blip r:embed="rId3" cstate="print"/>
          <a:stretch>
            <a:fillRect/>
          </a:stretch>
        </p:blipFill>
        <p:spPr>
          <a:xfrm>
            <a:off x="48634" y="1143000"/>
            <a:ext cx="9019166" cy="4953000"/>
          </a:xfrm>
          <a:prstGeom prst="rect">
            <a:avLst/>
          </a:prstGeom>
        </p:spPr>
      </p:pic>
      <p:sp>
        <p:nvSpPr>
          <p:cNvPr id="5"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Observed trends in Flood Magnitude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0" y="6550223"/>
            <a:ext cx="5334000" cy="307777"/>
          </a:xfrm>
          <a:prstGeom prst="rect">
            <a:avLst/>
          </a:prstGeom>
          <a:noFill/>
        </p:spPr>
        <p:txBody>
          <a:bodyPr wrap="square" rtlCol="0">
            <a:spAutoFit/>
          </a:bodyPr>
          <a:lstStyle/>
          <a:p>
            <a:r>
              <a:rPr lang="en-US" sz="1400" dirty="0" smtClean="0">
                <a:latin typeface="+mj-lt"/>
              </a:rPr>
              <a:t>(EPA, 2014) </a:t>
            </a:r>
            <a:endParaRPr lang="en-US" sz="1400" dirty="0">
              <a:latin typeface="+mj-lt"/>
            </a:endParaRPr>
          </a:p>
        </p:txBody>
      </p:sp>
      <p:pic>
        <p:nvPicPr>
          <p:cNvPr id="5" name="Picture 4" descr="slide2s4.png"/>
          <p:cNvPicPr>
            <a:picLocks noChangeAspect="1"/>
          </p:cNvPicPr>
          <p:nvPr/>
        </p:nvPicPr>
        <p:blipFill>
          <a:blip r:embed="rId3" cstate="print"/>
          <a:stretch>
            <a:fillRect/>
          </a:stretch>
        </p:blipFill>
        <p:spPr>
          <a:xfrm>
            <a:off x="457200" y="982412"/>
            <a:ext cx="7926633" cy="5189788"/>
          </a:xfrm>
          <a:prstGeom prst="rect">
            <a:avLst/>
          </a:prstGeom>
        </p:spPr>
      </p:pic>
      <p:sp>
        <p:nvSpPr>
          <p:cNvPr id="8"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Observed U.S. Land Drought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495044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frostfree.png"/>
          <p:cNvPicPr>
            <a:picLocks noChangeAspect="1"/>
          </p:cNvPicPr>
          <p:nvPr/>
        </p:nvPicPr>
        <p:blipFill>
          <a:blip r:embed="rId3" cstate="print"/>
          <a:stretch>
            <a:fillRect/>
          </a:stretch>
        </p:blipFill>
        <p:spPr>
          <a:xfrm>
            <a:off x="1066800" y="914400"/>
            <a:ext cx="7042340" cy="5656513"/>
          </a:xfrm>
          <a:prstGeom prst="rect">
            <a:avLst/>
          </a:prstGeom>
        </p:spPr>
      </p:pic>
      <p:sp>
        <p:nvSpPr>
          <p:cNvPr id="7"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Observed Increase in Frost-Free Season Length</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extLst>
      <p:ext uri="{BB962C8B-B14F-4D97-AF65-F5344CB8AC3E}">
        <p14:creationId xmlns:p14="http://schemas.microsoft.com/office/powerpoint/2010/main" val="35940930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atlakesicecover.png"/>
          <p:cNvPicPr>
            <a:picLocks noChangeAspect="1"/>
          </p:cNvPicPr>
          <p:nvPr/>
        </p:nvPicPr>
        <p:blipFill>
          <a:blip r:embed="rId3" cstate="print"/>
          <a:stretch>
            <a:fillRect/>
          </a:stretch>
        </p:blipFill>
        <p:spPr>
          <a:xfrm>
            <a:off x="1295400" y="963810"/>
            <a:ext cx="6723704" cy="5270427"/>
          </a:xfrm>
          <a:prstGeom prst="rect">
            <a:avLst/>
          </a:prstGeom>
        </p:spPr>
      </p:pic>
      <p:sp>
        <p:nvSpPr>
          <p:cNvPr id="6"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Observed Ice Cover in the Great Lakes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2819400" y="990600"/>
            <a:ext cx="3581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3698961" cy="307777"/>
          </a:xfrm>
          <a:prstGeom prst="rect">
            <a:avLst/>
          </a:prstGeom>
          <a:noFill/>
        </p:spPr>
        <p:txBody>
          <a:bodyPr wrap="none" rtlCol="0">
            <a:spAutoFit/>
          </a:bodyPr>
          <a:lstStyle/>
          <a:p>
            <a:r>
              <a:rPr lang="en-US" sz="1400" dirty="0" smtClean="0">
                <a:latin typeface="+mj-lt"/>
              </a:rPr>
              <a:t>(Pryor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76200"/>
            <a:ext cx="9144000" cy="646331"/>
          </a:xfrm>
          <a:prstGeom prst="rect">
            <a:avLst/>
          </a:prstGeom>
          <a:noFill/>
          <a:ln w="9525">
            <a:noFill/>
            <a:miter lim="800000"/>
            <a:headEnd/>
            <a:tailEnd/>
          </a:ln>
        </p:spPr>
        <p:txBody>
          <a:bodyPr wrap="square">
            <a:spAutoFit/>
          </a:bodyPr>
          <a:lstStyle/>
          <a:p>
            <a:pPr algn="ctr"/>
            <a:r>
              <a:rPr lang="en-US" sz="3600" dirty="0" smtClean="0">
                <a:latin typeface="+mj-lt"/>
                <a:cs typeface="Calibri" pitchFamily="34" charset="0"/>
              </a:rPr>
              <a:t>Projected U.S. Temperature Change</a:t>
            </a:r>
            <a:endParaRPr lang="en-US" sz="3600" dirty="0">
              <a:latin typeface="+mj-lt"/>
              <a:cs typeface="Calibri" pitchFamily="34" charset="0"/>
            </a:endParaRPr>
          </a:p>
        </p:txBody>
      </p:sp>
      <p:sp>
        <p:nvSpPr>
          <p:cNvPr id="5" name="Rectangle 4"/>
          <p:cNvSpPr/>
          <p:nvPr/>
        </p:nvSpPr>
        <p:spPr>
          <a:xfrm>
            <a:off x="0" y="646093"/>
            <a:ext cx="9144000" cy="954107"/>
          </a:xfrm>
          <a:prstGeom prst="rect">
            <a:avLst/>
          </a:prstGeom>
        </p:spPr>
        <p:txBody>
          <a:bodyPr wrap="square">
            <a:spAutoFit/>
          </a:bodyPr>
          <a:lstStyle/>
          <a:p>
            <a:pPr algn="ctr"/>
            <a:r>
              <a:rPr lang="en-US" sz="2800" dirty="0" smtClean="0">
                <a:solidFill>
                  <a:srgbClr val="FF0000"/>
                </a:solidFill>
                <a:latin typeface="+mj-lt"/>
              </a:rPr>
              <a:t>The United States is projected to warm 2.0 – 4.0°F </a:t>
            </a:r>
          </a:p>
          <a:p>
            <a:pPr algn="ctr"/>
            <a:r>
              <a:rPr lang="en-US" sz="2800" dirty="0" smtClean="0">
                <a:solidFill>
                  <a:srgbClr val="FF0000"/>
                </a:solidFill>
                <a:latin typeface="+mj-lt"/>
              </a:rPr>
              <a:t>during this century</a:t>
            </a:r>
            <a:endParaRPr lang="en-US" sz="2800" dirty="0">
              <a:solidFill>
                <a:srgbClr val="FF0000"/>
              </a:solidFill>
              <a:latin typeface="+mj-lt"/>
            </a:endParaRPr>
          </a:p>
        </p:txBody>
      </p:sp>
      <p:pic>
        <p:nvPicPr>
          <p:cNvPr id="6" name="Picture 5" descr="slide25.png"/>
          <p:cNvPicPr>
            <a:picLocks noChangeAspect="1"/>
          </p:cNvPicPr>
          <p:nvPr/>
        </p:nvPicPr>
        <p:blipFill>
          <a:blip r:embed="rId3" cstate="print"/>
          <a:stretch>
            <a:fillRect/>
          </a:stretch>
        </p:blipFill>
        <p:spPr>
          <a:xfrm>
            <a:off x="1430356" y="1524000"/>
            <a:ext cx="6265844" cy="4800600"/>
          </a:xfrm>
          <a:prstGeom prst="rect">
            <a:avLst/>
          </a:prstGeom>
        </p:spPr>
      </p:pic>
      <p:sp>
        <p:nvSpPr>
          <p:cNvPr id="8" name="TextBox 7"/>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jectedfrostfreeseason.png"/>
          <p:cNvPicPr>
            <a:picLocks noChangeAspect="1"/>
          </p:cNvPicPr>
          <p:nvPr/>
        </p:nvPicPr>
        <p:blipFill>
          <a:blip r:embed="rId3" cstate="print"/>
          <a:stretch>
            <a:fillRect/>
          </a:stretch>
        </p:blipFill>
        <p:spPr>
          <a:xfrm>
            <a:off x="2481067" y="972300"/>
            <a:ext cx="4181865" cy="5657100"/>
          </a:xfrm>
          <a:prstGeom prst="rect">
            <a:avLst/>
          </a:prstGeom>
        </p:spPr>
      </p:pic>
      <p:sp>
        <p:nvSpPr>
          <p:cNvPr id="8"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noProof="0" dirty="0" smtClean="0">
                <a:latin typeface="+mj-lt"/>
                <a:ea typeface="+mj-ea"/>
                <a:cs typeface="+mj-cs"/>
              </a:rPr>
              <a:t>Projected Changes in Frost-Free Season Length</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14600"/>
            <a:ext cx="8229600" cy="1143000"/>
          </a:xfrm>
        </p:spPr>
        <p:txBody>
          <a:bodyPr>
            <a:noAutofit/>
          </a:bodyPr>
          <a:lstStyle/>
          <a:p>
            <a:pPr algn="ctr"/>
            <a:r>
              <a:rPr lang="en-US" dirty="0" smtClean="0">
                <a:solidFill>
                  <a:schemeClr val="tx1"/>
                </a:solidFill>
              </a:rPr>
              <a:t>1. Climate Change </a:t>
            </a:r>
            <a:r>
              <a:rPr lang="en-US" dirty="0">
                <a:solidFill>
                  <a:schemeClr val="tx1"/>
                </a:solidFill>
              </a:rPr>
              <a:t>B</a:t>
            </a:r>
            <a:r>
              <a:rPr lang="en-US" dirty="0" smtClean="0">
                <a:solidFill>
                  <a:schemeClr val="tx1"/>
                </a:solidFill>
              </a:rPr>
              <a:t>asics</a:t>
            </a:r>
            <a:endParaRPr lang="en-US" dirty="0">
              <a:solidFill>
                <a:schemeClr val="tx1"/>
              </a:solidFill>
            </a:endParaRPr>
          </a:p>
        </p:txBody>
      </p:sp>
    </p:spTree>
    <p:extLst>
      <p:ext uri="{BB962C8B-B14F-4D97-AF65-F5344CB8AC3E}">
        <p14:creationId xmlns:p14="http://schemas.microsoft.com/office/powerpoint/2010/main" val="2667564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5257800" y="4191000"/>
            <a:ext cx="3886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mj-lt"/>
              </a:rPr>
              <a:t>http://www.climatechange2013.org/images/figures/WGI_AR5_Fig2-21.jpg</a:t>
            </a:r>
            <a:endParaRPr lang="en-US" dirty="0">
              <a:latin typeface="+mj-lt"/>
            </a:endParaRPr>
          </a:p>
        </p:txBody>
      </p:sp>
      <p:pic>
        <p:nvPicPr>
          <p:cNvPr id="8" name="Picture 7" descr="slide28-1.png"/>
          <p:cNvPicPr>
            <a:picLocks noChangeAspect="1"/>
          </p:cNvPicPr>
          <p:nvPr/>
        </p:nvPicPr>
        <p:blipFill>
          <a:blip r:embed="rId3" cstate="print"/>
          <a:stretch>
            <a:fillRect/>
          </a:stretch>
        </p:blipFill>
        <p:spPr>
          <a:xfrm>
            <a:off x="381000" y="2130274"/>
            <a:ext cx="3804234" cy="3426249"/>
          </a:xfrm>
          <a:prstGeom prst="rect">
            <a:avLst/>
          </a:prstGeom>
        </p:spPr>
      </p:pic>
      <p:pic>
        <p:nvPicPr>
          <p:cNvPr id="9" name="Picture 8" descr="slide28-2.png"/>
          <p:cNvPicPr>
            <a:picLocks noChangeAspect="1"/>
          </p:cNvPicPr>
          <p:nvPr/>
        </p:nvPicPr>
        <p:blipFill>
          <a:blip r:embed="rId4" cstate="print"/>
          <a:stretch>
            <a:fillRect/>
          </a:stretch>
        </p:blipFill>
        <p:spPr>
          <a:xfrm>
            <a:off x="4670989" y="2130274"/>
            <a:ext cx="4092011" cy="3432326"/>
          </a:xfrm>
          <a:prstGeom prst="rect">
            <a:avLst/>
          </a:prstGeom>
        </p:spPr>
      </p:pic>
      <p:sp>
        <p:nvSpPr>
          <p:cNvPr id="15" name="Rectangle 14"/>
          <p:cNvSpPr/>
          <p:nvPr/>
        </p:nvSpPr>
        <p:spPr>
          <a:xfrm>
            <a:off x="457200" y="1520674"/>
            <a:ext cx="3505200" cy="523220"/>
          </a:xfrm>
          <a:prstGeom prst="rect">
            <a:avLst/>
          </a:prstGeom>
        </p:spPr>
        <p:txBody>
          <a:bodyPr wrap="square">
            <a:spAutoFit/>
          </a:bodyPr>
          <a:lstStyle/>
          <a:p>
            <a:pPr algn="ctr"/>
            <a:r>
              <a:rPr lang="en-US" sz="2800" dirty="0" smtClean="0">
                <a:solidFill>
                  <a:srgbClr val="FF0000"/>
                </a:solidFill>
                <a:latin typeface="+mj-lt"/>
              </a:rPr>
              <a:t>Number of Warm Days</a:t>
            </a:r>
            <a:endParaRPr lang="en-US" sz="2800" dirty="0">
              <a:solidFill>
                <a:srgbClr val="FF0000"/>
              </a:solidFill>
              <a:latin typeface="+mj-lt"/>
            </a:endParaRPr>
          </a:p>
        </p:txBody>
      </p:sp>
      <p:sp>
        <p:nvSpPr>
          <p:cNvPr id="16" name="Rectangle 15"/>
          <p:cNvSpPr/>
          <p:nvPr/>
        </p:nvSpPr>
        <p:spPr>
          <a:xfrm>
            <a:off x="4724400" y="1520674"/>
            <a:ext cx="3886200" cy="523220"/>
          </a:xfrm>
          <a:prstGeom prst="rect">
            <a:avLst/>
          </a:prstGeom>
        </p:spPr>
        <p:txBody>
          <a:bodyPr wrap="square">
            <a:spAutoFit/>
          </a:bodyPr>
          <a:lstStyle/>
          <a:p>
            <a:pPr algn="ctr"/>
            <a:r>
              <a:rPr lang="en-US" sz="2800" dirty="0" smtClean="0">
                <a:solidFill>
                  <a:srgbClr val="FF0000"/>
                </a:solidFill>
                <a:latin typeface="+mj-lt"/>
              </a:rPr>
              <a:t>Number of Warm Nights</a:t>
            </a:r>
            <a:endParaRPr lang="en-US" sz="2800" dirty="0">
              <a:solidFill>
                <a:srgbClr val="FF0000"/>
              </a:solidFill>
              <a:latin typeface="+mj-lt"/>
            </a:endParaRPr>
          </a:p>
        </p:txBody>
      </p:sp>
      <p:sp>
        <p:nvSpPr>
          <p:cNvPr id="12"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smtClean="0">
                <a:latin typeface="+mj-lt"/>
                <a:ea typeface="+mj-ea"/>
                <a:cs typeface="+mj-cs"/>
              </a:rPr>
              <a:t>Projected Regional Temperature Changes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Box 9"/>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changesmidwest.png"/>
          <p:cNvPicPr>
            <a:picLocks noChangeAspect="1"/>
          </p:cNvPicPr>
          <p:nvPr/>
        </p:nvPicPr>
        <p:blipFill>
          <a:blip r:embed="rId3" cstate="print"/>
          <a:stretch>
            <a:fillRect/>
          </a:stretch>
        </p:blipFill>
        <p:spPr>
          <a:xfrm>
            <a:off x="1676400" y="763826"/>
            <a:ext cx="5715000" cy="5851949"/>
          </a:xfrm>
          <a:prstGeom prst="rect">
            <a:avLst/>
          </a:prstGeom>
        </p:spPr>
      </p:pic>
      <p:sp>
        <p:nvSpPr>
          <p:cNvPr id="7" name="Title 1"/>
          <p:cNvSpPr txBox="1">
            <a:spLocks/>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900" noProof="0" dirty="0" smtClean="0">
                <a:latin typeface="+mj-lt"/>
                <a:ea typeface="+mj-ea"/>
                <a:cs typeface="+mj-cs"/>
              </a:rPr>
              <a:t>Projected Mid-Century Temperature Changes in the Midwest</a:t>
            </a: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0" y="6550223"/>
            <a:ext cx="3698961" cy="307777"/>
          </a:xfrm>
          <a:prstGeom prst="rect">
            <a:avLst/>
          </a:prstGeom>
          <a:noFill/>
        </p:spPr>
        <p:txBody>
          <a:bodyPr wrap="none" rtlCol="0">
            <a:spAutoFit/>
          </a:bodyPr>
          <a:lstStyle/>
          <a:p>
            <a:r>
              <a:rPr lang="en-US" sz="1400" dirty="0" smtClean="0">
                <a:latin typeface="+mj-lt"/>
              </a:rPr>
              <a:t>(Pryor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1143000"/>
            <a:ext cx="91440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7" name="Content Placeholder 6" descr="slide27.png"/>
          <p:cNvPicPr>
            <a:picLocks noGrp="1" noChangeAspect="1"/>
          </p:cNvPicPr>
          <p:nvPr>
            <p:ph idx="1"/>
          </p:nvPr>
        </p:nvPicPr>
        <p:blipFill>
          <a:blip r:embed="rId3" cstate="print"/>
          <a:stretch>
            <a:fillRect/>
          </a:stretch>
        </p:blipFill>
        <p:spPr>
          <a:xfrm>
            <a:off x="152400" y="685800"/>
            <a:ext cx="8729876" cy="5562600"/>
          </a:xfrm>
        </p:spPr>
      </p:pic>
      <p:sp>
        <p:nvSpPr>
          <p:cNvPr id="11" name="Title 1"/>
          <p:cNvSpPr txBox="1">
            <a:spLocks/>
          </p:cNvSpPr>
          <p:nvPr/>
        </p:nvSpPr>
        <p:spPr>
          <a:xfrm>
            <a:off x="0" y="76200"/>
            <a:ext cx="9144000" cy="609600"/>
          </a:xfrm>
          <a:prstGeom prst="rect">
            <a:avLst/>
          </a:prstGeom>
        </p:spPr>
        <p:txBody>
          <a:bodyPr vert="horz" lIns="91440" tIns="45720" rIns="91440" bIns="45720" rtlCol="0" anchor="ctr">
            <a:noAutofit/>
          </a:bodyPr>
          <a:lstStyle/>
          <a:p>
            <a:pPr lvl="0" algn="ctr">
              <a:spcBef>
                <a:spcPct val="0"/>
              </a:spcBef>
              <a:defRPr/>
            </a:pPr>
            <a:r>
              <a:rPr kumimoji="0" lang="en-US" sz="3600" i="0" u="none" strike="noStrike" kern="1200" cap="none" spc="0" normalizeH="0" baseline="0" noProof="0" dirty="0" smtClean="0">
                <a:ln>
                  <a:noFill/>
                </a:ln>
                <a:effectLst/>
                <a:uLnTx/>
                <a:uFillTx/>
                <a:latin typeface="+mj-lt"/>
                <a:ea typeface="+mj-ea"/>
                <a:cs typeface="+mj-cs"/>
              </a:rPr>
              <a:t>Projected U.S. Precipitation </a:t>
            </a:r>
            <a:r>
              <a:rPr lang="en-US" sz="3600" dirty="0" smtClean="0">
                <a:latin typeface="+mj-lt"/>
              </a:rPr>
              <a:t>Changes</a:t>
            </a:r>
            <a:endParaRPr kumimoji="0" lang="en-US" sz="3600" i="0" u="none" strike="noStrike" kern="1200" cap="none" spc="0" normalizeH="0" baseline="0" noProof="0" dirty="0">
              <a:ln>
                <a:noFill/>
              </a:ln>
              <a:effectLst/>
              <a:uLnTx/>
              <a:uFillTx/>
              <a:latin typeface="+mj-lt"/>
              <a:ea typeface="+mj-ea"/>
              <a:cs typeface="+mj-cs"/>
            </a:endParaRPr>
          </a:p>
        </p:txBody>
      </p:sp>
      <p:sp>
        <p:nvSpPr>
          <p:cNvPr id="8" name="TextBox 7"/>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76200"/>
            <a:ext cx="9144000" cy="646331"/>
          </a:xfrm>
          <a:prstGeom prst="rect">
            <a:avLst/>
          </a:prstGeom>
        </p:spPr>
        <p:txBody>
          <a:bodyPr wrap="square">
            <a:spAutoFit/>
          </a:bodyPr>
          <a:lstStyle/>
          <a:p>
            <a:pPr algn="ctr"/>
            <a:r>
              <a:rPr lang="en-US" sz="3600" dirty="0" smtClean="0">
                <a:latin typeface="Calibri"/>
                <a:ea typeface="+mj-ea"/>
                <a:cs typeface="+mj-cs"/>
              </a:rPr>
              <a:t>Projected Change in Heavy Precipitation Events</a:t>
            </a:r>
            <a:endParaRPr lang="en-US" dirty="0"/>
          </a:p>
        </p:txBody>
      </p:sp>
      <p:pic>
        <p:nvPicPr>
          <p:cNvPr id="12" name="Picture 11" descr="projectedchangeinprecip.png"/>
          <p:cNvPicPr>
            <a:picLocks noChangeAspect="1"/>
          </p:cNvPicPr>
          <p:nvPr/>
        </p:nvPicPr>
        <p:blipFill>
          <a:blip r:embed="rId3" cstate="print"/>
          <a:stretch>
            <a:fillRect/>
          </a:stretch>
        </p:blipFill>
        <p:spPr>
          <a:xfrm>
            <a:off x="304800" y="1284262"/>
            <a:ext cx="8483287" cy="4583138"/>
          </a:xfrm>
          <a:prstGeom prst="rect">
            <a:avLst/>
          </a:prstGeom>
        </p:spPr>
      </p:pic>
      <p:sp>
        <p:nvSpPr>
          <p:cNvPr id="5" name="TextBox 4"/>
          <p:cNvSpPr txBox="1"/>
          <p:nvPr/>
        </p:nvSpPr>
        <p:spPr>
          <a:xfrm>
            <a:off x="0" y="6550223"/>
            <a:ext cx="3753272" cy="307777"/>
          </a:xfrm>
          <a:prstGeom prst="rect">
            <a:avLst/>
          </a:prstGeom>
          <a:noFill/>
        </p:spPr>
        <p:txBody>
          <a:bodyPr wrap="none" rtlCol="0">
            <a:spAutoFit/>
          </a:bodyPr>
          <a:lstStyle/>
          <a:p>
            <a:r>
              <a:rPr lang="en-US" sz="1400" dirty="0" smtClean="0">
                <a:latin typeface="+mj-lt"/>
              </a:rPr>
              <a:t>(Walsh et al. 2014, National Climate Assessment)</a:t>
            </a:r>
            <a:endParaRPr lang="en-US" sz="1400" dirty="0">
              <a:latin typeface="+mj-lt"/>
            </a:endParaRPr>
          </a:p>
        </p:txBody>
      </p:sp>
    </p:spTree>
    <p:extLst>
      <p:ext uri="{BB962C8B-B14F-4D97-AF65-F5344CB8AC3E}">
        <p14:creationId xmlns:p14="http://schemas.microsoft.com/office/powerpoint/2010/main" val="3620536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en it rains it pours.png"/>
          <p:cNvPicPr>
            <a:picLocks noChangeAspect="1"/>
          </p:cNvPicPr>
          <p:nvPr/>
        </p:nvPicPr>
        <p:blipFill>
          <a:blip r:embed="rId3" cstate="print"/>
          <a:stretch>
            <a:fillRect/>
          </a:stretch>
        </p:blipFill>
        <p:spPr>
          <a:xfrm>
            <a:off x="1637205" y="730029"/>
            <a:ext cx="5754195" cy="5823171"/>
          </a:xfrm>
          <a:prstGeom prst="rect">
            <a:avLst/>
          </a:prstGeom>
        </p:spPr>
      </p:pic>
      <p:sp>
        <p:nvSpPr>
          <p:cNvPr id="7" name="Rectangle 6"/>
          <p:cNvSpPr/>
          <p:nvPr/>
        </p:nvSpPr>
        <p:spPr>
          <a:xfrm>
            <a:off x="0" y="76200"/>
            <a:ext cx="9144000" cy="646331"/>
          </a:xfrm>
          <a:prstGeom prst="rect">
            <a:avLst/>
          </a:prstGeom>
        </p:spPr>
        <p:txBody>
          <a:bodyPr wrap="square">
            <a:spAutoFit/>
          </a:bodyPr>
          <a:lstStyle/>
          <a:p>
            <a:pPr algn="ctr"/>
            <a:r>
              <a:rPr lang="en-US" sz="3600" dirty="0" smtClean="0">
                <a:latin typeface="Calibri"/>
                <a:ea typeface="+mj-ea"/>
                <a:cs typeface="+mj-cs"/>
              </a:rPr>
              <a:t>Projected Midwest Precipitation Changes</a:t>
            </a:r>
            <a:endParaRPr lang="en-US" dirty="0"/>
          </a:p>
        </p:txBody>
      </p:sp>
      <p:sp>
        <p:nvSpPr>
          <p:cNvPr id="6" name="TextBox 5"/>
          <p:cNvSpPr txBox="1"/>
          <p:nvPr/>
        </p:nvSpPr>
        <p:spPr>
          <a:xfrm>
            <a:off x="0" y="6550223"/>
            <a:ext cx="3698961" cy="307777"/>
          </a:xfrm>
          <a:prstGeom prst="rect">
            <a:avLst/>
          </a:prstGeom>
          <a:noFill/>
        </p:spPr>
        <p:txBody>
          <a:bodyPr wrap="none" rtlCol="0">
            <a:spAutoFit/>
          </a:bodyPr>
          <a:lstStyle/>
          <a:p>
            <a:r>
              <a:rPr lang="en-US" sz="1400" dirty="0" smtClean="0">
                <a:latin typeface="+mj-lt"/>
              </a:rPr>
              <a:t>(Pryor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76200"/>
            <a:ext cx="9144000" cy="646331"/>
          </a:xfrm>
          <a:prstGeom prst="rect">
            <a:avLst/>
          </a:prstGeom>
        </p:spPr>
        <p:txBody>
          <a:bodyPr wrap="square">
            <a:spAutoFit/>
          </a:bodyPr>
          <a:lstStyle/>
          <a:p>
            <a:pPr algn="ctr"/>
            <a:r>
              <a:rPr lang="en-US" sz="3600" dirty="0" smtClean="0">
                <a:latin typeface="Calibri"/>
                <a:ea typeface="+mj-ea"/>
                <a:cs typeface="+mj-cs"/>
              </a:rPr>
              <a:t>Projected Great Plains Precipitation Changes</a:t>
            </a:r>
            <a:endParaRPr lang="en-US" dirty="0"/>
          </a:p>
        </p:txBody>
      </p:sp>
      <p:pic>
        <p:nvPicPr>
          <p:cNvPr id="8" name="Picture 7" descr="slide31-1.png"/>
          <p:cNvPicPr>
            <a:picLocks noChangeAspect="1"/>
          </p:cNvPicPr>
          <p:nvPr/>
        </p:nvPicPr>
        <p:blipFill>
          <a:blip r:embed="rId3" cstate="print"/>
          <a:stretch>
            <a:fillRect/>
          </a:stretch>
        </p:blipFill>
        <p:spPr>
          <a:xfrm>
            <a:off x="0" y="2029668"/>
            <a:ext cx="4813071" cy="3532932"/>
          </a:xfrm>
          <a:prstGeom prst="rect">
            <a:avLst/>
          </a:prstGeom>
        </p:spPr>
      </p:pic>
      <p:pic>
        <p:nvPicPr>
          <p:cNvPr id="9" name="Picture 8" descr="slide31-2.png"/>
          <p:cNvPicPr>
            <a:picLocks noChangeAspect="1"/>
          </p:cNvPicPr>
          <p:nvPr/>
        </p:nvPicPr>
        <p:blipFill>
          <a:blip r:embed="rId4" cstate="print"/>
          <a:stretch>
            <a:fillRect/>
          </a:stretch>
        </p:blipFill>
        <p:spPr>
          <a:xfrm>
            <a:off x="4503460" y="2133600"/>
            <a:ext cx="4488140" cy="3505200"/>
          </a:xfrm>
          <a:prstGeom prst="rect">
            <a:avLst/>
          </a:prstGeom>
        </p:spPr>
      </p:pic>
      <p:sp>
        <p:nvSpPr>
          <p:cNvPr id="10" name="Rectangle 9"/>
          <p:cNvSpPr/>
          <p:nvPr/>
        </p:nvSpPr>
        <p:spPr>
          <a:xfrm>
            <a:off x="457200" y="1143000"/>
            <a:ext cx="3886200" cy="954107"/>
          </a:xfrm>
          <a:prstGeom prst="rect">
            <a:avLst/>
          </a:prstGeom>
        </p:spPr>
        <p:txBody>
          <a:bodyPr wrap="square">
            <a:spAutoFit/>
          </a:bodyPr>
          <a:lstStyle/>
          <a:p>
            <a:pPr algn="ctr"/>
            <a:r>
              <a:rPr lang="en-US" sz="2800" dirty="0" smtClean="0">
                <a:solidFill>
                  <a:srgbClr val="FF0000"/>
                </a:solidFill>
                <a:latin typeface="+mj-lt"/>
              </a:rPr>
              <a:t>Number of Heavy Precipitation Days</a:t>
            </a:r>
            <a:endParaRPr lang="en-US" sz="2800" dirty="0">
              <a:solidFill>
                <a:srgbClr val="FF0000"/>
              </a:solidFill>
              <a:latin typeface="+mj-lt"/>
            </a:endParaRPr>
          </a:p>
        </p:txBody>
      </p:sp>
      <p:sp>
        <p:nvSpPr>
          <p:cNvPr id="11" name="Rectangle 10"/>
          <p:cNvSpPr/>
          <p:nvPr/>
        </p:nvSpPr>
        <p:spPr>
          <a:xfrm>
            <a:off x="4724400" y="1219200"/>
            <a:ext cx="3886200" cy="954107"/>
          </a:xfrm>
          <a:prstGeom prst="rect">
            <a:avLst/>
          </a:prstGeom>
        </p:spPr>
        <p:txBody>
          <a:bodyPr wrap="square">
            <a:spAutoFit/>
          </a:bodyPr>
          <a:lstStyle/>
          <a:p>
            <a:pPr algn="ctr"/>
            <a:r>
              <a:rPr lang="en-US" sz="2800" dirty="0" smtClean="0">
                <a:solidFill>
                  <a:srgbClr val="FF0000"/>
                </a:solidFill>
                <a:latin typeface="+mj-lt"/>
              </a:rPr>
              <a:t>Number of </a:t>
            </a:r>
          </a:p>
          <a:p>
            <a:pPr algn="ctr"/>
            <a:r>
              <a:rPr lang="en-US" sz="2800" dirty="0" smtClean="0">
                <a:solidFill>
                  <a:srgbClr val="FF0000"/>
                </a:solidFill>
                <a:latin typeface="+mj-lt"/>
              </a:rPr>
              <a:t>Consecutive Dry Days</a:t>
            </a:r>
            <a:endParaRPr lang="en-US" sz="2800" dirty="0">
              <a:solidFill>
                <a:srgbClr val="FF0000"/>
              </a:solidFill>
              <a:latin typeface="+mj-lt"/>
            </a:endParaRPr>
          </a:p>
        </p:txBody>
      </p:sp>
      <p:sp>
        <p:nvSpPr>
          <p:cNvPr id="12" name="TextBox 11"/>
          <p:cNvSpPr txBox="1"/>
          <p:nvPr/>
        </p:nvSpPr>
        <p:spPr>
          <a:xfrm>
            <a:off x="0" y="6550223"/>
            <a:ext cx="3770006" cy="307777"/>
          </a:xfrm>
          <a:prstGeom prst="rect">
            <a:avLst/>
          </a:prstGeom>
          <a:noFill/>
        </p:spPr>
        <p:txBody>
          <a:bodyPr wrap="none" rtlCol="0">
            <a:spAutoFit/>
          </a:bodyPr>
          <a:lstStyle/>
          <a:p>
            <a:r>
              <a:rPr lang="en-US" sz="1400" dirty="0" smtClean="0">
                <a:latin typeface="+mj-lt"/>
              </a:rPr>
              <a:t>(Shafer et al. 2014, National Climate Assessment)</a:t>
            </a:r>
            <a:endParaRPr lang="en-US" sz="1400" dirty="0">
              <a:latin typeface="+mj-lt"/>
            </a:endParaRPr>
          </a:p>
        </p:txBody>
      </p:sp>
    </p:spTree>
    <p:extLst>
      <p:ext uri="{BB962C8B-B14F-4D97-AF65-F5344CB8AC3E}">
        <p14:creationId xmlns:p14="http://schemas.microsoft.com/office/powerpoint/2010/main" val="3620536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noAutofit/>
          </a:bodyPr>
          <a:lstStyle/>
          <a:p>
            <a:pPr algn="ctr"/>
            <a:r>
              <a:rPr lang="en-US" sz="3600" dirty="0" smtClean="0">
                <a:solidFill>
                  <a:schemeClr val="tx1"/>
                </a:solidFill>
              </a:rPr>
              <a:t>Sources of Uncertainty in Climate Projections</a:t>
            </a:r>
            <a:endParaRPr lang="en-US" sz="3600" dirty="0">
              <a:solidFill>
                <a:schemeClr val="tx1"/>
              </a:solidFill>
            </a:endParaRPr>
          </a:p>
        </p:txBody>
      </p:sp>
      <p:sp>
        <p:nvSpPr>
          <p:cNvPr id="3" name="Content Placeholder 2"/>
          <p:cNvSpPr>
            <a:spLocks noGrp="1"/>
          </p:cNvSpPr>
          <p:nvPr>
            <p:ph idx="1"/>
          </p:nvPr>
        </p:nvSpPr>
        <p:spPr>
          <a:xfrm>
            <a:off x="0" y="1066800"/>
            <a:ext cx="9144000" cy="1143000"/>
          </a:xfrm>
        </p:spPr>
        <p:txBody>
          <a:bodyPr>
            <a:normAutofit/>
          </a:bodyPr>
          <a:lstStyle/>
          <a:p>
            <a:pPr marL="971550" lvl="1" indent="-514350">
              <a:buClrTx/>
              <a:buAutoNum type="arabicPeriod"/>
            </a:pPr>
            <a:r>
              <a:rPr lang="en-US" sz="2800" dirty="0" smtClean="0">
                <a:latin typeface="+mj-lt"/>
              </a:rPr>
              <a:t>Lack of complete knowledge of how the climate works</a:t>
            </a:r>
          </a:p>
          <a:p>
            <a:pPr marL="971550" lvl="1" indent="-514350">
              <a:buClrTx/>
              <a:buAutoNum type="arabicPeriod"/>
            </a:pPr>
            <a:r>
              <a:rPr lang="en-US" sz="2800" dirty="0" smtClean="0">
                <a:latin typeface="+mj-lt"/>
              </a:rPr>
              <a:t>Natural variability in the climate system</a:t>
            </a:r>
          </a:p>
          <a:p>
            <a:pPr>
              <a:buNone/>
            </a:pPr>
            <a:endParaRPr lang="en-US" sz="2800" dirty="0">
              <a:latin typeface="+mj-lt"/>
            </a:endParaRPr>
          </a:p>
        </p:txBody>
      </p:sp>
      <p:pic>
        <p:nvPicPr>
          <p:cNvPr id="4" name="Picture 2" descr="C:\Documents and Settings\jedoll\Desktop\globe_west_2048.jpg"/>
          <p:cNvPicPr>
            <a:picLocks noChangeAspect="1" noChangeArrowheads="1"/>
          </p:cNvPicPr>
          <p:nvPr/>
        </p:nvPicPr>
        <p:blipFill>
          <a:blip r:embed="rId3" cstate="print"/>
          <a:srcRect/>
          <a:stretch>
            <a:fillRect/>
          </a:stretch>
        </p:blipFill>
        <p:spPr bwMode="auto">
          <a:xfrm>
            <a:off x="2286000" y="2367566"/>
            <a:ext cx="4572000" cy="4185634"/>
          </a:xfrm>
          <a:prstGeom prst="rect">
            <a:avLst/>
          </a:prstGeom>
          <a:noFill/>
        </p:spPr>
      </p:pic>
      <p:sp>
        <p:nvSpPr>
          <p:cNvPr id="5" name="TextBox 4"/>
          <p:cNvSpPr txBox="1"/>
          <p:nvPr/>
        </p:nvSpPr>
        <p:spPr>
          <a:xfrm>
            <a:off x="0" y="6550223"/>
            <a:ext cx="8610601" cy="307777"/>
          </a:xfrm>
          <a:prstGeom prst="rect">
            <a:avLst/>
          </a:prstGeom>
          <a:noFill/>
        </p:spPr>
        <p:txBody>
          <a:bodyPr wrap="square" rtlCol="0">
            <a:spAutoFit/>
          </a:bodyPr>
          <a:lstStyle/>
          <a:p>
            <a:r>
              <a:rPr lang="en-US" sz="1400" dirty="0" smtClean="0">
                <a:latin typeface="+mj-lt"/>
              </a:rPr>
              <a:t>(UCS </a:t>
            </a:r>
            <a:r>
              <a:rPr lang="en-US" sz="1400" dirty="0" smtClean="0">
                <a:latin typeface="+mj-lt"/>
                <a:hlinkClick r:id="rId4"/>
              </a:rPr>
              <a:t>www.ucsusa.org</a:t>
            </a:r>
            <a:r>
              <a:rPr lang="en-US" sz="1400" dirty="0" smtClean="0">
                <a:latin typeface="+mj-lt"/>
              </a:rPr>
              <a:t>; </a:t>
            </a:r>
            <a:r>
              <a:rPr lang="en-US" sz="1400" dirty="0" err="1" smtClean="0">
                <a:latin typeface="+mj-lt"/>
              </a:rPr>
              <a:t>Ekwurzel</a:t>
            </a:r>
            <a:r>
              <a:rPr lang="en-US" sz="1400" dirty="0" smtClean="0">
                <a:latin typeface="+mj-lt"/>
              </a:rPr>
              <a:t>, 2011) </a:t>
            </a:r>
            <a:endParaRPr lang="en-US" sz="1400" dirty="0">
              <a:latin typeface="+mj-lt"/>
            </a:endParaRPr>
          </a:p>
        </p:txBody>
      </p:sp>
    </p:spTree>
    <p:extLst>
      <p:ext uri="{BB962C8B-B14F-4D97-AF65-F5344CB8AC3E}">
        <p14:creationId xmlns:p14="http://schemas.microsoft.com/office/powerpoint/2010/main" val="24967701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229600" cy="762000"/>
          </a:xfrm>
        </p:spPr>
        <p:txBody>
          <a:bodyPr>
            <a:normAutofit/>
          </a:bodyPr>
          <a:lstStyle/>
          <a:p>
            <a:pPr marL="971550" lvl="1" indent="-514350">
              <a:buClrTx/>
              <a:buFont typeface="+mj-lt"/>
              <a:buAutoNum type="arabicPeriod" startAt="3"/>
            </a:pPr>
            <a:r>
              <a:rPr lang="en-US" sz="2800" dirty="0" smtClean="0">
                <a:latin typeface="+mj-lt"/>
              </a:rPr>
              <a:t>Inability to predict human behavior</a:t>
            </a:r>
          </a:p>
          <a:p>
            <a:endParaRPr lang="en-US" sz="2800" dirty="0">
              <a:latin typeface="+mj-lt"/>
            </a:endParaRPr>
          </a:p>
        </p:txBody>
      </p:sp>
      <p:grpSp>
        <p:nvGrpSpPr>
          <p:cNvPr id="5" name="Group 5"/>
          <p:cNvGrpSpPr/>
          <p:nvPr/>
        </p:nvGrpSpPr>
        <p:grpSpPr>
          <a:xfrm>
            <a:off x="-681514" y="1657650"/>
            <a:ext cx="10358914" cy="5200350"/>
            <a:chOff x="781940" y="1317357"/>
            <a:chExt cx="7993166" cy="5141555"/>
          </a:xfrm>
        </p:grpSpPr>
        <p:pic>
          <p:nvPicPr>
            <p:cNvPr id="9" name="Picture 2"/>
            <p:cNvPicPr>
              <a:picLocks noChangeAspect="1" noChangeArrowheads="1"/>
            </p:cNvPicPr>
            <p:nvPr/>
          </p:nvPicPr>
          <p:blipFill rotWithShape="1">
            <a:blip r:embed="rId3" cstate="print"/>
            <a:srcRect/>
            <a:stretch/>
          </p:blipFill>
          <p:spPr bwMode="auto">
            <a:xfrm>
              <a:off x="1980672" y="1317357"/>
              <a:ext cx="5700045" cy="5141555"/>
            </a:xfrm>
            <a:prstGeom prst="rect">
              <a:avLst/>
            </a:prstGeom>
            <a:noFill/>
            <a:ln w="9525">
              <a:noFill/>
              <a:miter lim="800000"/>
              <a:headEnd/>
              <a:tailEnd/>
            </a:ln>
          </p:spPr>
        </p:pic>
        <p:sp>
          <p:nvSpPr>
            <p:cNvPr id="10" name="Rectangle 9"/>
            <p:cNvSpPr/>
            <p:nvPr/>
          </p:nvSpPr>
          <p:spPr>
            <a:xfrm>
              <a:off x="781940" y="1905000"/>
              <a:ext cx="7993166" cy="412812"/>
            </a:xfrm>
            <a:prstGeom prst="rect">
              <a:avLst/>
            </a:prstGeom>
          </p:spPr>
          <p:txBody>
            <a:bodyPr wrap="square">
              <a:spAutoFit/>
            </a:bodyPr>
            <a:lstStyle/>
            <a:p>
              <a:pPr algn="ctr"/>
              <a:endParaRPr lang="en-US" sz="2000" dirty="0" smtClean="0">
                <a:latin typeface="+mj-lt"/>
              </a:endParaRPr>
            </a:p>
          </p:txBody>
        </p:sp>
      </p:grpSp>
      <p:sp>
        <p:nvSpPr>
          <p:cNvPr id="11" name="TextBox 10"/>
          <p:cNvSpPr txBox="1"/>
          <p:nvPr/>
        </p:nvSpPr>
        <p:spPr>
          <a:xfrm>
            <a:off x="0" y="6550223"/>
            <a:ext cx="1073564" cy="307777"/>
          </a:xfrm>
          <a:prstGeom prst="rect">
            <a:avLst/>
          </a:prstGeom>
          <a:noFill/>
        </p:spPr>
        <p:txBody>
          <a:bodyPr wrap="none" rtlCol="0">
            <a:spAutoFit/>
          </a:bodyPr>
          <a:lstStyle/>
          <a:p>
            <a:r>
              <a:rPr lang="en-US" sz="1400" dirty="0" smtClean="0">
                <a:latin typeface="+mj-lt"/>
              </a:rPr>
              <a:t>(IPCC, 2014)</a:t>
            </a:r>
            <a:endParaRPr lang="en-US" sz="1400" dirty="0">
              <a:latin typeface="+mj-lt"/>
            </a:endParaRPr>
          </a:p>
        </p:txBody>
      </p:sp>
      <p:sp>
        <p:nvSpPr>
          <p:cNvPr id="13"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j-lt"/>
                <a:ea typeface="+mj-ea"/>
                <a:cs typeface="+mj-cs"/>
              </a:rPr>
              <a:t>Sources of Uncertainty in Climate Projections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432776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3276600"/>
          </a:xfrm>
        </p:spPr>
        <p:txBody>
          <a:bodyPr>
            <a:noAutofit/>
          </a:bodyPr>
          <a:lstStyle/>
          <a:p>
            <a:pPr>
              <a:buClrTx/>
              <a:buFont typeface="Arial" pitchFamily="34" charset="0"/>
              <a:buChar char="•"/>
            </a:pPr>
            <a:r>
              <a:rPr lang="en-US" sz="2800" dirty="0" smtClean="0">
                <a:latin typeface="+mj-lt"/>
              </a:rPr>
              <a:t>Biological and social uncertainties are facts of life</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For scientists, it means: “how well something is known”</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For the public, it often translates to: “not knowing”</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BUT, less than complete certainty ≠ not knowing anything! We know enough to take actions to protect the climate and to prepare for changes in the climate.</a:t>
            </a:r>
          </a:p>
          <a:p>
            <a:pPr>
              <a:buClrTx/>
              <a:buFont typeface="Arial" pitchFamily="34" charset="0"/>
              <a:buChar char="•"/>
            </a:pPr>
            <a:endParaRPr lang="en-US" sz="2800" dirty="0" smtClean="0">
              <a:latin typeface="+mj-lt"/>
            </a:endParaRPr>
          </a:p>
        </p:txBody>
      </p:sp>
      <p:sp>
        <p:nvSpPr>
          <p:cNvPr id="4" name="Title 1"/>
          <p:cNvSpPr txBox="1">
            <a:spLocks/>
          </p:cNvSpPr>
          <p:nvPr/>
        </p:nvSpPr>
        <p:spPr>
          <a:xfrm>
            <a:off x="0" y="0"/>
            <a:ext cx="9144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mj-lt"/>
                <a:ea typeface="+mj-ea"/>
                <a:cs typeface="+mj-cs"/>
              </a:rPr>
              <a:t>Understanding</a:t>
            </a:r>
            <a:r>
              <a:rPr kumimoji="0" lang="en-US" sz="3600" b="0" i="0" u="none" strike="noStrike" kern="1200" cap="none" spc="0" normalizeH="0" noProof="0" dirty="0" smtClean="0">
                <a:ln>
                  <a:noFill/>
                </a:ln>
                <a:effectLst/>
                <a:uLnTx/>
                <a:uFillTx/>
                <a:latin typeface="+mj-lt"/>
                <a:ea typeface="+mj-ea"/>
                <a:cs typeface="+mj-cs"/>
              </a:rPr>
              <a:t> U</a:t>
            </a:r>
            <a:r>
              <a:rPr kumimoji="0" lang="en-US" sz="3600" b="0" i="0" u="none" strike="noStrike" kern="1200" cap="none" spc="0" normalizeH="0" baseline="0" noProof="0" dirty="0" smtClean="0">
                <a:ln>
                  <a:noFill/>
                </a:ln>
                <a:effectLst/>
                <a:uLnTx/>
                <a:uFillTx/>
                <a:latin typeface="+mj-lt"/>
                <a:ea typeface="+mj-ea"/>
                <a:cs typeface="+mj-cs"/>
              </a:rPr>
              <a:t>ncertainty</a:t>
            </a:r>
            <a:endParaRPr kumimoji="0" lang="en-US" sz="3600" b="0" i="0" u="none" strike="noStrike" kern="1200" cap="none" spc="0" normalizeH="0" baseline="0" noProof="0" dirty="0">
              <a:ln>
                <a:noFill/>
              </a:ln>
              <a:effectLst/>
              <a:uLnTx/>
              <a:uFillTx/>
              <a:latin typeface="+mj-lt"/>
              <a:ea typeface="+mj-ea"/>
              <a:cs typeface="+mj-cs"/>
            </a:endParaRPr>
          </a:p>
        </p:txBody>
      </p:sp>
      <p:sp>
        <p:nvSpPr>
          <p:cNvPr id="5" name="TextBox 4"/>
          <p:cNvSpPr txBox="1"/>
          <p:nvPr/>
        </p:nvSpPr>
        <p:spPr>
          <a:xfrm>
            <a:off x="0" y="6550223"/>
            <a:ext cx="8610601" cy="307777"/>
          </a:xfrm>
          <a:prstGeom prst="rect">
            <a:avLst/>
          </a:prstGeom>
          <a:noFill/>
        </p:spPr>
        <p:txBody>
          <a:bodyPr wrap="square" rtlCol="0">
            <a:spAutoFit/>
          </a:bodyPr>
          <a:lstStyle/>
          <a:p>
            <a:r>
              <a:rPr lang="en-US" sz="1400" dirty="0" smtClean="0">
                <a:latin typeface="+mj-lt"/>
              </a:rPr>
              <a:t>(UCS </a:t>
            </a:r>
            <a:r>
              <a:rPr lang="en-US" sz="1400" dirty="0" smtClean="0">
                <a:latin typeface="+mj-lt"/>
                <a:hlinkClick r:id="rId3"/>
              </a:rPr>
              <a:t>www.ucsusa.org</a:t>
            </a:r>
            <a:r>
              <a:rPr lang="en-US" sz="1400" dirty="0" smtClean="0">
                <a:latin typeface="+mj-lt"/>
              </a:rPr>
              <a:t>; </a:t>
            </a:r>
            <a:r>
              <a:rPr lang="en-US" sz="1400" dirty="0" err="1" smtClean="0">
                <a:latin typeface="+mj-lt"/>
              </a:rPr>
              <a:t>Ekwurzel</a:t>
            </a:r>
            <a:r>
              <a:rPr lang="en-US" sz="1400" dirty="0" smtClean="0">
                <a:latin typeface="+mj-lt"/>
              </a:rPr>
              <a:t>, 2011) </a:t>
            </a:r>
            <a:endParaRPr lang="en-US" sz="1400" dirty="0">
              <a:latin typeface="+mj-lt"/>
            </a:endParaRPr>
          </a:p>
        </p:txBody>
      </p:sp>
    </p:spTree>
    <p:extLst>
      <p:ext uri="{BB962C8B-B14F-4D97-AF65-F5344CB8AC3E}">
        <p14:creationId xmlns:p14="http://schemas.microsoft.com/office/powerpoint/2010/main" val="304384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par>
                          <p:cTn id="11" fill="hold">
                            <p:stCondLst>
                              <p:cond delay="0"/>
                            </p:stCondLst>
                            <p:childTnLst>
                              <p:par>
                                <p:cTn id="12" presetID="24" presetClass="emph" presetSubtype="0" fill="hold" nodeType="afterEffect">
                                  <p:stCondLst>
                                    <p:cond delay="0"/>
                                  </p:stCondLst>
                                  <p:childTnLst>
                                    <p:animClr clrSpc="hsl" dir="cw">
                                      <p:cBhvr override="childStyle">
                                        <p:cTn id="13" dur="500" fill="hold"/>
                                        <p:tgtEl>
                                          <p:spTgt spid="3">
                                            <p:txEl>
                                              <p:pRg st="0" end="0"/>
                                            </p:txEl>
                                          </p:spTgt>
                                        </p:tgtEl>
                                        <p:attrNameLst>
                                          <p:attrName>style.color</p:attrName>
                                        </p:attrNameLst>
                                      </p:cBhvr>
                                      <p:by>
                                        <p:hsl h="0" s="-12549" l="-25098"/>
                                      </p:by>
                                    </p:animClr>
                                    <p:animClr clrSpc="hsl" dir="cw">
                                      <p:cBhvr>
                                        <p:cTn id="14" dur="500" fill="hold"/>
                                        <p:tgtEl>
                                          <p:spTgt spid="3">
                                            <p:txEl>
                                              <p:pRg st="0" end="0"/>
                                            </p:txEl>
                                          </p:spTgt>
                                        </p:tgtEl>
                                        <p:attrNameLst>
                                          <p:attrName>fillcolor</p:attrName>
                                        </p:attrNameLst>
                                      </p:cBhvr>
                                      <p:by>
                                        <p:hsl h="0" s="-12549" l="-25098"/>
                                      </p:by>
                                    </p:animClr>
                                    <p:animClr clrSpc="hsl" dir="cw">
                                      <p:cBhvr>
                                        <p:cTn id="15" dur="500" fill="hold"/>
                                        <p:tgtEl>
                                          <p:spTgt spid="3">
                                            <p:txEl>
                                              <p:pRg st="0" end="0"/>
                                            </p:txEl>
                                          </p:spTgt>
                                        </p:tgtEl>
                                        <p:attrNameLst>
                                          <p:attrName>stroke.color</p:attrName>
                                        </p:attrNameLst>
                                      </p:cBhvr>
                                      <p:by>
                                        <p:hsl h="0" s="-12549" l="-25098"/>
                                      </p:by>
                                    </p:animClr>
                                    <p:set>
                                      <p:cBhvr>
                                        <p:cTn id="16"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799"/>
            <a:ext cx="9144000" cy="762001"/>
          </a:xfrm>
        </p:spPr>
        <p:txBody>
          <a:bodyPr>
            <a:normAutofit/>
          </a:bodyPr>
          <a:lstStyle/>
          <a:p>
            <a:pPr algn="ctr"/>
            <a:r>
              <a:rPr lang="en-US" sz="3600" dirty="0" smtClean="0">
                <a:solidFill>
                  <a:schemeClr val="tx1"/>
                </a:solidFill>
              </a:rPr>
              <a:t>3. Climate Change and </a:t>
            </a:r>
            <a:r>
              <a:rPr lang="en-US" sz="3600" dirty="0">
                <a:solidFill>
                  <a:schemeClr val="tx1"/>
                </a:solidFill>
              </a:rPr>
              <a:t>F</a:t>
            </a:r>
            <a:r>
              <a:rPr lang="en-US" sz="3600" dirty="0" smtClean="0">
                <a:solidFill>
                  <a:schemeClr val="tx1"/>
                </a:solidFill>
              </a:rPr>
              <a:t>ield </a:t>
            </a:r>
            <a:r>
              <a:rPr lang="en-US" sz="3600" dirty="0">
                <a:solidFill>
                  <a:schemeClr val="tx1"/>
                </a:solidFill>
              </a:rPr>
              <a:t>C</a:t>
            </a:r>
            <a:r>
              <a:rPr lang="en-US" sz="3600" dirty="0" smtClean="0">
                <a:solidFill>
                  <a:schemeClr val="tx1"/>
                </a:solidFill>
              </a:rPr>
              <a:t>rop </a:t>
            </a:r>
            <a:r>
              <a:rPr lang="en-US" sz="3600" dirty="0">
                <a:solidFill>
                  <a:schemeClr val="tx1"/>
                </a:solidFill>
              </a:rPr>
              <a:t>A</a:t>
            </a:r>
            <a:r>
              <a:rPr lang="en-US" sz="3600" dirty="0" smtClean="0">
                <a:solidFill>
                  <a:schemeClr val="tx1"/>
                </a:solidFill>
              </a:rPr>
              <a:t>griculture</a:t>
            </a:r>
            <a:endParaRPr lang="en-US" sz="3600" dirty="0">
              <a:solidFill>
                <a:schemeClr val="tx1"/>
              </a:solidFill>
            </a:endParaRPr>
          </a:p>
        </p:txBody>
      </p:sp>
      <p:pic>
        <p:nvPicPr>
          <p:cNvPr id="3" name="Content Placeholder 3" descr="LTER_08jun10_LTER wheat.jpg"/>
          <p:cNvPicPr>
            <a:picLocks noChangeAspect="1"/>
          </p:cNvPicPr>
          <p:nvPr/>
        </p:nvPicPr>
        <p:blipFill>
          <a:blip r:embed="rId3" cstate="print"/>
          <a:stretch>
            <a:fillRect/>
          </a:stretch>
        </p:blipFill>
        <p:spPr>
          <a:xfrm>
            <a:off x="1201479" y="1676400"/>
            <a:ext cx="6972300" cy="4648200"/>
          </a:xfrm>
          <a:prstGeom prst="rect">
            <a:avLst/>
          </a:prstGeom>
        </p:spPr>
      </p:pic>
    </p:spTree>
    <p:extLst>
      <p:ext uri="{BB962C8B-B14F-4D97-AF65-F5344CB8AC3E}">
        <p14:creationId xmlns:p14="http://schemas.microsoft.com/office/powerpoint/2010/main" val="32644686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latin typeface="+mj-lt"/>
            </a:endParaRPr>
          </a:p>
        </p:txBody>
      </p:sp>
      <p:pic>
        <p:nvPicPr>
          <p:cNvPr id="3074" name="Picture 2"/>
          <p:cNvPicPr>
            <a:picLocks noChangeAspect="1" noChangeArrowheads="1"/>
          </p:cNvPicPr>
          <p:nvPr/>
        </p:nvPicPr>
        <p:blipFill>
          <a:blip r:embed="rId3" cstate="print"/>
          <a:srcRect/>
          <a:stretch>
            <a:fillRect/>
          </a:stretch>
        </p:blipFill>
        <p:spPr bwMode="auto">
          <a:xfrm>
            <a:off x="457200" y="685800"/>
            <a:ext cx="8394584" cy="5638800"/>
          </a:xfrm>
          <a:prstGeom prst="rect">
            <a:avLst/>
          </a:prstGeom>
          <a:noFill/>
          <a:ln w="9525">
            <a:noFill/>
            <a:miter lim="800000"/>
            <a:headEnd/>
            <a:tailEnd/>
          </a:ln>
        </p:spPr>
      </p:pic>
      <p:sp>
        <p:nvSpPr>
          <p:cNvPr id="5" name="TextBox 4"/>
          <p:cNvSpPr txBox="1"/>
          <p:nvPr/>
        </p:nvSpPr>
        <p:spPr>
          <a:xfrm>
            <a:off x="0" y="6550223"/>
            <a:ext cx="1073564" cy="307777"/>
          </a:xfrm>
          <a:prstGeom prst="rect">
            <a:avLst/>
          </a:prstGeom>
          <a:noFill/>
        </p:spPr>
        <p:txBody>
          <a:bodyPr wrap="none" rtlCol="0">
            <a:spAutoFit/>
          </a:bodyPr>
          <a:lstStyle/>
          <a:p>
            <a:r>
              <a:rPr lang="en-US" sz="1400" dirty="0" smtClean="0">
                <a:latin typeface="+mj-lt"/>
              </a:rPr>
              <a:t>(IPCC, 2007)</a:t>
            </a:r>
            <a:endParaRPr lang="en-US" sz="1400" dirty="0">
              <a:latin typeface="+mj-lt"/>
            </a:endParaRPr>
          </a:p>
        </p:txBody>
      </p:sp>
      <p:grpSp>
        <p:nvGrpSpPr>
          <p:cNvPr id="2" name="Group 19"/>
          <p:cNvGrpSpPr/>
          <p:nvPr/>
        </p:nvGrpSpPr>
        <p:grpSpPr>
          <a:xfrm>
            <a:off x="803416" y="147935"/>
            <a:ext cx="8111984" cy="4809530"/>
            <a:chOff x="803416" y="147935"/>
            <a:chExt cx="8111984" cy="4809530"/>
          </a:xfrm>
        </p:grpSpPr>
        <p:sp>
          <p:nvSpPr>
            <p:cNvPr id="6" name="Oval 5"/>
            <p:cNvSpPr/>
            <p:nvPr/>
          </p:nvSpPr>
          <p:spPr>
            <a:xfrm>
              <a:off x="914400" y="609600"/>
              <a:ext cx="12954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 name="TextBox 6"/>
            <p:cNvSpPr txBox="1"/>
            <p:nvPr/>
          </p:nvSpPr>
          <p:spPr>
            <a:xfrm>
              <a:off x="1219200" y="147935"/>
              <a:ext cx="649537" cy="461665"/>
            </a:xfrm>
            <a:prstGeom prst="rect">
              <a:avLst/>
            </a:prstGeom>
            <a:solidFill>
              <a:srgbClr val="FFFF00"/>
            </a:solidFill>
          </p:spPr>
          <p:txBody>
            <a:bodyPr wrap="none" rtlCol="0">
              <a:spAutoFit/>
            </a:bodyPr>
            <a:lstStyle/>
            <a:p>
              <a:r>
                <a:rPr lang="en-US" sz="2400" dirty="0" smtClean="0">
                  <a:solidFill>
                    <a:srgbClr val="FF0000"/>
                  </a:solidFill>
                  <a:latin typeface="+mj-lt"/>
                </a:rPr>
                <a:t>Sun</a:t>
              </a:r>
              <a:endParaRPr lang="en-US" sz="2400" dirty="0">
                <a:solidFill>
                  <a:srgbClr val="FF0000"/>
                </a:solidFill>
                <a:latin typeface="+mj-lt"/>
              </a:endParaRPr>
            </a:p>
          </p:txBody>
        </p:sp>
        <p:sp>
          <p:nvSpPr>
            <p:cNvPr id="8" name="Oval 7"/>
            <p:cNvSpPr/>
            <p:nvPr/>
          </p:nvSpPr>
          <p:spPr>
            <a:xfrm>
              <a:off x="990600" y="3814465"/>
              <a:ext cx="12954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 name="TextBox 8"/>
            <p:cNvSpPr txBox="1"/>
            <p:nvPr/>
          </p:nvSpPr>
          <p:spPr>
            <a:xfrm>
              <a:off x="803416" y="3505200"/>
              <a:ext cx="1101584" cy="461665"/>
            </a:xfrm>
            <a:prstGeom prst="rect">
              <a:avLst/>
            </a:prstGeom>
            <a:solidFill>
              <a:srgbClr val="FFFF00"/>
            </a:solidFill>
          </p:spPr>
          <p:txBody>
            <a:bodyPr wrap="none" rtlCol="0">
              <a:spAutoFit/>
            </a:bodyPr>
            <a:lstStyle/>
            <a:p>
              <a:r>
                <a:rPr lang="en-US" sz="2400" dirty="0" smtClean="0">
                  <a:solidFill>
                    <a:srgbClr val="FF0000"/>
                  </a:solidFill>
                  <a:latin typeface="+mj-lt"/>
                </a:rPr>
                <a:t>Oceans</a:t>
              </a:r>
              <a:endParaRPr lang="en-US" sz="2400" dirty="0">
                <a:solidFill>
                  <a:srgbClr val="FF0000"/>
                </a:solidFill>
                <a:latin typeface="+mj-lt"/>
              </a:endParaRPr>
            </a:p>
          </p:txBody>
        </p:sp>
        <p:sp>
          <p:nvSpPr>
            <p:cNvPr id="10" name="Oval 9"/>
            <p:cNvSpPr/>
            <p:nvPr/>
          </p:nvSpPr>
          <p:spPr>
            <a:xfrm>
              <a:off x="3505200" y="1143000"/>
              <a:ext cx="2590800" cy="16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TextBox 10"/>
            <p:cNvSpPr txBox="1"/>
            <p:nvPr/>
          </p:nvSpPr>
          <p:spPr>
            <a:xfrm>
              <a:off x="3995298" y="1752600"/>
              <a:ext cx="1719702" cy="461665"/>
            </a:xfrm>
            <a:prstGeom prst="rect">
              <a:avLst/>
            </a:prstGeom>
            <a:solidFill>
              <a:srgbClr val="FFFF00"/>
            </a:solidFill>
          </p:spPr>
          <p:txBody>
            <a:bodyPr wrap="none" rtlCol="0">
              <a:spAutoFit/>
            </a:bodyPr>
            <a:lstStyle/>
            <a:p>
              <a:r>
                <a:rPr lang="en-US" sz="2400" dirty="0" smtClean="0">
                  <a:solidFill>
                    <a:srgbClr val="FF0000"/>
                  </a:solidFill>
                  <a:latin typeface="+mj-lt"/>
                </a:rPr>
                <a:t>Atmosphere</a:t>
              </a:r>
              <a:endParaRPr lang="en-US" sz="2400" dirty="0">
                <a:solidFill>
                  <a:srgbClr val="FF0000"/>
                </a:solidFill>
                <a:latin typeface="+mj-lt"/>
              </a:endParaRPr>
            </a:p>
          </p:txBody>
        </p:sp>
        <p:sp>
          <p:nvSpPr>
            <p:cNvPr id="12" name="Oval 11"/>
            <p:cNvSpPr/>
            <p:nvPr/>
          </p:nvSpPr>
          <p:spPr>
            <a:xfrm>
              <a:off x="7086600" y="1371600"/>
              <a:ext cx="12954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TextBox 12"/>
            <p:cNvSpPr txBox="1"/>
            <p:nvPr/>
          </p:nvSpPr>
          <p:spPr>
            <a:xfrm>
              <a:off x="7543800" y="990600"/>
              <a:ext cx="1024639" cy="461665"/>
            </a:xfrm>
            <a:prstGeom prst="rect">
              <a:avLst/>
            </a:prstGeom>
            <a:solidFill>
              <a:srgbClr val="FFFF00"/>
            </a:solidFill>
          </p:spPr>
          <p:txBody>
            <a:bodyPr wrap="none" rtlCol="0">
              <a:spAutoFit/>
            </a:bodyPr>
            <a:lstStyle/>
            <a:p>
              <a:r>
                <a:rPr lang="en-US" sz="2400" dirty="0" smtClean="0">
                  <a:solidFill>
                    <a:srgbClr val="FF0000"/>
                  </a:solidFill>
                  <a:latin typeface="+mj-lt"/>
                </a:rPr>
                <a:t>Clouds</a:t>
              </a:r>
              <a:endParaRPr lang="en-US" sz="2400" dirty="0">
                <a:solidFill>
                  <a:srgbClr val="FF0000"/>
                </a:solidFill>
                <a:latin typeface="+mj-lt"/>
              </a:endParaRPr>
            </a:p>
          </p:txBody>
        </p:sp>
        <p:sp>
          <p:nvSpPr>
            <p:cNvPr id="14" name="Oval 13"/>
            <p:cNvSpPr/>
            <p:nvPr/>
          </p:nvSpPr>
          <p:spPr>
            <a:xfrm>
              <a:off x="8077200" y="3352800"/>
              <a:ext cx="8382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5" name="TextBox 14"/>
            <p:cNvSpPr txBox="1"/>
            <p:nvPr/>
          </p:nvSpPr>
          <p:spPr>
            <a:xfrm>
              <a:off x="8217658" y="2891135"/>
              <a:ext cx="545342" cy="461665"/>
            </a:xfrm>
            <a:prstGeom prst="rect">
              <a:avLst/>
            </a:prstGeom>
            <a:solidFill>
              <a:srgbClr val="FFFF00"/>
            </a:solidFill>
          </p:spPr>
          <p:txBody>
            <a:bodyPr wrap="none" rtlCol="0">
              <a:spAutoFit/>
            </a:bodyPr>
            <a:lstStyle/>
            <a:p>
              <a:r>
                <a:rPr lang="en-US" sz="2400" dirty="0" smtClean="0">
                  <a:solidFill>
                    <a:srgbClr val="FF0000"/>
                  </a:solidFill>
                  <a:latin typeface="+mj-lt"/>
                </a:rPr>
                <a:t>Ice</a:t>
              </a:r>
              <a:endParaRPr lang="en-US" sz="2400" dirty="0">
                <a:solidFill>
                  <a:srgbClr val="FF0000"/>
                </a:solidFill>
                <a:latin typeface="+mj-lt"/>
              </a:endParaRPr>
            </a:p>
          </p:txBody>
        </p:sp>
        <p:sp>
          <p:nvSpPr>
            <p:cNvPr id="16" name="Oval 15"/>
            <p:cNvSpPr/>
            <p:nvPr/>
          </p:nvSpPr>
          <p:spPr>
            <a:xfrm>
              <a:off x="5715000" y="4343400"/>
              <a:ext cx="838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7" name="TextBox 16"/>
            <p:cNvSpPr txBox="1"/>
            <p:nvPr/>
          </p:nvSpPr>
          <p:spPr>
            <a:xfrm>
              <a:off x="5715000" y="3881735"/>
              <a:ext cx="785793" cy="461665"/>
            </a:xfrm>
            <a:prstGeom prst="rect">
              <a:avLst/>
            </a:prstGeom>
            <a:solidFill>
              <a:srgbClr val="FFFF00"/>
            </a:solidFill>
          </p:spPr>
          <p:txBody>
            <a:bodyPr wrap="none" rtlCol="0">
              <a:spAutoFit/>
            </a:bodyPr>
            <a:lstStyle/>
            <a:p>
              <a:r>
                <a:rPr lang="en-US" sz="2400" dirty="0" smtClean="0">
                  <a:solidFill>
                    <a:srgbClr val="FF0000"/>
                  </a:solidFill>
                  <a:latin typeface="+mj-lt"/>
                </a:rPr>
                <a:t>Land</a:t>
              </a:r>
              <a:endParaRPr lang="en-US" sz="2400" dirty="0">
                <a:solidFill>
                  <a:srgbClr val="FF0000"/>
                </a:solidFill>
                <a:latin typeface="+mj-lt"/>
              </a:endParaRPr>
            </a:p>
          </p:txBody>
        </p:sp>
        <p:sp>
          <p:nvSpPr>
            <p:cNvPr id="18" name="Oval 17"/>
            <p:cNvSpPr/>
            <p:nvPr/>
          </p:nvSpPr>
          <p:spPr>
            <a:xfrm>
              <a:off x="4038600" y="4119265"/>
              <a:ext cx="838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9" name="TextBox 18"/>
            <p:cNvSpPr txBox="1"/>
            <p:nvPr/>
          </p:nvSpPr>
          <p:spPr>
            <a:xfrm>
              <a:off x="4114800" y="3657600"/>
              <a:ext cx="1213794" cy="461665"/>
            </a:xfrm>
            <a:prstGeom prst="rect">
              <a:avLst/>
            </a:prstGeom>
            <a:solidFill>
              <a:srgbClr val="FFFF00"/>
            </a:solidFill>
          </p:spPr>
          <p:txBody>
            <a:bodyPr wrap="none" rtlCol="0">
              <a:spAutoFit/>
            </a:bodyPr>
            <a:lstStyle/>
            <a:p>
              <a:r>
                <a:rPr lang="en-US" sz="2400" dirty="0" smtClean="0">
                  <a:solidFill>
                    <a:srgbClr val="FF0000"/>
                  </a:solidFill>
                  <a:latin typeface="+mj-lt"/>
                </a:rPr>
                <a:t>Humans</a:t>
              </a:r>
              <a:endParaRPr lang="en-US" sz="2400" dirty="0">
                <a:solidFill>
                  <a:srgbClr val="FF0000"/>
                </a:solidFill>
                <a:latin typeface="+mj-lt"/>
              </a:endParaRPr>
            </a:p>
          </p:txBody>
        </p:sp>
      </p:grpSp>
      <p:sp>
        <p:nvSpPr>
          <p:cNvPr id="21" name="Title 1"/>
          <p:cNvSpPr txBox="1">
            <a:spLocks/>
          </p:cNvSpPr>
          <p:nvPr/>
        </p:nvSpPr>
        <p:spPr>
          <a:xfrm>
            <a:off x="0" y="76200"/>
            <a:ext cx="9144000" cy="685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Earth’s Climate System</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649288"/>
          </a:xfrm>
        </p:spPr>
        <p:txBody>
          <a:bodyPr>
            <a:noAutofit/>
          </a:bodyPr>
          <a:lstStyle/>
          <a:p>
            <a:pPr algn="ctr"/>
            <a:r>
              <a:rPr lang="en-US" sz="3600" dirty="0" smtClean="0">
                <a:solidFill>
                  <a:schemeClr val="tx1"/>
                </a:solidFill>
              </a:rPr>
              <a:t>Why Address Climate Change &amp; Field Crops?</a:t>
            </a:r>
            <a:endParaRPr lang="en-US" sz="3600" dirty="0">
              <a:solidFill>
                <a:schemeClr val="tx1"/>
              </a:solidFill>
            </a:endParaRPr>
          </a:p>
        </p:txBody>
      </p:sp>
      <p:sp>
        <p:nvSpPr>
          <p:cNvPr id="4" name="TextBox 3"/>
          <p:cNvSpPr txBox="1"/>
          <p:nvPr/>
        </p:nvSpPr>
        <p:spPr>
          <a:xfrm>
            <a:off x="304800" y="1894344"/>
            <a:ext cx="8839200" cy="2677656"/>
          </a:xfrm>
          <a:prstGeom prst="rect">
            <a:avLst/>
          </a:prstGeom>
          <a:solidFill>
            <a:schemeClr val="bg1">
              <a:alpha val="80000"/>
            </a:schemeClr>
          </a:solidFill>
          <a:ln>
            <a:noFill/>
          </a:ln>
        </p:spPr>
        <p:txBody>
          <a:bodyPr wrap="square" rtlCol="0">
            <a:spAutoFit/>
          </a:bodyPr>
          <a:lstStyle/>
          <a:p>
            <a:pPr marL="742950" indent="-742950"/>
            <a:r>
              <a:rPr lang="en-US" sz="2800" dirty="0">
                <a:solidFill>
                  <a:prstClr val="black"/>
                </a:solidFill>
                <a:latin typeface="+mj-lt"/>
              </a:rPr>
              <a:t>1. Climate change is real.</a:t>
            </a:r>
          </a:p>
          <a:p>
            <a:pPr marL="742950" indent="-742950">
              <a:buFontTx/>
              <a:buAutoNum type="arabicPeriod"/>
            </a:pPr>
            <a:endParaRPr lang="en-US" sz="2800" dirty="0">
              <a:solidFill>
                <a:prstClr val="black"/>
              </a:solidFill>
              <a:latin typeface="+mj-lt"/>
            </a:endParaRPr>
          </a:p>
          <a:p>
            <a:r>
              <a:rPr lang="en-US" sz="2800" dirty="0">
                <a:solidFill>
                  <a:prstClr val="black"/>
                </a:solidFill>
                <a:latin typeface="+mj-lt"/>
              </a:rPr>
              <a:t>2. Scientists are concerned about its effect on agriculture.</a:t>
            </a:r>
          </a:p>
          <a:p>
            <a:endParaRPr lang="en-US" sz="2800" dirty="0">
              <a:solidFill>
                <a:prstClr val="black"/>
              </a:solidFill>
              <a:latin typeface="+mj-lt"/>
            </a:endParaRPr>
          </a:p>
          <a:p>
            <a:r>
              <a:rPr lang="en-US" sz="2800" dirty="0">
                <a:solidFill>
                  <a:prstClr val="black"/>
                </a:solidFill>
                <a:latin typeface="+mj-lt"/>
              </a:rPr>
              <a:t>3. To help </a:t>
            </a:r>
            <a:r>
              <a:rPr lang="en-US" sz="2800" dirty="0" smtClean="0">
                <a:solidFill>
                  <a:prstClr val="black"/>
                </a:solidFill>
                <a:latin typeface="+mj-lt"/>
              </a:rPr>
              <a:t>agriculture </a:t>
            </a:r>
            <a:r>
              <a:rPr lang="en-US" sz="2800" dirty="0">
                <a:solidFill>
                  <a:prstClr val="black"/>
                </a:solidFill>
                <a:latin typeface="+mj-lt"/>
              </a:rPr>
              <a:t>adapt to changes and be part of the climate change solution.</a:t>
            </a:r>
          </a:p>
        </p:txBody>
      </p:sp>
    </p:spTree>
    <p:extLst>
      <p:ext uri="{BB962C8B-B14F-4D97-AF65-F5344CB8AC3E}">
        <p14:creationId xmlns:p14="http://schemas.microsoft.com/office/powerpoint/2010/main" val="22248620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normAutofit/>
          </a:bodyPr>
          <a:lstStyle/>
          <a:p>
            <a:r>
              <a:rPr lang="en-US" sz="3600" dirty="0" smtClean="0"/>
              <a:t>Effects of Climate Change on Field Crops</a:t>
            </a:r>
            <a:endParaRPr lang="en-US" sz="3600" dirty="0"/>
          </a:p>
        </p:txBody>
      </p:sp>
      <p:sp>
        <p:nvSpPr>
          <p:cNvPr id="3" name="Content Placeholder 2"/>
          <p:cNvSpPr>
            <a:spLocks noGrp="1"/>
          </p:cNvSpPr>
          <p:nvPr>
            <p:ph idx="1"/>
          </p:nvPr>
        </p:nvSpPr>
        <p:spPr>
          <a:xfrm>
            <a:off x="304800" y="1676400"/>
            <a:ext cx="3886200" cy="4800600"/>
          </a:xfrm>
          <a:solidFill>
            <a:schemeClr val="bg1">
              <a:alpha val="80000"/>
            </a:schemeClr>
          </a:solidFill>
        </p:spPr>
        <p:txBody>
          <a:bodyPr>
            <a:noAutofit/>
          </a:bodyPr>
          <a:lstStyle/>
          <a:p>
            <a:r>
              <a:rPr lang="en-US" sz="3600" dirty="0" smtClean="0">
                <a:latin typeface="+mj-lt"/>
              </a:rPr>
              <a:t>Temperature</a:t>
            </a:r>
          </a:p>
          <a:p>
            <a:r>
              <a:rPr lang="en-US" sz="3600" dirty="0" smtClean="0">
                <a:latin typeface="+mj-lt"/>
              </a:rPr>
              <a:t>Cloud cover</a:t>
            </a:r>
          </a:p>
          <a:p>
            <a:r>
              <a:rPr lang="en-US" sz="3600" dirty="0" smtClean="0">
                <a:latin typeface="+mj-lt"/>
              </a:rPr>
              <a:t>Precipitation</a:t>
            </a:r>
          </a:p>
          <a:p>
            <a:r>
              <a:rPr lang="en-US" sz="3600" dirty="0" smtClean="0">
                <a:latin typeface="+mj-lt"/>
              </a:rPr>
              <a:t>Extreme events</a:t>
            </a:r>
          </a:p>
          <a:p>
            <a:r>
              <a:rPr lang="en-US" sz="3600" dirty="0" smtClean="0">
                <a:latin typeface="+mj-lt"/>
              </a:rPr>
              <a:t>Carbon dioxide levels</a:t>
            </a:r>
          </a:p>
          <a:p>
            <a:endParaRPr lang="en-US" sz="3600" dirty="0">
              <a:solidFill>
                <a:schemeClr val="bg1"/>
              </a:solidFill>
              <a:latin typeface="+mj-lt"/>
            </a:endParaRPr>
          </a:p>
        </p:txBody>
      </p:sp>
      <p:sp>
        <p:nvSpPr>
          <p:cNvPr id="6" name="TextBox 5"/>
          <p:cNvSpPr txBox="1"/>
          <p:nvPr/>
        </p:nvSpPr>
        <p:spPr>
          <a:xfrm>
            <a:off x="0" y="6553200"/>
            <a:ext cx="3151504" cy="307777"/>
          </a:xfrm>
          <a:prstGeom prst="rect">
            <a:avLst/>
          </a:prstGeom>
          <a:noFill/>
        </p:spPr>
        <p:txBody>
          <a:bodyPr wrap="none" rtlCol="0">
            <a:spAutoFit/>
          </a:bodyPr>
          <a:lstStyle/>
          <a:p>
            <a:r>
              <a:rPr lang="en-US" sz="1400" dirty="0" smtClean="0">
                <a:latin typeface="+mj-lt"/>
              </a:rPr>
              <a:t>(</a:t>
            </a:r>
            <a:r>
              <a:rPr lang="en-US" sz="1400" dirty="0" err="1" smtClean="0">
                <a:latin typeface="+mj-lt"/>
              </a:rPr>
              <a:t>Tubiello</a:t>
            </a:r>
            <a:r>
              <a:rPr lang="en-US" sz="1400" dirty="0" smtClean="0">
                <a:latin typeface="+mj-lt"/>
              </a:rPr>
              <a:t> </a:t>
            </a:r>
            <a:r>
              <a:rPr lang="en-US" sz="1400" dirty="0">
                <a:latin typeface="+mj-lt"/>
              </a:rPr>
              <a:t>et al. </a:t>
            </a:r>
            <a:r>
              <a:rPr lang="en-US" sz="1400" dirty="0" smtClean="0">
                <a:latin typeface="+mj-lt"/>
              </a:rPr>
              <a:t>2007, Hatfield et al. 2014)</a:t>
            </a:r>
            <a:endParaRPr lang="en-US" sz="1400" dirty="0">
              <a:latin typeface="+mj-lt"/>
            </a:endParaRPr>
          </a:p>
        </p:txBody>
      </p:sp>
      <p:sp>
        <p:nvSpPr>
          <p:cNvPr id="7" name="Content Placeholder 2"/>
          <p:cNvSpPr txBox="1">
            <a:spLocks/>
          </p:cNvSpPr>
          <p:nvPr/>
        </p:nvSpPr>
        <p:spPr>
          <a:xfrm>
            <a:off x="5236028" y="1676400"/>
            <a:ext cx="3639457" cy="4800599"/>
          </a:xfrm>
          <a:prstGeom prst="rect">
            <a:avLst/>
          </a:prstGeom>
          <a:solidFill>
            <a:schemeClr val="bg1">
              <a:alpha val="80000"/>
            </a:schemeClr>
          </a:solidFill>
        </p:spPr>
        <p:txBody>
          <a:bodyPr vert="horz" lIns="91440" tIns="45720" rIns="91440" bIns="45720" rtlCol="0">
            <a:noAutofit/>
          </a:bodyPr>
          <a:lstStyle/>
          <a:p>
            <a:pPr marL="342900" indent="-342900">
              <a:spcBef>
                <a:spcPct val="20000"/>
              </a:spcBef>
              <a:buFont typeface="Arial" pitchFamily="34" charset="0"/>
              <a:buChar char="•"/>
            </a:pPr>
            <a:r>
              <a:rPr lang="en-US" sz="3200" dirty="0">
                <a:solidFill>
                  <a:prstClr val="black"/>
                </a:solidFill>
                <a:latin typeface="+mj-lt"/>
              </a:rPr>
              <a:t>Plant </a:t>
            </a:r>
            <a:r>
              <a:rPr lang="en-US" sz="3200" dirty="0" smtClean="0">
                <a:solidFill>
                  <a:prstClr val="black"/>
                </a:solidFill>
                <a:latin typeface="+mj-lt"/>
              </a:rPr>
              <a:t>growth and development</a:t>
            </a:r>
            <a:endParaRPr lang="en-US" sz="3200" dirty="0">
              <a:solidFill>
                <a:prstClr val="black"/>
              </a:solidFill>
              <a:latin typeface="+mj-lt"/>
            </a:endParaRPr>
          </a:p>
          <a:p>
            <a:pPr marL="342900" indent="-342900">
              <a:spcBef>
                <a:spcPct val="20000"/>
              </a:spcBef>
              <a:buFont typeface="Arial" pitchFamily="34" charset="0"/>
              <a:buChar char="•"/>
            </a:pPr>
            <a:r>
              <a:rPr lang="en-US" sz="3200" dirty="0">
                <a:solidFill>
                  <a:prstClr val="black"/>
                </a:solidFill>
                <a:latin typeface="+mj-lt"/>
              </a:rPr>
              <a:t>Planting and harvest times</a:t>
            </a:r>
          </a:p>
          <a:p>
            <a:pPr marL="342900" indent="-342900">
              <a:spcBef>
                <a:spcPct val="20000"/>
              </a:spcBef>
              <a:buFont typeface="Arial" pitchFamily="34" charset="0"/>
              <a:buChar char="•"/>
            </a:pPr>
            <a:r>
              <a:rPr lang="en-US" sz="3200" dirty="0">
                <a:solidFill>
                  <a:prstClr val="black"/>
                </a:solidFill>
                <a:latin typeface="+mj-lt"/>
              </a:rPr>
              <a:t>Weed, disease, &amp; insect outbreaks</a:t>
            </a:r>
          </a:p>
          <a:p>
            <a:pPr marL="342900" indent="-342900">
              <a:spcBef>
                <a:spcPct val="20000"/>
              </a:spcBef>
              <a:buFont typeface="Arial" pitchFamily="34" charset="0"/>
              <a:buChar char="•"/>
            </a:pPr>
            <a:r>
              <a:rPr lang="en-US" sz="3200" dirty="0">
                <a:solidFill>
                  <a:prstClr val="black"/>
                </a:solidFill>
                <a:latin typeface="+mj-lt"/>
              </a:rPr>
              <a:t>Irrigation needs</a:t>
            </a:r>
          </a:p>
          <a:p>
            <a:pPr marL="342900" indent="-342900">
              <a:spcBef>
                <a:spcPct val="20000"/>
              </a:spcBef>
              <a:buFont typeface="Arial" pitchFamily="34" charset="0"/>
              <a:buChar char="•"/>
              <a:defRPr/>
            </a:pPr>
            <a:r>
              <a:rPr lang="en-US" sz="3200" dirty="0">
                <a:solidFill>
                  <a:prstClr val="black"/>
                </a:solidFill>
                <a:latin typeface="+mj-lt"/>
              </a:rPr>
              <a:t>Soil and water quality</a:t>
            </a:r>
          </a:p>
        </p:txBody>
      </p:sp>
      <p:sp>
        <p:nvSpPr>
          <p:cNvPr id="8" name="Right Arrow 7"/>
          <p:cNvSpPr/>
          <p:nvPr/>
        </p:nvSpPr>
        <p:spPr>
          <a:xfrm>
            <a:off x="3955142" y="3468914"/>
            <a:ext cx="1295400" cy="609600"/>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j-lt"/>
            </a:endParaRPr>
          </a:p>
        </p:txBody>
      </p:sp>
    </p:spTree>
    <p:extLst>
      <p:ext uri="{BB962C8B-B14F-4D97-AF65-F5344CB8AC3E}">
        <p14:creationId xmlns:p14="http://schemas.microsoft.com/office/powerpoint/2010/main" val="8530906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Autofit/>
          </a:bodyPr>
          <a:lstStyle/>
          <a:p>
            <a:r>
              <a:rPr lang="en-US" sz="3400" dirty="0" smtClean="0"/>
              <a:t>The Climate and Agricultural systems are COMPLEX</a:t>
            </a:r>
            <a:endParaRPr lang="en-US" sz="3400" dirty="0"/>
          </a:p>
        </p:txBody>
      </p:sp>
      <p:pic>
        <p:nvPicPr>
          <p:cNvPr id="5122" name="Picture 2" descr="C:\Users\jedoll\Desktop\SKMBT_C25211091010111.jpg"/>
          <p:cNvPicPr>
            <a:picLocks noChangeAspect="1" noChangeArrowheads="1"/>
          </p:cNvPicPr>
          <p:nvPr/>
        </p:nvPicPr>
        <p:blipFill>
          <a:blip r:embed="rId3" cstate="print"/>
          <a:srcRect/>
          <a:stretch>
            <a:fillRect/>
          </a:stretch>
        </p:blipFill>
        <p:spPr bwMode="auto">
          <a:xfrm rot="10800000">
            <a:off x="609600" y="1141139"/>
            <a:ext cx="7924801" cy="5412059"/>
          </a:xfrm>
          <a:prstGeom prst="rect">
            <a:avLst/>
          </a:prstGeom>
          <a:noFill/>
        </p:spPr>
      </p:pic>
      <p:sp>
        <p:nvSpPr>
          <p:cNvPr id="5" name="TextBox 4"/>
          <p:cNvSpPr txBox="1"/>
          <p:nvPr/>
        </p:nvSpPr>
        <p:spPr>
          <a:xfrm>
            <a:off x="0" y="6550223"/>
            <a:ext cx="1666482" cy="307777"/>
          </a:xfrm>
          <a:prstGeom prst="rect">
            <a:avLst/>
          </a:prstGeom>
          <a:noFill/>
        </p:spPr>
        <p:txBody>
          <a:bodyPr wrap="none" rtlCol="0">
            <a:spAutoFit/>
          </a:bodyPr>
          <a:lstStyle/>
          <a:p>
            <a:r>
              <a:rPr lang="en-US" sz="1400" dirty="0" smtClean="0"/>
              <a:t>(Deming et al. 2007)</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bwMode="auto">
          <a:xfrm>
            <a:off x="0" y="228600"/>
            <a:ext cx="9144000" cy="5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SzTx/>
              <a:buFontTx/>
              <a:buNone/>
              <a:tabLst/>
              <a:defRPr/>
            </a:pPr>
            <a:r>
              <a:rPr kumimoji="0" lang="en-US" sz="3600" i="0" u="none" strike="noStrike" kern="1200" cap="none" spc="0" normalizeH="0" baseline="0" noProof="0" dirty="0" smtClean="0">
                <a:ln>
                  <a:noFill/>
                </a:ln>
                <a:effectLst/>
                <a:uLnTx/>
                <a:uFillTx/>
                <a:latin typeface="+mj-lt"/>
                <a:ea typeface="+mj-ea"/>
                <a:cs typeface="+mj-cs"/>
              </a:rPr>
              <a:t>Climate Change Effects on Field </a:t>
            </a:r>
            <a:r>
              <a:rPr lang="en-US" sz="3600" dirty="0" smtClean="0">
                <a:latin typeface="+mj-lt"/>
                <a:ea typeface="+mj-ea"/>
                <a:cs typeface="+mj-cs"/>
              </a:rPr>
              <a:t>C</a:t>
            </a:r>
            <a:r>
              <a:rPr kumimoji="0" lang="en-US" sz="3600" i="0" u="none" strike="noStrike" kern="1200" cap="none" spc="0" normalizeH="0" baseline="0" noProof="0" dirty="0" err="1" smtClean="0">
                <a:ln>
                  <a:noFill/>
                </a:ln>
                <a:effectLst/>
                <a:uLnTx/>
                <a:uFillTx/>
                <a:latin typeface="+mj-lt"/>
                <a:ea typeface="+mj-ea"/>
                <a:cs typeface="+mj-cs"/>
              </a:rPr>
              <a:t>rops</a:t>
            </a:r>
            <a:endParaRPr kumimoji="0" lang="en-US" sz="3600" i="0" u="none" strike="noStrike" kern="1200" cap="none" spc="0" normalizeH="0" baseline="0" noProof="0" dirty="0">
              <a:ln>
                <a:noFill/>
              </a:ln>
              <a:effectLst/>
              <a:uLnTx/>
              <a:uFillTx/>
              <a:latin typeface="+mj-lt"/>
              <a:ea typeface="+mj-ea"/>
              <a:cs typeface="+mj-cs"/>
            </a:endParaRPr>
          </a:p>
        </p:txBody>
      </p:sp>
      <p:sp>
        <p:nvSpPr>
          <p:cNvPr id="4" name="Content Placeholder 2"/>
          <p:cNvSpPr txBox="1">
            <a:spLocks/>
          </p:cNvSpPr>
          <p:nvPr/>
        </p:nvSpPr>
        <p:spPr bwMode="auto">
          <a:xfrm>
            <a:off x="76200" y="838200"/>
            <a:ext cx="88392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73050" indent="-273050" algn="l" rtl="0" fontAlgn="base">
              <a:spcBef>
                <a:spcPct val="20000"/>
              </a:spcBef>
              <a:spcAft>
                <a:spcPct val="0"/>
              </a:spcAft>
              <a:buClr>
                <a:srgbClr val="8CADAE"/>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8CADAE"/>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8C7B7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2800" dirty="0">
              <a:latin typeface="+mj-lt"/>
            </a:endParaRPr>
          </a:p>
          <a:p>
            <a:pPr>
              <a:buClrTx/>
              <a:buFont typeface="Arial" pitchFamily="34" charset="0"/>
              <a:buChar char="•"/>
            </a:pPr>
            <a:r>
              <a:rPr lang="en-US" sz="2800" dirty="0" smtClean="0">
                <a:latin typeface="+mj-lt"/>
              </a:rPr>
              <a:t>Crop production will decrease in many regions because of increased pressure from weeds, diseases, and insect pests</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Loss and degradation of soil and water resources will continue because of increasing extremes in precipitation</a:t>
            </a:r>
          </a:p>
          <a:p>
            <a:pPr>
              <a:buClrTx/>
              <a:buFont typeface="Arial" pitchFamily="34" charset="0"/>
              <a:buChar char="•"/>
            </a:pPr>
            <a:endParaRPr lang="en-US" sz="2800" dirty="0">
              <a:latin typeface="+mj-lt"/>
            </a:endParaRPr>
          </a:p>
          <a:p>
            <a:pPr>
              <a:buClrTx/>
              <a:buFont typeface="Arial" pitchFamily="34" charset="0"/>
              <a:buChar char="•"/>
            </a:pPr>
            <a:r>
              <a:rPr lang="en-US" sz="2800" dirty="0">
                <a:latin typeface="+mj-lt"/>
              </a:rPr>
              <a:t>M</a:t>
            </a:r>
            <a:r>
              <a:rPr lang="en-US" sz="2800" dirty="0" smtClean="0">
                <a:latin typeface="+mj-lt"/>
              </a:rPr>
              <a:t>ore weather extremes (extreme heat, severe drought, and heavy precipitation) will have increasingly negative impacts on crop productivity</a:t>
            </a:r>
            <a:endParaRPr lang="en-US" sz="2800" dirty="0">
              <a:latin typeface="+mj-lt"/>
            </a:endParaRPr>
          </a:p>
        </p:txBody>
      </p:sp>
      <p:sp>
        <p:nvSpPr>
          <p:cNvPr id="5" name="TextBox 4"/>
          <p:cNvSpPr txBox="1"/>
          <p:nvPr/>
        </p:nvSpPr>
        <p:spPr>
          <a:xfrm>
            <a:off x="0" y="6550223"/>
            <a:ext cx="3926139" cy="307777"/>
          </a:xfrm>
          <a:prstGeom prst="rect">
            <a:avLst/>
          </a:prstGeom>
          <a:noFill/>
        </p:spPr>
        <p:txBody>
          <a:bodyPr wrap="none" rtlCol="0">
            <a:spAutoFit/>
          </a:bodyPr>
          <a:lstStyle/>
          <a:p>
            <a:r>
              <a:rPr lang="en-US" sz="1400" dirty="0" smtClean="0">
                <a:latin typeface="+mj-lt"/>
              </a:rPr>
              <a:t>(Hatfield et al. 2014 , National Climate Assessment)</a:t>
            </a:r>
            <a:endParaRPr lang="en-US" sz="1400" dirty="0">
              <a:latin typeface="+mj-lt"/>
            </a:endParaRPr>
          </a:p>
        </p:txBody>
      </p:sp>
    </p:spTree>
    <p:extLst>
      <p:ext uri="{BB962C8B-B14F-4D97-AF65-F5344CB8AC3E}">
        <p14:creationId xmlns:p14="http://schemas.microsoft.com/office/powerpoint/2010/main" val="15874704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pyieldsdeclinehightemp.png"/>
          <p:cNvPicPr>
            <a:picLocks noChangeAspect="1"/>
          </p:cNvPicPr>
          <p:nvPr/>
        </p:nvPicPr>
        <p:blipFill>
          <a:blip r:embed="rId3" cstate="print"/>
          <a:stretch>
            <a:fillRect/>
          </a:stretch>
        </p:blipFill>
        <p:spPr>
          <a:xfrm>
            <a:off x="228600" y="1652639"/>
            <a:ext cx="8763000" cy="3071761"/>
          </a:xfrm>
          <a:prstGeom prst="rect">
            <a:avLst/>
          </a:prstGeom>
        </p:spPr>
      </p:pic>
      <p:sp>
        <p:nvSpPr>
          <p:cNvPr id="5" name="Title 1"/>
          <p:cNvSpPr txBox="1">
            <a:spLocks/>
          </p:cNvSpPr>
          <p:nvPr/>
        </p:nvSpPr>
        <p:spPr>
          <a:xfrm>
            <a:off x="0" y="76200"/>
            <a:ext cx="91440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Crops Yields Decline Under High Temperatures</a:t>
            </a:r>
            <a:endParaRPr kumimoji="0" lang="en-US" sz="3600" i="0" u="none" strike="noStrike" kern="1200" cap="none" spc="0" normalizeH="0" baseline="0" noProof="0" dirty="0">
              <a:ln>
                <a:noFill/>
              </a:ln>
              <a:solidFill>
                <a:schemeClr val="tx1"/>
              </a:solidFill>
              <a:effectLst/>
              <a:uLnTx/>
              <a:uFillTx/>
              <a:latin typeface="+mn-lt"/>
              <a:ea typeface="+mj-ea"/>
              <a:cs typeface="+mj-cs"/>
            </a:endParaRPr>
          </a:p>
        </p:txBody>
      </p:sp>
      <p:sp>
        <p:nvSpPr>
          <p:cNvPr id="6" name="TextBox 5"/>
          <p:cNvSpPr txBox="1"/>
          <p:nvPr/>
        </p:nvSpPr>
        <p:spPr>
          <a:xfrm>
            <a:off x="0" y="6550223"/>
            <a:ext cx="3886064" cy="307777"/>
          </a:xfrm>
          <a:prstGeom prst="rect">
            <a:avLst/>
          </a:prstGeom>
          <a:noFill/>
        </p:spPr>
        <p:txBody>
          <a:bodyPr wrap="none" rtlCol="0">
            <a:spAutoFit/>
          </a:bodyPr>
          <a:lstStyle/>
          <a:p>
            <a:r>
              <a:rPr lang="en-US" sz="1400" dirty="0" smtClean="0">
                <a:latin typeface="+mj-lt"/>
              </a:rPr>
              <a:t>(Hatfield et al. 2014, National Climate Assessment)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plant-zones-download1.png (670×1025)"/>
          <p:cNvPicPr>
            <a:picLocks noChangeAspect="1" noChangeArrowheads="1"/>
          </p:cNvPicPr>
          <p:nvPr/>
        </p:nvPicPr>
        <p:blipFill>
          <a:blip r:embed="rId3" cstate="print"/>
          <a:stretch>
            <a:fillRect/>
          </a:stretch>
        </p:blipFill>
        <p:spPr bwMode="auto">
          <a:xfrm>
            <a:off x="685800" y="699655"/>
            <a:ext cx="7772400" cy="60059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50223"/>
            <a:ext cx="1154803" cy="307777"/>
          </a:xfrm>
          <a:prstGeom prst="rect">
            <a:avLst/>
          </a:prstGeom>
          <a:noFill/>
        </p:spPr>
        <p:txBody>
          <a:bodyPr wrap="none" rtlCol="0">
            <a:spAutoFit/>
          </a:bodyPr>
          <a:lstStyle/>
          <a:p>
            <a:r>
              <a:rPr lang="en-US" sz="1400" dirty="0" smtClean="0">
                <a:latin typeface="+mj-lt"/>
              </a:rPr>
              <a:t>(USDA, 2014)</a:t>
            </a:r>
            <a:endParaRPr lang="en-US" sz="1400" dirty="0">
              <a:latin typeface="+mj-lt"/>
            </a:endParaRPr>
          </a:p>
        </p:txBody>
      </p:sp>
      <p:sp>
        <p:nvSpPr>
          <p:cNvPr id="5" name="Title 1"/>
          <p:cNvSpPr txBox="1">
            <a:spLocks/>
          </p:cNvSpPr>
          <p:nvPr/>
        </p:nvSpPr>
        <p:spPr>
          <a:xfrm>
            <a:off x="0" y="76200"/>
            <a:ext cx="91440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chemeClr val="tx1"/>
                </a:solidFill>
                <a:effectLst/>
                <a:uLnTx/>
                <a:uFillTx/>
                <a:latin typeface="+mj-lt"/>
                <a:ea typeface="+mj-ea"/>
                <a:cs typeface="+mj-cs"/>
              </a:rPr>
              <a:t>U.S. </a:t>
            </a:r>
            <a:r>
              <a:rPr lang="en-US" sz="3600" dirty="0" smtClean="0">
                <a:latin typeface="+mj-lt"/>
                <a:ea typeface="+mj-ea"/>
                <a:cs typeface="+mj-cs"/>
              </a:rPr>
              <a:t>Plant Hardiness</a:t>
            </a:r>
            <a:endParaRPr kumimoji="0" lang="en-US" sz="3600" i="0" u="none" strike="noStrike" kern="1200" cap="none" spc="0" normalizeH="0" baseline="0" noProof="0" dirty="0">
              <a:ln>
                <a:noFill/>
              </a:ln>
              <a:solidFill>
                <a:schemeClr val="tx1"/>
              </a:solidFill>
              <a:effectLst/>
              <a:uLnTx/>
              <a:uFillTx/>
              <a:latin typeface="+mn-lt"/>
              <a:ea typeface="+mj-ea"/>
              <a:cs typeface="+mj-cs"/>
            </a:endParaRPr>
          </a:p>
        </p:txBody>
      </p:sp>
    </p:spTree>
    <p:extLst>
      <p:ext uri="{BB962C8B-B14F-4D97-AF65-F5344CB8AC3E}">
        <p14:creationId xmlns:p14="http://schemas.microsoft.com/office/powerpoint/2010/main" val="5716387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climatevariablesagproductivity.png"/>
          <p:cNvPicPr>
            <a:picLocks noChangeAspect="1"/>
          </p:cNvPicPr>
          <p:nvPr/>
        </p:nvPicPr>
        <p:blipFill>
          <a:blip r:embed="rId3" cstate="print"/>
          <a:stretch>
            <a:fillRect/>
          </a:stretch>
        </p:blipFill>
        <p:spPr>
          <a:xfrm>
            <a:off x="1371600" y="1117446"/>
            <a:ext cx="6287731" cy="5298345"/>
          </a:xfrm>
          <a:prstGeom prst="rect">
            <a:avLst/>
          </a:prstGeom>
        </p:spPr>
      </p:pic>
      <p:sp>
        <p:nvSpPr>
          <p:cNvPr id="6"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dirty="0" smtClean="0">
                <a:latin typeface="+mj-lt"/>
                <a:ea typeface="+mj-ea"/>
                <a:cs typeface="+mj-cs"/>
              </a:rPr>
              <a:t>Projected Changes in Key Climate Variables Affecting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dirty="0" smtClean="0">
                <a:latin typeface="+mj-lt"/>
                <a:ea typeface="+mj-ea"/>
                <a:cs typeface="+mj-cs"/>
              </a:rPr>
              <a:t>Agriculture Productivity</a:t>
            </a:r>
            <a:endParaRPr kumimoji="0" lang="en-US" sz="3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0" y="6550223"/>
            <a:ext cx="3886064" cy="307777"/>
          </a:xfrm>
          <a:prstGeom prst="rect">
            <a:avLst/>
          </a:prstGeom>
          <a:noFill/>
        </p:spPr>
        <p:txBody>
          <a:bodyPr wrap="none" rtlCol="0">
            <a:spAutoFit/>
          </a:bodyPr>
          <a:lstStyle/>
          <a:p>
            <a:r>
              <a:rPr lang="en-US" sz="1400" dirty="0" smtClean="0">
                <a:latin typeface="+mj-lt"/>
              </a:rPr>
              <a:t>(Hatfield et al. 2014, National Climate Assessment)</a:t>
            </a:r>
            <a:endParaRPr lang="en-US" sz="1400" dirty="0">
              <a:latin typeface="+mj-lt"/>
            </a:endParaRPr>
          </a:p>
        </p:txBody>
      </p:sp>
    </p:spTree>
    <p:extLst>
      <p:ext uri="{BB962C8B-B14F-4D97-AF65-F5344CB8AC3E}">
        <p14:creationId xmlns:p14="http://schemas.microsoft.com/office/powerpoint/2010/main" val="11432776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66800"/>
            <a:ext cx="9144000" cy="1143000"/>
          </a:xfrm>
        </p:spPr>
        <p:txBody>
          <a:bodyPr>
            <a:noAutofit/>
          </a:bodyPr>
          <a:lstStyle/>
          <a:p>
            <a:pPr algn="ctr"/>
            <a:r>
              <a:rPr lang="en-US" sz="3200" dirty="0" smtClean="0">
                <a:solidFill>
                  <a:schemeClr val="tx1"/>
                </a:solidFill>
              </a:rPr>
              <a:t>How can field crop agriculture adapt AND be part of the climate change solution?</a:t>
            </a:r>
            <a:endParaRPr lang="en-US" sz="3200" dirty="0">
              <a:solidFill>
                <a:schemeClr val="tx1"/>
              </a:solidFill>
            </a:endParaRPr>
          </a:p>
        </p:txBody>
      </p:sp>
      <p:pic>
        <p:nvPicPr>
          <p:cNvPr id="6" name="Picture 5" descr="hayfield and farm near KBS (Noonan Rd).jpg"/>
          <p:cNvPicPr>
            <a:picLocks noChangeAspect="1"/>
          </p:cNvPicPr>
          <p:nvPr/>
        </p:nvPicPr>
        <p:blipFill>
          <a:blip r:embed="rId3" cstate="print"/>
          <a:stretch>
            <a:fillRect/>
          </a:stretch>
        </p:blipFill>
        <p:spPr>
          <a:xfrm>
            <a:off x="0" y="2743200"/>
            <a:ext cx="9144000" cy="2573595"/>
          </a:xfrm>
          <a:prstGeom prst="rect">
            <a:avLst/>
          </a:prstGeom>
        </p:spPr>
      </p:pic>
    </p:spTree>
    <p:extLst>
      <p:ext uri="{BB962C8B-B14F-4D97-AF65-F5344CB8AC3E}">
        <p14:creationId xmlns:p14="http://schemas.microsoft.com/office/powerpoint/2010/main" val="10955499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38200" y="838200"/>
            <a:ext cx="7543800" cy="954107"/>
          </a:xfrm>
          <a:prstGeom prst="rect">
            <a:avLst/>
          </a:prstGeom>
          <a:noFill/>
        </p:spPr>
        <p:txBody>
          <a:bodyPr wrap="square" rtlCol="0">
            <a:spAutoFit/>
          </a:bodyPr>
          <a:lstStyle/>
          <a:p>
            <a:pPr algn="ctr"/>
            <a:r>
              <a:rPr lang="en-US" sz="2800" dirty="0" smtClean="0">
                <a:latin typeface="+mj-lt"/>
              </a:rPr>
              <a:t>The </a:t>
            </a:r>
            <a:r>
              <a:rPr lang="en-US" sz="2800" dirty="0">
                <a:latin typeface="+mj-lt"/>
              </a:rPr>
              <a:t>idea that changes are occurring or will occur, and we can manage the impacts of those changes</a:t>
            </a:r>
            <a:r>
              <a:rPr lang="en-US" sz="2800" dirty="0" smtClean="0">
                <a:latin typeface="+mj-lt"/>
              </a:rPr>
              <a:t>.</a:t>
            </a:r>
            <a:endParaRPr lang="en-US" sz="7200" dirty="0">
              <a:latin typeface="+mj-lt"/>
            </a:endParaRPr>
          </a:p>
        </p:txBody>
      </p:sp>
      <p:sp>
        <p:nvSpPr>
          <p:cNvPr id="7" name="TextBox 6"/>
          <p:cNvSpPr txBox="1"/>
          <p:nvPr/>
        </p:nvSpPr>
        <p:spPr>
          <a:xfrm>
            <a:off x="0" y="6550223"/>
            <a:ext cx="1186543" cy="307777"/>
          </a:xfrm>
          <a:prstGeom prst="rect">
            <a:avLst/>
          </a:prstGeom>
          <a:noFill/>
        </p:spPr>
        <p:txBody>
          <a:bodyPr wrap="none" rtlCol="0">
            <a:spAutoFit/>
          </a:bodyPr>
          <a:lstStyle/>
          <a:p>
            <a:r>
              <a:rPr lang="en-US" sz="1400" dirty="0" smtClean="0">
                <a:latin typeface="+mj-lt"/>
              </a:rPr>
              <a:t>(WICCI, 2011)</a:t>
            </a:r>
            <a:endParaRPr lang="en-US" sz="1400" dirty="0">
              <a:latin typeface="+mj-lt"/>
            </a:endParaRPr>
          </a:p>
        </p:txBody>
      </p:sp>
      <p:pic>
        <p:nvPicPr>
          <p:cNvPr id="9" name="Picture 2" descr="C:\Users\jedoll\Desktop\cssa-crop-adaptation-position-statement 1.tiff"/>
          <p:cNvPicPr>
            <a:picLocks noChangeAspect="1" noChangeArrowheads="1"/>
          </p:cNvPicPr>
          <p:nvPr/>
        </p:nvPicPr>
        <p:blipFill>
          <a:blip r:embed="rId3" cstate="print"/>
          <a:srcRect/>
          <a:stretch>
            <a:fillRect/>
          </a:stretch>
        </p:blipFill>
        <p:spPr bwMode="auto">
          <a:xfrm>
            <a:off x="2895600" y="2057400"/>
            <a:ext cx="3415146" cy="4419600"/>
          </a:xfrm>
          <a:prstGeom prst="rect">
            <a:avLst/>
          </a:prstGeom>
          <a:noFill/>
        </p:spPr>
      </p:pic>
      <p:sp>
        <p:nvSpPr>
          <p:cNvPr id="6" name="Title 1"/>
          <p:cNvSpPr txBox="1">
            <a:spLocks/>
          </p:cNvSpPr>
          <p:nvPr/>
        </p:nvSpPr>
        <p:spPr>
          <a:xfrm>
            <a:off x="0" y="76200"/>
            <a:ext cx="9144000" cy="60960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Adaptation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152400"/>
            <a:ext cx="9144000" cy="60960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mj-lt"/>
                <a:ea typeface="+mj-ea"/>
                <a:cs typeface="+mj-cs"/>
              </a:rPr>
              <a:t>“Adaptation toolkit”</a:t>
            </a:r>
            <a:endParaRPr kumimoji="0" lang="en-US" sz="3600" b="0" i="0" u="none" strike="noStrike" kern="1200" cap="none" spc="0" normalizeH="0" baseline="0" noProof="0" dirty="0">
              <a:ln>
                <a:noFill/>
              </a:ln>
              <a:effectLst/>
              <a:uLnTx/>
              <a:uFillTx/>
              <a:latin typeface="+mj-lt"/>
              <a:ea typeface="+mj-ea"/>
              <a:cs typeface="+mj-cs"/>
            </a:endParaRPr>
          </a:p>
        </p:txBody>
      </p:sp>
      <p:sp>
        <p:nvSpPr>
          <p:cNvPr id="4" name="TextBox 3"/>
          <p:cNvSpPr txBox="1"/>
          <p:nvPr/>
        </p:nvSpPr>
        <p:spPr>
          <a:xfrm>
            <a:off x="0" y="6550223"/>
            <a:ext cx="1460593" cy="307777"/>
          </a:xfrm>
          <a:prstGeom prst="rect">
            <a:avLst/>
          </a:prstGeom>
          <a:noFill/>
        </p:spPr>
        <p:txBody>
          <a:bodyPr wrap="none" rtlCol="0">
            <a:spAutoFit/>
          </a:bodyPr>
          <a:lstStyle/>
          <a:p>
            <a:r>
              <a:rPr lang="en-US" sz="1400" dirty="0" smtClean="0">
                <a:latin typeface="+mj-lt"/>
              </a:rPr>
              <a:t>(</a:t>
            </a:r>
            <a:r>
              <a:rPr lang="en-US" sz="1400" dirty="0" err="1" smtClean="0">
                <a:latin typeface="+mj-lt"/>
              </a:rPr>
              <a:t>Easterling</a:t>
            </a:r>
            <a:r>
              <a:rPr lang="en-US" sz="1400" dirty="0" smtClean="0">
                <a:latin typeface="+mj-lt"/>
              </a:rPr>
              <a:t>, 2011)</a:t>
            </a:r>
            <a:endParaRPr lang="en-US" sz="1400" dirty="0">
              <a:latin typeface="+mj-lt"/>
            </a:endParaRPr>
          </a:p>
        </p:txBody>
      </p:sp>
      <p:cxnSp>
        <p:nvCxnSpPr>
          <p:cNvPr id="7" name="Straight Connector 6"/>
          <p:cNvCxnSpPr/>
          <p:nvPr/>
        </p:nvCxnSpPr>
        <p:spPr>
          <a:xfrm>
            <a:off x="304800" y="1489531"/>
            <a:ext cx="2819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2819400"/>
            <a:ext cx="2819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4800" y="4766131"/>
            <a:ext cx="2819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1032331"/>
            <a:ext cx="3048000" cy="400110"/>
          </a:xfrm>
          <a:prstGeom prst="rect">
            <a:avLst/>
          </a:prstGeom>
          <a:noFill/>
        </p:spPr>
        <p:txBody>
          <a:bodyPr wrap="square" rtlCol="0">
            <a:spAutoFit/>
          </a:bodyPr>
          <a:lstStyle/>
          <a:p>
            <a:r>
              <a:rPr lang="en-US" sz="2000" dirty="0" smtClean="0">
                <a:latin typeface="+mj-lt"/>
              </a:rPr>
              <a:t>Natural resources </a:t>
            </a:r>
            <a:r>
              <a:rPr lang="en-US" sz="1400" dirty="0" smtClean="0">
                <a:latin typeface="+mj-lt"/>
              </a:rPr>
              <a:t>&amp;</a:t>
            </a:r>
            <a:r>
              <a:rPr lang="en-US" sz="2000" dirty="0" smtClean="0">
                <a:latin typeface="+mj-lt"/>
              </a:rPr>
              <a:t> inputs</a:t>
            </a:r>
            <a:endParaRPr lang="en-US" sz="2000" dirty="0">
              <a:latin typeface="+mj-lt"/>
            </a:endParaRPr>
          </a:p>
        </p:txBody>
      </p:sp>
      <p:sp>
        <p:nvSpPr>
          <p:cNvPr id="12" name="TextBox 11"/>
          <p:cNvSpPr txBox="1"/>
          <p:nvPr/>
        </p:nvSpPr>
        <p:spPr>
          <a:xfrm>
            <a:off x="228600" y="2099131"/>
            <a:ext cx="2743200" cy="400110"/>
          </a:xfrm>
          <a:prstGeom prst="rect">
            <a:avLst/>
          </a:prstGeom>
          <a:noFill/>
        </p:spPr>
        <p:txBody>
          <a:bodyPr wrap="square" rtlCol="0">
            <a:spAutoFit/>
          </a:bodyPr>
          <a:lstStyle/>
          <a:p>
            <a:r>
              <a:rPr lang="en-US" sz="2000" dirty="0" smtClean="0">
                <a:latin typeface="+mj-lt"/>
              </a:rPr>
              <a:t>Technological innovation</a:t>
            </a:r>
            <a:endParaRPr lang="en-US" sz="2000" dirty="0">
              <a:latin typeface="+mj-lt"/>
            </a:endParaRPr>
          </a:p>
        </p:txBody>
      </p:sp>
      <p:sp>
        <p:nvSpPr>
          <p:cNvPr id="13" name="TextBox 12"/>
          <p:cNvSpPr txBox="1"/>
          <p:nvPr/>
        </p:nvSpPr>
        <p:spPr>
          <a:xfrm>
            <a:off x="228600" y="4308931"/>
            <a:ext cx="2743200" cy="400110"/>
          </a:xfrm>
          <a:prstGeom prst="rect">
            <a:avLst/>
          </a:prstGeom>
          <a:noFill/>
        </p:spPr>
        <p:txBody>
          <a:bodyPr wrap="square" rtlCol="0">
            <a:spAutoFit/>
          </a:bodyPr>
          <a:lstStyle/>
          <a:p>
            <a:r>
              <a:rPr lang="en-US" sz="2000" dirty="0" smtClean="0">
                <a:latin typeface="+mj-lt"/>
              </a:rPr>
              <a:t>Human ingenuity</a:t>
            </a:r>
            <a:endParaRPr lang="en-US" sz="2000" dirty="0">
              <a:latin typeface="+mj-lt"/>
            </a:endParaRPr>
          </a:p>
        </p:txBody>
      </p:sp>
      <p:sp>
        <p:nvSpPr>
          <p:cNvPr id="14" name="TextBox 13"/>
          <p:cNvSpPr txBox="1"/>
          <p:nvPr/>
        </p:nvSpPr>
        <p:spPr>
          <a:xfrm>
            <a:off x="3657600" y="1260931"/>
            <a:ext cx="5029200" cy="5139869"/>
          </a:xfrm>
          <a:prstGeom prst="rect">
            <a:avLst/>
          </a:prstGeom>
          <a:noFill/>
        </p:spPr>
        <p:txBody>
          <a:bodyPr wrap="square" rtlCol="0">
            <a:spAutoFit/>
          </a:bodyPr>
          <a:lstStyle/>
          <a:p>
            <a:pPr>
              <a:buFont typeface="Arial" pitchFamily="34" charset="0"/>
              <a:buChar char="•"/>
            </a:pPr>
            <a:r>
              <a:rPr lang="en-US" dirty="0" smtClean="0">
                <a:latin typeface="+mj-lt"/>
              </a:rPr>
              <a:t>Water, energy, labor, land, fertilizer, pesticides</a:t>
            </a:r>
          </a:p>
          <a:p>
            <a:pPr>
              <a:buFont typeface="Arial" pitchFamily="34" charset="0"/>
              <a:buChar char="•"/>
            </a:pPr>
            <a:endParaRPr lang="en-US" dirty="0" smtClean="0">
              <a:latin typeface="+mj-lt"/>
            </a:endParaRPr>
          </a:p>
          <a:p>
            <a:pPr>
              <a:buFont typeface="Arial" pitchFamily="34" charset="0"/>
              <a:buChar char="•"/>
            </a:pPr>
            <a:endParaRPr lang="en-US" dirty="0" smtClean="0">
              <a:latin typeface="+mj-lt"/>
            </a:endParaRPr>
          </a:p>
          <a:p>
            <a:endParaRPr lang="en-US" dirty="0" smtClean="0">
              <a:latin typeface="+mj-lt"/>
            </a:endParaRPr>
          </a:p>
          <a:p>
            <a:pPr>
              <a:buFont typeface="Arial" pitchFamily="34" charset="0"/>
              <a:buChar char="•"/>
            </a:pPr>
            <a:r>
              <a:rPr lang="en-US" dirty="0" smtClean="0">
                <a:latin typeface="+mj-lt"/>
              </a:rPr>
              <a:t>Breeding and genetic modification</a:t>
            </a:r>
          </a:p>
          <a:p>
            <a:pPr>
              <a:spcAft>
                <a:spcPts val="600"/>
              </a:spcAft>
              <a:buFont typeface="Arial" pitchFamily="34" charset="0"/>
              <a:buChar char="•"/>
            </a:pPr>
            <a:r>
              <a:rPr lang="en-US" dirty="0" smtClean="0">
                <a:latin typeface="+mj-lt"/>
              </a:rPr>
              <a:t>Energy, water and soil conservation</a:t>
            </a:r>
          </a:p>
          <a:p>
            <a:pPr>
              <a:spcAft>
                <a:spcPts val="600"/>
              </a:spcAft>
              <a:buFont typeface="Arial" pitchFamily="34" charset="0"/>
              <a:buChar char="•"/>
            </a:pPr>
            <a:r>
              <a:rPr lang="en-US" dirty="0" smtClean="0">
                <a:latin typeface="+mj-lt"/>
              </a:rPr>
              <a:t>Pest management</a:t>
            </a:r>
          </a:p>
          <a:p>
            <a:pPr>
              <a:spcAft>
                <a:spcPts val="600"/>
              </a:spcAft>
              <a:buFont typeface="Arial" pitchFamily="34" charset="0"/>
              <a:buChar char="•"/>
            </a:pPr>
            <a:r>
              <a:rPr lang="en-US" dirty="0" smtClean="0">
                <a:latin typeface="+mj-lt"/>
              </a:rPr>
              <a:t>Specialized equipment</a:t>
            </a:r>
          </a:p>
          <a:p>
            <a:pPr>
              <a:spcAft>
                <a:spcPts val="600"/>
              </a:spcAft>
              <a:buFont typeface="Arial" pitchFamily="34" charset="0"/>
              <a:buChar char="•"/>
            </a:pPr>
            <a:r>
              <a:rPr lang="en-US" dirty="0" smtClean="0">
                <a:latin typeface="+mj-lt"/>
              </a:rPr>
              <a:t>Information technology</a:t>
            </a:r>
          </a:p>
          <a:p>
            <a:pPr>
              <a:buFont typeface="Arial" pitchFamily="34" charset="0"/>
              <a:buChar char="•"/>
            </a:pPr>
            <a:endParaRPr lang="en-US" dirty="0" smtClean="0">
              <a:latin typeface="+mj-lt"/>
            </a:endParaRPr>
          </a:p>
          <a:p>
            <a:pPr>
              <a:buFont typeface="Arial" pitchFamily="34" charset="0"/>
              <a:buChar char="•"/>
            </a:pPr>
            <a:endParaRPr lang="en-US" dirty="0" smtClean="0">
              <a:latin typeface="+mj-lt"/>
            </a:endParaRPr>
          </a:p>
          <a:p>
            <a:pPr>
              <a:spcAft>
                <a:spcPts val="600"/>
              </a:spcAft>
              <a:buFont typeface="Arial" pitchFamily="34" charset="0"/>
              <a:buChar char="•"/>
            </a:pPr>
            <a:r>
              <a:rPr lang="en-US" dirty="0" smtClean="0">
                <a:latin typeface="+mj-lt"/>
              </a:rPr>
              <a:t>Crop and animal translocation</a:t>
            </a:r>
          </a:p>
          <a:p>
            <a:pPr>
              <a:spcAft>
                <a:spcPts val="600"/>
              </a:spcAft>
              <a:buFont typeface="Arial" pitchFamily="34" charset="0"/>
              <a:buChar char="•"/>
            </a:pPr>
            <a:r>
              <a:rPr lang="en-US" dirty="0" smtClean="0">
                <a:latin typeface="+mj-lt"/>
              </a:rPr>
              <a:t>Improved agronomic practices, 	                </a:t>
            </a:r>
          </a:p>
          <a:p>
            <a:pPr>
              <a:spcAft>
                <a:spcPts val="600"/>
              </a:spcAft>
            </a:pPr>
            <a:r>
              <a:rPr lang="en-US" dirty="0" smtClean="0">
                <a:latin typeface="+mj-lt"/>
              </a:rPr>
              <a:t> including diversification/energy efficiency</a:t>
            </a:r>
          </a:p>
          <a:p>
            <a:pPr>
              <a:spcAft>
                <a:spcPts val="600"/>
              </a:spcAft>
              <a:buFont typeface="Arial" pitchFamily="34" charset="0"/>
              <a:buChar char="•"/>
            </a:pPr>
            <a:r>
              <a:rPr lang="en-US" dirty="0" smtClean="0">
                <a:latin typeface="+mj-lt"/>
              </a:rPr>
              <a:t>Strategic marketing</a:t>
            </a:r>
          </a:p>
          <a:p>
            <a:pPr>
              <a:spcAft>
                <a:spcPts val="600"/>
              </a:spcAft>
              <a:buFont typeface="Arial" pitchFamily="34" charset="0"/>
              <a:buChar char="•"/>
            </a:pPr>
            <a:r>
              <a:rPr lang="en-US" dirty="0" smtClean="0">
                <a:latin typeface="+mj-lt"/>
              </a:rPr>
              <a:t>Harvest and storage efficiency</a:t>
            </a:r>
            <a:endParaRPr lang="en-US"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63000" cy="4389437"/>
          </a:xfrm>
        </p:spPr>
        <p:txBody>
          <a:bodyPr/>
          <a:lstStyle/>
          <a:p>
            <a:pPr>
              <a:spcBef>
                <a:spcPts val="0"/>
              </a:spcBef>
              <a:buClrTx/>
              <a:buFont typeface="Arial" pitchFamily="34" charset="0"/>
              <a:buChar char="•"/>
            </a:pPr>
            <a:r>
              <a:rPr lang="en-US" sz="2800" dirty="0" smtClean="0">
                <a:latin typeface="+mj-lt"/>
              </a:rPr>
              <a:t>Both deal with atmospheric conditions, such as temperature, cloud cover, and precipitation.</a:t>
            </a:r>
          </a:p>
          <a:p>
            <a:pPr>
              <a:spcBef>
                <a:spcPts val="0"/>
              </a:spcBef>
              <a:buClrTx/>
              <a:buFont typeface="Arial" pitchFamily="34" charset="0"/>
              <a:buChar char="•"/>
            </a:pPr>
            <a:endParaRPr lang="en-US" sz="2800" b="1" dirty="0" smtClean="0">
              <a:latin typeface="+mj-lt"/>
            </a:endParaRPr>
          </a:p>
          <a:p>
            <a:pPr>
              <a:spcBef>
                <a:spcPts val="0"/>
              </a:spcBef>
              <a:buClrTx/>
              <a:buFont typeface="Arial" pitchFamily="34" charset="0"/>
              <a:buChar char="•"/>
            </a:pPr>
            <a:r>
              <a:rPr lang="en-US" sz="2800" b="1" dirty="0" smtClean="0">
                <a:latin typeface="+mj-lt"/>
              </a:rPr>
              <a:t>Weather </a:t>
            </a:r>
          </a:p>
          <a:p>
            <a:pPr lvl="1">
              <a:spcBef>
                <a:spcPts val="0"/>
              </a:spcBef>
              <a:buClrTx/>
              <a:buFont typeface="Arial" pitchFamily="34" charset="0"/>
              <a:buChar char="•"/>
            </a:pPr>
            <a:r>
              <a:rPr lang="en-US" sz="2800" dirty="0" smtClean="0">
                <a:latin typeface="+mj-lt"/>
              </a:rPr>
              <a:t>Shorter term such as hourly or daily variations of atmospheric events</a:t>
            </a:r>
          </a:p>
          <a:p>
            <a:pPr lvl="1">
              <a:spcBef>
                <a:spcPts val="0"/>
              </a:spcBef>
              <a:buClrTx/>
              <a:buFont typeface="Arial" pitchFamily="34" charset="0"/>
              <a:buChar char="•"/>
            </a:pPr>
            <a:r>
              <a:rPr lang="en-US" sz="2800" dirty="0" smtClean="0">
                <a:latin typeface="+mj-lt"/>
              </a:rPr>
              <a:t>Example: Today’s high temperature was 70</a:t>
            </a:r>
            <a:r>
              <a:rPr lang="en-US" sz="2800" baseline="30000" dirty="0" smtClean="0">
                <a:latin typeface="+mj-lt"/>
              </a:rPr>
              <a:t>o</a:t>
            </a:r>
            <a:r>
              <a:rPr lang="en-US" sz="2800" dirty="0" smtClean="0">
                <a:latin typeface="+mj-lt"/>
              </a:rPr>
              <a:t>F</a:t>
            </a:r>
          </a:p>
          <a:p>
            <a:pPr marL="393700" lvl="1" indent="0">
              <a:spcBef>
                <a:spcPts val="0"/>
              </a:spcBef>
              <a:buClrTx/>
              <a:buFont typeface="Arial" pitchFamily="34" charset="0"/>
              <a:buChar char="•"/>
            </a:pPr>
            <a:endParaRPr lang="en-US" sz="2800" dirty="0" smtClean="0">
              <a:latin typeface="+mj-lt"/>
            </a:endParaRPr>
          </a:p>
          <a:p>
            <a:pPr>
              <a:spcBef>
                <a:spcPts val="0"/>
              </a:spcBef>
              <a:buClrTx/>
              <a:buFont typeface="Arial" pitchFamily="34" charset="0"/>
              <a:buChar char="•"/>
            </a:pPr>
            <a:r>
              <a:rPr lang="en-US" sz="2800" b="1" dirty="0" smtClean="0">
                <a:latin typeface="+mj-lt"/>
              </a:rPr>
              <a:t>Climate</a:t>
            </a:r>
          </a:p>
          <a:p>
            <a:pPr lvl="1">
              <a:spcBef>
                <a:spcPts val="0"/>
              </a:spcBef>
              <a:buClrTx/>
              <a:buFont typeface="Arial" pitchFamily="34" charset="0"/>
              <a:buChar char="•"/>
            </a:pPr>
            <a:r>
              <a:rPr lang="en-US" sz="2800" dirty="0" smtClean="0">
                <a:latin typeface="+mj-lt"/>
              </a:rPr>
              <a:t>Average “weather” over a longer period of time</a:t>
            </a:r>
          </a:p>
          <a:p>
            <a:pPr lvl="1">
              <a:spcBef>
                <a:spcPts val="0"/>
              </a:spcBef>
              <a:buClrTx/>
              <a:buFont typeface="Arial" pitchFamily="34" charset="0"/>
              <a:buChar char="•"/>
            </a:pPr>
            <a:r>
              <a:rPr lang="en-US" sz="2800" dirty="0" smtClean="0">
                <a:latin typeface="+mj-lt"/>
              </a:rPr>
              <a:t>Example: Last decade was the warmest decade on earth</a:t>
            </a:r>
            <a:endParaRPr lang="en-US" sz="2000" dirty="0" smtClean="0">
              <a:latin typeface="+mj-lt"/>
            </a:endParaRPr>
          </a:p>
        </p:txBody>
      </p:sp>
      <p:sp>
        <p:nvSpPr>
          <p:cNvPr id="4"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Climate vs. Weather</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382393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bwMode="auto">
          <a:xfrm>
            <a:off x="0" y="76200"/>
            <a:ext cx="9144000" cy="6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SzTx/>
              <a:buFontTx/>
              <a:buNone/>
              <a:tabLst/>
              <a:defRPr/>
            </a:pPr>
            <a:r>
              <a:rPr kumimoji="0" lang="en-US" sz="3600" i="0" u="none" strike="noStrike" kern="1200" cap="none" spc="0" normalizeH="0" baseline="0" noProof="0" dirty="0" smtClean="0">
                <a:ln>
                  <a:noFill/>
                </a:ln>
                <a:effectLst/>
                <a:uLnTx/>
                <a:uFillTx/>
                <a:latin typeface="+mj-lt"/>
                <a:ea typeface="+mj-ea"/>
                <a:cs typeface="+mj-cs"/>
              </a:rPr>
              <a:t>Adaptation Issues</a:t>
            </a:r>
            <a:endParaRPr kumimoji="0" lang="en-US" sz="3600" i="0" u="none" strike="noStrike" kern="1200" cap="none" spc="0" normalizeH="0" baseline="0" noProof="0" dirty="0">
              <a:ln>
                <a:noFill/>
              </a:ln>
              <a:effectLst/>
              <a:uLnTx/>
              <a:uFillTx/>
              <a:latin typeface="+mj-lt"/>
              <a:ea typeface="+mj-ea"/>
              <a:cs typeface="+mj-cs"/>
            </a:endParaRPr>
          </a:p>
        </p:txBody>
      </p:sp>
      <p:sp>
        <p:nvSpPr>
          <p:cNvPr id="4" name="Content Placeholder 2"/>
          <p:cNvSpPr txBox="1">
            <a:spLocks/>
          </p:cNvSpPr>
          <p:nvPr/>
        </p:nvSpPr>
        <p:spPr bwMode="auto">
          <a:xfrm>
            <a:off x="0" y="762000"/>
            <a:ext cx="8839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73050" indent="-273050" algn="l" rtl="0" fontAlgn="base">
              <a:spcBef>
                <a:spcPct val="20000"/>
              </a:spcBef>
              <a:spcAft>
                <a:spcPct val="0"/>
              </a:spcAft>
              <a:buClr>
                <a:srgbClr val="8CADAE"/>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8CADAE"/>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8C7B7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Tx/>
              <a:buFont typeface="Arial" pitchFamily="34" charset="0"/>
              <a:buChar char="•"/>
            </a:pPr>
            <a:r>
              <a:rPr lang="en-US" sz="2400" dirty="0" smtClean="0">
                <a:latin typeface="+mj-lt"/>
              </a:rPr>
              <a:t>In many ways, agriculture has been able to adapt to recent changes in the climate (for example, changes in timing of field operations, shifts in crops grown, and changing tillage and irrigation practices)</a:t>
            </a:r>
          </a:p>
          <a:p>
            <a:endParaRPr lang="en-US" sz="2400" dirty="0" smtClean="0">
              <a:latin typeface="+mj-lt"/>
            </a:endParaRPr>
          </a:p>
          <a:p>
            <a:pPr>
              <a:buClrTx/>
              <a:buFont typeface="Arial" pitchFamily="34" charset="0"/>
              <a:buChar char="•"/>
            </a:pPr>
            <a:r>
              <a:rPr lang="en-US" sz="2400" dirty="0" smtClean="0">
                <a:latin typeface="+mj-lt"/>
              </a:rPr>
              <a:t>Existing techniques likely not sufficient for forthcoming changes in the climate – new strategies will be needed</a:t>
            </a:r>
          </a:p>
          <a:p>
            <a:pPr>
              <a:buClrTx/>
              <a:buFont typeface="Arial" pitchFamily="34" charset="0"/>
              <a:buChar char="•"/>
            </a:pPr>
            <a:endParaRPr lang="en-US" sz="2400" dirty="0">
              <a:latin typeface="+mj-lt"/>
            </a:endParaRPr>
          </a:p>
          <a:p>
            <a:pPr>
              <a:buClrTx/>
              <a:buFont typeface="Arial" pitchFamily="34" charset="0"/>
              <a:buChar char="•"/>
            </a:pPr>
            <a:r>
              <a:rPr lang="en-US" sz="2400" dirty="0" smtClean="0">
                <a:latin typeface="+mj-lt"/>
              </a:rPr>
              <a:t>Improving resilience is key: transformative strategies may be needed</a:t>
            </a:r>
          </a:p>
          <a:p>
            <a:pPr>
              <a:buClrTx/>
              <a:buFont typeface="Arial" pitchFamily="34" charset="0"/>
              <a:buChar char="•"/>
            </a:pPr>
            <a:endParaRPr lang="en-US" sz="2400" dirty="0">
              <a:latin typeface="+mj-lt"/>
            </a:endParaRPr>
          </a:p>
          <a:p>
            <a:pPr>
              <a:buClrTx/>
              <a:buFont typeface="Arial" pitchFamily="34" charset="0"/>
              <a:buChar char="•"/>
            </a:pPr>
            <a:r>
              <a:rPr lang="en-US" sz="2400" dirty="0" smtClean="0">
                <a:latin typeface="+mj-lt"/>
              </a:rPr>
              <a:t>Significant portion of world’s food production already facing challenges and may not be able to invest in adaptation measures</a:t>
            </a:r>
            <a:endParaRPr lang="en-US" sz="2400" dirty="0">
              <a:latin typeface="+mj-lt"/>
            </a:endParaRPr>
          </a:p>
        </p:txBody>
      </p:sp>
      <p:sp>
        <p:nvSpPr>
          <p:cNvPr id="5" name="TextBox 4"/>
          <p:cNvSpPr txBox="1"/>
          <p:nvPr/>
        </p:nvSpPr>
        <p:spPr>
          <a:xfrm>
            <a:off x="20660" y="6550223"/>
            <a:ext cx="3977722" cy="307777"/>
          </a:xfrm>
          <a:prstGeom prst="rect">
            <a:avLst/>
          </a:prstGeom>
          <a:noFill/>
        </p:spPr>
        <p:txBody>
          <a:bodyPr wrap="none" rtlCol="0">
            <a:spAutoFit/>
          </a:bodyPr>
          <a:lstStyle/>
          <a:p>
            <a:r>
              <a:rPr lang="en-US" sz="1400" dirty="0" smtClean="0">
                <a:latin typeface="+mj-lt"/>
              </a:rPr>
              <a:t>(Hatfield et al., 2014, National Climate Assessment)</a:t>
            </a:r>
            <a:endParaRPr lang="en-US" sz="1400" dirty="0">
              <a:latin typeface="+mj-lt"/>
            </a:endParaRPr>
          </a:p>
        </p:txBody>
      </p:sp>
    </p:spTree>
    <p:extLst>
      <p:ext uri="{BB962C8B-B14F-4D97-AF65-F5344CB8AC3E}">
        <p14:creationId xmlns:p14="http://schemas.microsoft.com/office/powerpoint/2010/main" val="401508867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2400"/>
            <a:ext cx="9144000" cy="685800"/>
          </a:xfrm>
        </p:spPr>
        <p:txBody>
          <a:bodyPr>
            <a:normAutofit/>
          </a:bodyPr>
          <a:lstStyle/>
          <a:p>
            <a:pPr algn="ctr">
              <a:buNone/>
            </a:pPr>
            <a:r>
              <a:rPr lang="en-US" sz="3600" dirty="0" smtClean="0">
                <a:latin typeface="+mj-lt"/>
              </a:rPr>
              <a:t>Mitigation</a:t>
            </a:r>
          </a:p>
        </p:txBody>
      </p:sp>
      <p:sp>
        <p:nvSpPr>
          <p:cNvPr id="4" name="TextBox 3"/>
          <p:cNvSpPr txBox="1"/>
          <p:nvPr/>
        </p:nvSpPr>
        <p:spPr>
          <a:xfrm>
            <a:off x="0" y="6550223"/>
            <a:ext cx="1186543" cy="307777"/>
          </a:xfrm>
          <a:prstGeom prst="rect">
            <a:avLst/>
          </a:prstGeom>
          <a:noFill/>
        </p:spPr>
        <p:txBody>
          <a:bodyPr wrap="none" rtlCol="0">
            <a:spAutoFit/>
          </a:bodyPr>
          <a:lstStyle/>
          <a:p>
            <a:r>
              <a:rPr lang="en-US" sz="1400" dirty="0" smtClean="0">
                <a:latin typeface="+mj-lt"/>
              </a:rPr>
              <a:t>(WICCI, 2011)</a:t>
            </a:r>
            <a:endParaRPr lang="en-US" sz="1400" dirty="0">
              <a:latin typeface="+mj-lt"/>
            </a:endParaRPr>
          </a:p>
        </p:txBody>
      </p:sp>
      <p:sp>
        <p:nvSpPr>
          <p:cNvPr id="5" name="Rectangle 4"/>
          <p:cNvSpPr/>
          <p:nvPr/>
        </p:nvSpPr>
        <p:spPr>
          <a:xfrm>
            <a:off x="228600" y="1155442"/>
            <a:ext cx="8763000" cy="5016758"/>
          </a:xfrm>
          <a:prstGeom prst="rect">
            <a:avLst/>
          </a:prstGeom>
        </p:spPr>
        <p:txBody>
          <a:bodyPr wrap="square">
            <a:spAutoFit/>
          </a:bodyPr>
          <a:lstStyle/>
          <a:p>
            <a:pPr>
              <a:buNone/>
            </a:pPr>
            <a:r>
              <a:rPr lang="en-US" sz="3200" dirty="0" smtClean="0">
                <a:latin typeface="+mj-lt"/>
              </a:rPr>
              <a:t>The idea that we can avoid, prevent or minimize undesirable things happening in the future. Two ways:</a:t>
            </a:r>
          </a:p>
          <a:p>
            <a:pPr>
              <a:buNone/>
            </a:pPr>
            <a:endParaRPr lang="en-US" sz="3200" dirty="0" smtClean="0">
              <a:latin typeface="+mj-lt"/>
            </a:endParaRPr>
          </a:p>
          <a:p>
            <a:pPr marL="514350" indent="-514350">
              <a:buAutoNum type="arabicPeriod"/>
            </a:pPr>
            <a:r>
              <a:rPr lang="en-US" sz="3200" dirty="0" smtClean="0">
                <a:latin typeface="+mj-lt"/>
              </a:rPr>
              <a:t>Release fewer greenhouse gases to the atmosphere</a:t>
            </a:r>
          </a:p>
          <a:p>
            <a:pPr marL="514350" indent="-514350">
              <a:buAutoNum type="arabicPeriod"/>
            </a:pPr>
            <a:endParaRPr lang="en-US" sz="3200" dirty="0" smtClean="0">
              <a:latin typeface="+mj-lt"/>
            </a:endParaRPr>
          </a:p>
          <a:p>
            <a:pPr marL="514350" indent="-514350">
              <a:buAutoNum type="arabicPeriod"/>
            </a:pPr>
            <a:r>
              <a:rPr lang="en-US" sz="3200" dirty="0" smtClean="0">
                <a:latin typeface="+mj-lt"/>
              </a:rPr>
              <a:t>REMOVE greenhouse gases from the atmosphere</a:t>
            </a:r>
          </a:p>
          <a:p>
            <a:pPr marL="514350" indent="-514350">
              <a:buAutoNum type="arabicPeriod"/>
            </a:pPr>
            <a:endParaRPr lang="en-US" sz="3200" dirty="0" smtClean="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641498"/>
          </a:xfrm>
        </p:spPr>
        <p:txBody>
          <a:bodyPr>
            <a:normAutofit/>
          </a:bodyPr>
          <a:lstStyle/>
          <a:p>
            <a:pPr algn="ctr"/>
            <a:r>
              <a:rPr lang="en-US" sz="3600" dirty="0" smtClean="0">
                <a:solidFill>
                  <a:schemeClr val="tx1"/>
                </a:solidFill>
              </a:rPr>
              <a:t>Cropland in the United States</a:t>
            </a:r>
            <a:endParaRPr lang="en-US" sz="3600" dirty="0">
              <a:solidFill>
                <a:schemeClr val="tx1"/>
              </a:solidFill>
            </a:endParaRPr>
          </a:p>
        </p:txBody>
      </p:sp>
      <p:sp>
        <p:nvSpPr>
          <p:cNvPr id="5" name="TextBox 4"/>
          <p:cNvSpPr txBox="1"/>
          <p:nvPr/>
        </p:nvSpPr>
        <p:spPr>
          <a:xfrm>
            <a:off x="0" y="6550223"/>
            <a:ext cx="2208810" cy="307777"/>
          </a:xfrm>
          <a:prstGeom prst="rect">
            <a:avLst/>
          </a:prstGeom>
          <a:noFill/>
        </p:spPr>
        <p:txBody>
          <a:bodyPr wrap="none" rtlCol="0">
            <a:spAutoFit/>
          </a:bodyPr>
          <a:lstStyle/>
          <a:p>
            <a:r>
              <a:rPr lang="en-US" sz="1400" dirty="0" smtClean="0">
                <a:latin typeface="+mj-lt"/>
              </a:rPr>
              <a:t>(Adapted from USDA, 2014)</a:t>
            </a:r>
            <a:endParaRPr lang="en-US" sz="1400" dirty="0">
              <a:latin typeface="+mj-lt"/>
            </a:endParaRPr>
          </a:p>
        </p:txBody>
      </p:sp>
      <p:pic>
        <p:nvPicPr>
          <p:cNvPr id="7" name="Picture 6" descr="m13160.png"/>
          <p:cNvPicPr>
            <a:picLocks noChangeAspect="1"/>
          </p:cNvPicPr>
          <p:nvPr/>
        </p:nvPicPr>
        <p:blipFill>
          <a:blip r:embed="rId3" cstate="print"/>
          <a:stretch>
            <a:fillRect/>
          </a:stretch>
        </p:blipFill>
        <p:spPr>
          <a:xfrm>
            <a:off x="481895" y="1143000"/>
            <a:ext cx="8204905" cy="50914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descr="Z:\Julie E. Doll\Pending\GREEEN -- Material Development\January 2011 Files\Fact sheet 2_figure 1_02feb11.tif"/>
          <p:cNvPicPr preferRelativeResize="0">
            <a:picLocks noChangeArrowheads="1"/>
          </p:cNvPicPr>
          <p:nvPr/>
        </p:nvPicPr>
        <p:blipFill>
          <a:blip r:embed="rId3" cstate="screen"/>
          <a:stretch>
            <a:fillRect/>
          </a:stretch>
        </p:blipFill>
        <p:spPr bwMode="auto">
          <a:xfrm>
            <a:off x="23442" y="1905000"/>
            <a:ext cx="8968158" cy="3429000"/>
          </a:xfrm>
          <a:prstGeom prst="rect">
            <a:avLst/>
          </a:prstGeom>
          <a:noFill/>
        </p:spPr>
      </p:pic>
      <p:sp>
        <p:nvSpPr>
          <p:cNvPr id="6" name="Rectangle 2"/>
          <p:cNvSpPr txBox="1">
            <a:spLocks noChangeArrowheads="1"/>
          </p:cNvSpPr>
          <p:nvPr/>
        </p:nvSpPr>
        <p:spPr>
          <a:xfrm>
            <a:off x="0" y="152400"/>
            <a:ext cx="9144000" cy="609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Agricultural Emissions in the United States</a:t>
            </a:r>
            <a:endParaRPr kumimoji="0" lang="en-US" sz="3600" i="0" u="none" strike="noStrike" kern="1200" cap="none" spc="0" normalizeH="0" baseline="0" noProof="0" dirty="0" smtClean="0">
              <a:ln>
                <a:noFill/>
              </a:ln>
              <a:effectLst/>
              <a:uLnTx/>
              <a:uFillTx/>
              <a:latin typeface="+mj-lt"/>
              <a:ea typeface="+mj-ea"/>
              <a:cs typeface="+mj-cs"/>
            </a:endParaRPr>
          </a:p>
        </p:txBody>
      </p:sp>
      <p:sp>
        <p:nvSpPr>
          <p:cNvPr id="9" name="Text Box 6"/>
          <p:cNvSpPr txBox="1">
            <a:spLocks noChangeArrowheads="1"/>
          </p:cNvSpPr>
          <p:nvPr/>
        </p:nvSpPr>
        <p:spPr bwMode="auto">
          <a:xfrm>
            <a:off x="0" y="6553200"/>
            <a:ext cx="5410200" cy="307777"/>
          </a:xfrm>
          <a:prstGeom prst="rect">
            <a:avLst/>
          </a:prstGeom>
          <a:noFill/>
          <a:ln w="9525">
            <a:noFill/>
            <a:miter lim="800000"/>
            <a:headEnd/>
            <a:tailEnd/>
          </a:ln>
        </p:spPr>
        <p:txBody>
          <a:bodyPr wrap="square">
            <a:spAutoFit/>
          </a:bodyPr>
          <a:lstStyle/>
          <a:p>
            <a:pPr>
              <a:spcBef>
                <a:spcPct val="50000"/>
              </a:spcBef>
            </a:pPr>
            <a:r>
              <a:rPr lang="en-US" sz="1400" dirty="0" smtClean="0">
                <a:latin typeface="+mj-lt"/>
              </a:rPr>
              <a:t>(EPA’s US GHG Inventory Report, 2014)</a:t>
            </a:r>
            <a:endParaRPr lang="en-US" sz="1400" dirty="0">
              <a:latin typeface="+mj-lt"/>
            </a:endParaRPr>
          </a:p>
        </p:txBody>
      </p:sp>
    </p:spTree>
    <p:extLst>
      <p:ext uri="{BB962C8B-B14F-4D97-AF65-F5344CB8AC3E}">
        <p14:creationId xmlns:p14="http://schemas.microsoft.com/office/powerpoint/2010/main" val="368716998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92162"/>
          </a:xfrm>
        </p:spPr>
        <p:txBody>
          <a:bodyPr>
            <a:normAutofit/>
          </a:bodyPr>
          <a:lstStyle/>
          <a:p>
            <a:pPr algn="ctr"/>
            <a:r>
              <a:rPr lang="en-US" sz="3600" dirty="0" smtClean="0">
                <a:solidFill>
                  <a:schemeClr val="tx1"/>
                </a:solidFill>
              </a:rPr>
              <a:t>Greenhouse Gases Not Created Equal</a:t>
            </a:r>
            <a:endParaRPr lang="en-US" sz="3600" dirty="0">
              <a:solidFill>
                <a:schemeClr val="tx1"/>
              </a:solidFill>
            </a:endParaRPr>
          </a:p>
        </p:txBody>
      </p:sp>
      <p:pic>
        <p:nvPicPr>
          <p:cNvPr id="4" name="Picture 2" descr="C:\Users\jedoll\Desktop\Capture.PNG"/>
          <p:cNvPicPr>
            <a:picLocks noChangeAspect="1" noChangeArrowheads="1"/>
          </p:cNvPicPr>
          <p:nvPr/>
        </p:nvPicPr>
        <p:blipFill>
          <a:blip r:embed="rId3" cstate="print"/>
          <a:srcRect/>
          <a:stretch>
            <a:fillRect/>
          </a:stretch>
        </p:blipFill>
        <p:spPr bwMode="auto">
          <a:xfrm>
            <a:off x="240222" y="1219200"/>
            <a:ext cx="8663555" cy="5089266"/>
          </a:xfrm>
          <a:prstGeom prst="rect">
            <a:avLst/>
          </a:prstGeom>
          <a:noFill/>
        </p:spPr>
      </p:pic>
      <p:sp>
        <p:nvSpPr>
          <p:cNvPr id="5" name="TextBox 4"/>
          <p:cNvSpPr txBox="1"/>
          <p:nvPr/>
        </p:nvSpPr>
        <p:spPr>
          <a:xfrm>
            <a:off x="0" y="6550223"/>
            <a:ext cx="1073564" cy="307777"/>
          </a:xfrm>
          <a:prstGeom prst="rect">
            <a:avLst/>
          </a:prstGeom>
          <a:noFill/>
        </p:spPr>
        <p:txBody>
          <a:bodyPr wrap="none" rtlCol="0">
            <a:spAutoFit/>
          </a:bodyPr>
          <a:lstStyle/>
          <a:p>
            <a:r>
              <a:rPr lang="en-US" sz="1400" dirty="0" smtClean="0">
                <a:latin typeface="+mj-lt"/>
              </a:rPr>
              <a:t>(IPCC, 2014)</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152400"/>
            <a:ext cx="9144000" cy="584200"/>
          </a:xfrm>
        </p:spPr>
        <p:txBody>
          <a:bodyPr>
            <a:noAutofit/>
          </a:bodyPr>
          <a:lstStyle/>
          <a:p>
            <a:pPr algn="ctr" eaLnBrk="1" hangingPunct="1"/>
            <a:r>
              <a:rPr lang="en-US" sz="3600" dirty="0" smtClean="0">
                <a:solidFill>
                  <a:schemeClr val="tx1"/>
                </a:solidFill>
              </a:rPr>
              <a:t>Nitrous Oxide (N</a:t>
            </a:r>
            <a:r>
              <a:rPr lang="en-US" sz="3600" baseline="-25000" dirty="0" smtClean="0">
                <a:solidFill>
                  <a:schemeClr val="tx1"/>
                </a:solidFill>
              </a:rPr>
              <a:t>2</a:t>
            </a:r>
            <a:r>
              <a:rPr lang="en-US" sz="3600" dirty="0" smtClean="0">
                <a:solidFill>
                  <a:schemeClr val="tx1"/>
                </a:solidFill>
              </a:rPr>
              <a:t>O) Sources</a:t>
            </a:r>
          </a:p>
        </p:txBody>
      </p:sp>
      <p:sp>
        <p:nvSpPr>
          <p:cNvPr id="21509" name="Text Box 6"/>
          <p:cNvSpPr txBox="1">
            <a:spLocks noChangeArrowheads="1"/>
          </p:cNvSpPr>
          <p:nvPr/>
        </p:nvSpPr>
        <p:spPr bwMode="auto">
          <a:xfrm>
            <a:off x="0" y="6553200"/>
            <a:ext cx="5410200" cy="307777"/>
          </a:xfrm>
          <a:prstGeom prst="rect">
            <a:avLst/>
          </a:prstGeom>
          <a:noFill/>
          <a:ln w="9525">
            <a:noFill/>
            <a:miter lim="800000"/>
            <a:headEnd/>
            <a:tailEnd/>
          </a:ln>
        </p:spPr>
        <p:txBody>
          <a:bodyPr wrap="square">
            <a:spAutoFit/>
          </a:bodyPr>
          <a:lstStyle/>
          <a:p>
            <a:pPr>
              <a:spcBef>
                <a:spcPct val="50000"/>
              </a:spcBef>
            </a:pPr>
            <a:r>
              <a:rPr lang="en-US" sz="1400" dirty="0" smtClean="0">
                <a:latin typeface="+mj-lt"/>
              </a:rPr>
              <a:t>(EPA, 2014)</a:t>
            </a:r>
            <a:endParaRPr lang="en-US" sz="1400" dirty="0">
              <a:latin typeface="+mj-lt"/>
            </a:endParaRPr>
          </a:p>
        </p:txBody>
      </p:sp>
      <p:pic>
        <p:nvPicPr>
          <p:cNvPr id="7" name="Picture 6" descr="gases-n2o.png"/>
          <p:cNvPicPr>
            <a:picLocks noChangeAspect="1"/>
          </p:cNvPicPr>
          <p:nvPr/>
        </p:nvPicPr>
        <p:blipFill>
          <a:blip r:embed="rId3" cstate="print"/>
          <a:stretch>
            <a:fillRect/>
          </a:stretch>
        </p:blipFill>
        <p:spPr>
          <a:xfrm>
            <a:off x="1828800" y="1447800"/>
            <a:ext cx="5486400" cy="487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oil pit_b.jpg"/>
          <p:cNvPicPr>
            <a:picLocks noChangeAspect="1"/>
          </p:cNvPicPr>
          <p:nvPr/>
        </p:nvPicPr>
        <p:blipFill>
          <a:blip r:embed="rId3" cstate="print"/>
          <a:srcRect/>
          <a:stretch>
            <a:fillRect/>
          </a:stretch>
        </p:blipFill>
        <p:spPr>
          <a:xfrm>
            <a:off x="2209800" y="1219200"/>
            <a:ext cx="5105400" cy="4950691"/>
          </a:xfrm>
          <a:prstGeom prst="rect">
            <a:avLst/>
          </a:prstGeom>
        </p:spPr>
      </p:pic>
      <p:sp>
        <p:nvSpPr>
          <p:cNvPr id="7" name="TextBox 6"/>
          <p:cNvSpPr txBox="1"/>
          <p:nvPr/>
        </p:nvSpPr>
        <p:spPr>
          <a:xfrm flipH="1">
            <a:off x="4267200" y="4572000"/>
            <a:ext cx="2209800" cy="954107"/>
          </a:xfrm>
          <a:prstGeom prst="rect">
            <a:avLst/>
          </a:prstGeom>
          <a:solidFill>
            <a:schemeClr val="bg1"/>
          </a:solidFill>
          <a:ln w="3175">
            <a:solidFill>
              <a:schemeClr val="tx1"/>
            </a:solidFill>
          </a:ln>
        </p:spPr>
        <p:txBody>
          <a:bodyPr wrap="square" rtlCol="0">
            <a:spAutoFit/>
          </a:bodyPr>
          <a:lstStyle/>
          <a:p>
            <a:pPr algn="ctr"/>
            <a:r>
              <a:rPr lang="en-US" sz="2800" dirty="0" smtClean="0">
                <a:solidFill>
                  <a:srgbClr val="FF0000"/>
                </a:solidFill>
                <a:latin typeface="+mj-lt"/>
              </a:rPr>
              <a:t>MINERAL NITROGEN</a:t>
            </a:r>
            <a:endParaRPr lang="en-US" sz="2800" dirty="0">
              <a:solidFill>
                <a:srgbClr val="FF0000"/>
              </a:solidFill>
              <a:latin typeface="+mj-lt"/>
            </a:endParaRPr>
          </a:p>
        </p:txBody>
      </p:sp>
      <p:sp>
        <p:nvSpPr>
          <p:cNvPr id="8" name="Curved Up Arrow 7"/>
          <p:cNvSpPr/>
          <p:nvPr/>
        </p:nvSpPr>
        <p:spPr>
          <a:xfrm rot="3731919" flipH="1">
            <a:off x="-96148" y="2519296"/>
            <a:ext cx="5036928" cy="1343144"/>
          </a:xfrm>
          <a:prstGeom prst="curvedUpArrow">
            <a:avLst>
              <a:gd name="adj1" fmla="val 25000"/>
              <a:gd name="adj2" fmla="val 52582"/>
              <a:gd name="adj3" fmla="val 25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9" name="TextBox 8"/>
          <p:cNvSpPr txBox="1"/>
          <p:nvPr/>
        </p:nvSpPr>
        <p:spPr>
          <a:xfrm flipH="1">
            <a:off x="2133600" y="609600"/>
            <a:ext cx="2590800" cy="523220"/>
          </a:xfrm>
          <a:prstGeom prst="rect">
            <a:avLst/>
          </a:prstGeom>
          <a:solidFill>
            <a:schemeClr val="bg1"/>
          </a:solidFill>
          <a:ln w="3175">
            <a:solidFill>
              <a:schemeClr val="tx1"/>
            </a:solidFill>
          </a:ln>
        </p:spPr>
        <p:txBody>
          <a:bodyPr wrap="square" rtlCol="0">
            <a:spAutoFit/>
          </a:bodyPr>
          <a:lstStyle/>
          <a:p>
            <a:pPr algn="ctr"/>
            <a:r>
              <a:rPr lang="en-US" sz="2800" dirty="0" smtClean="0">
                <a:solidFill>
                  <a:srgbClr val="FF0000"/>
                </a:solidFill>
                <a:latin typeface="+mj-lt"/>
              </a:rPr>
              <a:t>Nitrous oxide</a:t>
            </a:r>
            <a:endParaRPr lang="en-US" sz="2800" dirty="0">
              <a:solidFill>
                <a:srgbClr val="FF0000"/>
              </a:solidFill>
              <a:latin typeface="+mj-lt"/>
            </a:endParaRPr>
          </a:p>
        </p:txBody>
      </p:sp>
      <p:sp>
        <p:nvSpPr>
          <p:cNvPr id="11" name="TextBox 10"/>
          <p:cNvSpPr txBox="1"/>
          <p:nvPr/>
        </p:nvSpPr>
        <p:spPr>
          <a:xfrm flipH="1">
            <a:off x="76200" y="2557790"/>
            <a:ext cx="4419600" cy="954107"/>
          </a:xfrm>
          <a:prstGeom prst="rect">
            <a:avLst/>
          </a:prstGeom>
          <a:solidFill>
            <a:schemeClr val="bg1"/>
          </a:solidFill>
          <a:ln w="3175">
            <a:solidFill>
              <a:schemeClr val="tx1"/>
            </a:solidFill>
          </a:ln>
        </p:spPr>
        <p:txBody>
          <a:bodyPr wrap="square" rtlCol="0">
            <a:spAutoFit/>
          </a:bodyPr>
          <a:lstStyle/>
          <a:p>
            <a:pPr algn="ctr"/>
            <a:r>
              <a:rPr lang="en-US" sz="2800" dirty="0" smtClean="0">
                <a:latin typeface="+mj-lt"/>
              </a:rPr>
              <a:t>Microbial Processes: Nitrification &amp; </a:t>
            </a:r>
            <a:r>
              <a:rPr lang="en-US" sz="2800" dirty="0" err="1" smtClean="0">
                <a:latin typeface="+mj-lt"/>
              </a:rPr>
              <a:t>Denitrification</a:t>
            </a:r>
            <a:endParaRPr lang="en-US" sz="28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152400"/>
            <a:ext cx="9144000" cy="584200"/>
          </a:xfrm>
        </p:spPr>
        <p:txBody>
          <a:bodyPr/>
          <a:lstStyle/>
          <a:p>
            <a:pPr algn="ctr" eaLnBrk="1" hangingPunct="1"/>
            <a:r>
              <a:rPr lang="en-US" sz="3600" dirty="0" smtClean="0">
                <a:solidFill>
                  <a:schemeClr val="tx1"/>
                </a:solidFill>
              </a:rPr>
              <a:t>Methane (CH</a:t>
            </a:r>
            <a:r>
              <a:rPr lang="en-US" sz="3600" baseline="-25000" dirty="0" smtClean="0">
                <a:solidFill>
                  <a:schemeClr val="tx1"/>
                </a:solidFill>
              </a:rPr>
              <a:t>4</a:t>
            </a:r>
            <a:r>
              <a:rPr lang="en-US" sz="3600" dirty="0" smtClean="0">
                <a:solidFill>
                  <a:schemeClr val="tx1"/>
                </a:solidFill>
              </a:rPr>
              <a:t>) Sources</a:t>
            </a:r>
          </a:p>
        </p:txBody>
      </p:sp>
      <p:sp>
        <p:nvSpPr>
          <p:cNvPr id="24580" name="Rectangle 5"/>
          <p:cNvSpPr txBox="1">
            <a:spLocks noChangeArrowheads="1"/>
          </p:cNvSpPr>
          <p:nvPr/>
        </p:nvSpPr>
        <p:spPr bwMode="auto">
          <a:xfrm>
            <a:off x="0" y="1752600"/>
            <a:ext cx="4191000" cy="4495800"/>
          </a:xfrm>
          <a:prstGeom prst="rect">
            <a:avLst/>
          </a:prstGeom>
          <a:noFill/>
          <a:ln w="9525">
            <a:noFill/>
            <a:miter lim="800000"/>
            <a:headEnd/>
            <a:tailEnd/>
          </a:ln>
        </p:spPr>
        <p:txBody>
          <a:bodyPr/>
          <a:lstStyle/>
          <a:p>
            <a:pPr marL="342900" indent="-342900">
              <a:spcBef>
                <a:spcPct val="20000"/>
              </a:spcBef>
              <a:buClr>
                <a:srgbClr val="CCFF33"/>
              </a:buClr>
              <a:buSzPct val="70000"/>
              <a:buFont typeface="Wingdings" pitchFamily="2" charset="2"/>
              <a:buChar char="n"/>
            </a:pPr>
            <a:endParaRPr lang="en-US" sz="2000" dirty="0">
              <a:latin typeface="+mj-lt"/>
            </a:endParaRPr>
          </a:p>
        </p:txBody>
      </p:sp>
      <p:pic>
        <p:nvPicPr>
          <p:cNvPr id="6" name="Picture 5" descr="gases-methane.png"/>
          <p:cNvPicPr>
            <a:picLocks noChangeAspect="1"/>
          </p:cNvPicPr>
          <p:nvPr/>
        </p:nvPicPr>
        <p:blipFill>
          <a:blip r:embed="rId3" cstate="print"/>
          <a:stretch>
            <a:fillRect/>
          </a:stretch>
        </p:blipFill>
        <p:spPr>
          <a:xfrm>
            <a:off x="1833308" y="1295400"/>
            <a:ext cx="5253292" cy="4786943"/>
          </a:xfrm>
          <a:prstGeom prst="rect">
            <a:avLst/>
          </a:prstGeom>
        </p:spPr>
      </p:pic>
      <p:sp>
        <p:nvSpPr>
          <p:cNvPr id="9" name="Text Box 6"/>
          <p:cNvSpPr txBox="1">
            <a:spLocks noChangeArrowheads="1"/>
          </p:cNvSpPr>
          <p:nvPr/>
        </p:nvSpPr>
        <p:spPr bwMode="auto">
          <a:xfrm>
            <a:off x="0" y="6553200"/>
            <a:ext cx="5410200" cy="307777"/>
          </a:xfrm>
          <a:prstGeom prst="rect">
            <a:avLst/>
          </a:prstGeom>
          <a:noFill/>
          <a:ln w="9525">
            <a:noFill/>
            <a:miter lim="800000"/>
            <a:headEnd/>
            <a:tailEnd/>
          </a:ln>
        </p:spPr>
        <p:txBody>
          <a:bodyPr wrap="square">
            <a:spAutoFit/>
          </a:bodyPr>
          <a:lstStyle/>
          <a:p>
            <a:pPr>
              <a:spcBef>
                <a:spcPct val="50000"/>
              </a:spcBef>
            </a:pPr>
            <a:r>
              <a:rPr lang="en-US" sz="1400" dirty="0" smtClean="0">
                <a:latin typeface="+mj-lt"/>
              </a:rPr>
              <a:t>(EPA, 2014)</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228600"/>
            <a:ext cx="9144000" cy="584200"/>
          </a:xfrm>
        </p:spPr>
        <p:txBody>
          <a:bodyPr>
            <a:noAutofit/>
          </a:bodyPr>
          <a:lstStyle/>
          <a:p>
            <a:pPr algn="ctr" eaLnBrk="1" hangingPunct="1"/>
            <a:r>
              <a:rPr lang="en-US" sz="3600" dirty="0" smtClean="0">
                <a:solidFill>
                  <a:schemeClr val="tx1"/>
                </a:solidFill>
              </a:rPr>
              <a:t>Methane: Microbial Processes</a:t>
            </a:r>
          </a:p>
        </p:txBody>
      </p:sp>
      <p:pic>
        <p:nvPicPr>
          <p:cNvPr id="25604" name="Picture 2" descr="Confined-animal-feeding-operation Wikipedia water pollution.jpg"/>
          <p:cNvPicPr>
            <a:picLocks noChangeAspect="1"/>
          </p:cNvPicPr>
          <p:nvPr/>
        </p:nvPicPr>
        <p:blipFill>
          <a:blip r:embed="rId3" cstate="print"/>
          <a:srcRect/>
          <a:stretch>
            <a:fillRect/>
          </a:stretch>
        </p:blipFill>
        <p:spPr bwMode="auto">
          <a:xfrm>
            <a:off x="3291840" y="1600200"/>
            <a:ext cx="2560320" cy="1828800"/>
          </a:xfrm>
          <a:prstGeom prst="rect">
            <a:avLst/>
          </a:prstGeom>
          <a:noFill/>
          <a:ln w="9525">
            <a:noFill/>
            <a:miter lim="800000"/>
            <a:headEnd/>
            <a:tailEnd/>
          </a:ln>
        </p:spPr>
      </p:pic>
      <p:pic>
        <p:nvPicPr>
          <p:cNvPr id="25606" name="Picture 9"/>
          <p:cNvPicPr>
            <a:picLocks noChangeAspect="1"/>
          </p:cNvPicPr>
          <p:nvPr/>
        </p:nvPicPr>
        <p:blipFill>
          <a:blip r:embed="rId4" cstate="print"/>
          <a:srcRect/>
          <a:stretch>
            <a:fillRect/>
          </a:stretch>
        </p:blipFill>
        <p:spPr bwMode="auto">
          <a:xfrm>
            <a:off x="6172200" y="1600200"/>
            <a:ext cx="2709041" cy="1828800"/>
          </a:xfrm>
          <a:prstGeom prst="rect">
            <a:avLst/>
          </a:prstGeom>
          <a:noFill/>
          <a:ln w="9525">
            <a:noFill/>
            <a:miter lim="800000"/>
            <a:headEnd/>
            <a:tailEnd/>
          </a:ln>
        </p:spPr>
      </p:pic>
      <p:sp>
        <p:nvSpPr>
          <p:cNvPr id="8" name="Rectangle 7"/>
          <p:cNvSpPr/>
          <p:nvPr/>
        </p:nvSpPr>
        <p:spPr>
          <a:xfrm>
            <a:off x="533400" y="2133600"/>
            <a:ext cx="1886094" cy="523220"/>
          </a:xfrm>
          <a:prstGeom prst="rect">
            <a:avLst/>
          </a:prstGeom>
        </p:spPr>
        <p:txBody>
          <a:bodyPr wrap="none">
            <a:spAutoFit/>
          </a:bodyPr>
          <a:lstStyle/>
          <a:p>
            <a:r>
              <a:rPr lang="en-US" sz="2800" dirty="0" smtClean="0">
                <a:latin typeface="+mj-lt"/>
              </a:rPr>
              <a:t>Production:</a:t>
            </a:r>
            <a:endParaRPr lang="en-US" sz="2800" dirty="0">
              <a:latin typeface="+mj-lt"/>
            </a:endParaRPr>
          </a:p>
        </p:txBody>
      </p:sp>
      <p:sp>
        <p:nvSpPr>
          <p:cNvPr id="9" name="Rectangle 8"/>
          <p:cNvSpPr/>
          <p:nvPr/>
        </p:nvSpPr>
        <p:spPr>
          <a:xfrm>
            <a:off x="381000" y="5029200"/>
            <a:ext cx="2234907" cy="523220"/>
          </a:xfrm>
          <a:prstGeom prst="rect">
            <a:avLst/>
          </a:prstGeom>
        </p:spPr>
        <p:txBody>
          <a:bodyPr wrap="none">
            <a:spAutoFit/>
          </a:bodyPr>
          <a:lstStyle/>
          <a:p>
            <a:r>
              <a:rPr lang="en-US" sz="2800" dirty="0" smtClean="0">
                <a:latin typeface="+mj-lt"/>
              </a:rPr>
              <a:t>Consumption:</a:t>
            </a:r>
            <a:endParaRPr lang="en-US" sz="2800" dirty="0">
              <a:latin typeface="+mj-lt"/>
            </a:endParaRPr>
          </a:p>
        </p:txBody>
      </p:sp>
      <p:pic>
        <p:nvPicPr>
          <p:cNvPr id="10" name="Picture 9" descr="soil pit_b.jpg"/>
          <p:cNvPicPr>
            <a:picLocks noChangeAspect="1"/>
          </p:cNvPicPr>
          <p:nvPr/>
        </p:nvPicPr>
        <p:blipFill>
          <a:blip r:embed="rId5" cstate="print"/>
          <a:srcRect/>
          <a:stretch>
            <a:fillRect/>
          </a:stretch>
        </p:blipFill>
        <p:spPr>
          <a:xfrm>
            <a:off x="3276600" y="4419600"/>
            <a:ext cx="188595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52400"/>
            <a:ext cx="9144000" cy="584200"/>
          </a:xfrm>
        </p:spPr>
        <p:txBody>
          <a:bodyPr/>
          <a:lstStyle/>
          <a:p>
            <a:pPr algn="ctr" eaLnBrk="1" hangingPunct="1"/>
            <a:r>
              <a:rPr lang="en-US" sz="3600" dirty="0" smtClean="0">
                <a:solidFill>
                  <a:schemeClr val="tx1"/>
                </a:solidFill>
              </a:rPr>
              <a:t>Land Use Change and Carbon Dioxide (CO2)</a:t>
            </a:r>
          </a:p>
        </p:txBody>
      </p:sp>
      <p:pic>
        <p:nvPicPr>
          <p:cNvPr id="20483" name="Picture 5" descr="aberfig12-16"/>
          <p:cNvPicPr>
            <a:picLocks noChangeAspect="1" noChangeArrowheads="1"/>
          </p:cNvPicPr>
          <p:nvPr/>
        </p:nvPicPr>
        <p:blipFill>
          <a:blip r:embed="rId3" cstate="print"/>
          <a:srcRect/>
          <a:stretch>
            <a:fillRect/>
          </a:stretch>
        </p:blipFill>
        <p:spPr bwMode="auto">
          <a:xfrm>
            <a:off x="1752600" y="1066800"/>
            <a:ext cx="5638800" cy="4933950"/>
          </a:xfrm>
          <a:prstGeom prst="rect">
            <a:avLst/>
          </a:prstGeom>
          <a:noFill/>
          <a:ln w="9525">
            <a:noFill/>
            <a:miter lim="800000"/>
            <a:headEnd/>
            <a:tailEnd/>
          </a:ln>
        </p:spPr>
      </p:pic>
      <p:sp>
        <p:nvSpPr>
          <p:cNvPr id="20484" name="Text Box 6"/>
          <p:cNvSpPr txBox="1">
            <a:spLocks noChangeArrowheads="1"/>
          </p:cNvSpPr>
          <p:nvPr/>
        </p:nvSpPr>
        <p:spPr bwMode="auto">
          <a:xfrm>
            <a:off x="0" y="6550025"/>
            <a:ext cx="3048000" cy="307975"/>
          </a:xfrm>
          <a:prstGeom prst="rect">
            <a:avLst/>
          </a:prstGeom>
          <a:noFill/>
          <a:ln w="9525">
            <a:noFill/>
            <a:miter lim="800000"/>
            <a:headEnd/>
            <a:tailEnd/>
          </a:ln>
        </p:spPr>
        <p:txBody>
          <a:bodyPr>
            <a:spAutoFit/>
          </a:bodyPr>
          <a:lstStyle/>
          <a:p>
            <a:pPr>
              <a:spcBef>
                <a:spcPct val="50000"/>
              </a:spcBef>
            </a:pPr>
            <a:r>
              <a:rPr lang="en-US" sz="1400" dirty="0" smtClean="0">
                <a:latin typeface="+mj-lt"/>
              </a:rPr>
              <a:t>(Brady </a:t>
            </a:r>
            <a:r>
              <a:rPr lang="en-US" sz="1400" dirty="0">
                <a:latin typeface="+mj-lt"/>
              </a:rPr>
              <a:t>and </a:t>
            </a:r>
            <a:r>
              <a:rPr lang="en-US" sz="1400" dirty="0" smtClean="0">
                <a:latin typeface="+mj-lt"/>
              </a:rPr>
              <a:t>Weil, 1999)</a:t>
            </a:r>
            <a:endParaRPr lang="en-US" sz="1400" dirty="0">
              <a:latin typeface="+mj-lt"/>
            </a:endParaRPr>
          </a:p>
        </p:txBody>
      </p:sp>
      <p:sp>
        <p:nvSpPr>
          <p:cNvPr id="20485" name="Rectangle 5"/>
          <p:cNvSpPr txBox="1">
            <a:spLocks noChangeArrowheads="1"/>
          </p:cNvSpPr>
          <p:nvPr/>
        </p:nvSpPr>
        <p:spPr bwMode="auto">
          <a:xfrm>
            <a:off x="0" y="1752600"/>
            <a:ext cx="3200400" cy="4495800"/>
          </a:xfrm>
          <a:prstGeom prst="rect">
            <a:avLst/>
          </a:prstGeom>
          <a:noFill/>
          <a:ln w="9525">
            <a:noFill/>
            <a:miter lim="800000"/>
            <a:headEnd/>
            <a:tailEnd/>
          </a:ln>
        </p:spPr>
        <p:txBody>
          <a:bodyPr/>
          <a:lstStyle/>
          <a:p>
            <a:pPr marL="342900" indent="-342900">
              <a:spcBef>
                <a:spcPct val="20000"/>
              </a:spcBef>
              <a:buClr>
                <a:srgbClr val="CCFF33"/>
              </a:buClr>
              <a:buSzPct val="70000"/>
              <a:buFont typeface="Wingdings" pitchFamily="2" charset="2"/>
              <a:buChar char="n"/>
            </a:pPr>
            <a:endParaRPr lang="en-US" sz="2000" dirty="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177225"/>
            <a:ext cx="4572000" cy="646331"/>
          </a:xfrm>
          <a:prstGeom prst="rect">
            <a:avLst/>
          </a:prstGeom>
          <a:noFill/>
        </p:spPr>
        <p:txBody>
          <a:bodyPr wrap="square" rtlCol="0">
            <a:spAutoFit/>
          </a:bodyPr>
          <a:lstStyle/>
          <a:p>
            <a:pPr algn="ctr"/>
            <a:r>
              <a:rPr lang="en-US" sz="3600" u="sng" dirty="0">
                <a:solidFill>
                  <a:srgbClr val="000000"/>
                </a:solidFill>
                <a:latin typeface="+mj-lt"/>
              </a:rPr>
              <a:t>Global </a:t>
            </a:r>
            <a:r>
              <a:rPr lang="en-US" sz="3600" u="sng" dirty="0" smtClean="0">
                <a:solidFill>
                  <a:srgbClr val="000000"/>
                </a:solidFill>
                <a:latin typeface="+mj-lt"/>
              </a:rPr>
              <a:t>Warming</a:t>
            </a:r>
            <a:endParaRPr lang="en-US" sz="3600" u="sng" dirty="0">
              <a:solidFill>
                <a:srgbClr val="000000"/>
              </a:solidFill>
              <a:latin typeface="+mj-lt"/>
            </a:endParaRPr>
          </a:p>
        </p:txBody>
      </p:sp>
      <p:sp>
        <p:nvSpPr>
          <p:cNvPr id="7" name="Rectangle 6"/>
          <p:cNvSpPr/>
          <p:nvPr/>
        </p:nvSpPr>
        <p:spPr>
          <a:xfrm>
            <a:off x="228600" y="4233598"/>
            <a:ext cx="4267200" cy="1569660"/>
          </a:xfrm>
          <a:prstGeom prst="rect">
            <a:avLst/>
          </a:prstGeom>
        </p:spPr>
        <p:txBody>
          <a:bodyPr wrap="square">
            <a:spAutoFit/>
          </a:bodyPr>
          <a:lstStyle/>
          <a:p>
            <a:pPr marL="342900" indent="-342900">
              <a:buFont typeface="Arial" pitchFamily="34" charset="0"/>
              <a:buChar char="•"/>
            </a:pPr>
            <a:r>
              <a:rPr lang="en-US" sz="2400" dirty="0" smtClean="0">
                <a:solidFill>
                  <a:srgbClr val="000000"/>
                </a:solidFill>
                <a:latin typeface="+mj-lt"/>
              </a:rPr>
              <a:t>Increase </a:t>
            </a:r>
            <a:r>
              <a:rPr lang="en-US" sz="2400" dirty="0">
                <a:solidFill>
                  <a:srgbClr val="000000"/>
                </a:solidFill>
                <a:latin typeface="+mj-lt"/>
              </a:rPr>
              <a:t>in the average </a:t>
            </a:r>
            <a:r>
              <a:rPr lang="en-US" sz="2400" dirty="0" smtClean="0">
                <a:solidFill>
                  <a:srgbClr val="000000"/>
                </a:solidFill>
                <a:latin typeface="+mj-lt"/>
              </a:rPr>
              <a:t>temperature </a:t>
            </a:r>
            <a:r>
              <a:rPr lang="en-US" sz="2400" dirty="0">
                <a:solidFill>
                  <a:srgbClr val="000000"/>
                </a:solidFill>
                <a:latin typeface="+mj-lt"/>
              </a:rPr>
              <a:t>due to increased concentrations of greenhouse gases in the atmosphere. </a:t>
            </a:r>
          </a:p>
        </p:txBody>
      </p:sp>
      <p:cxnSp>
        <p:nvCxnSpPr>
          <p:cNvPr id="11" name="Straight Connector 10"/>
          <p:cNvCxnSpPr/>
          <p:nvPr/>
        </p:nvCxnSpPr>
        <p:spPr>
          <a:xfrm>
            <a:off x="4495800" y="533400"/>
            <a:ext cx="0" cy="5960533"/>
          </a:xfrm>
          <a:prstGeom prst="line">
            <a:avLst/>
          </a:prstGeom>
          <a:ln w="38100"/>
        </p:spPr>
        <p:style>
          <a:lnRef idx="1">
            <a:schemeClr val="dk1"/>
          </a:lnRef>
          <a:fillRef idx="0">
            <a:schemeClr val="dk1"/>
          </a:fillRef>
          <a:effectRef idx="0">
            <a:schemeClr val="dk1"/>
          </a:effectRef>
          <a:fontRef idx="minor">
            <a:schemeClr val="tx1"/>
          </a:fontRef>
        </p:style>
      </p:cxnSp>
      <p:sp>
        <p:nvSpPr>
          <p:cNvPr id="3" name="Rectangle 2"/>
          <p:cNvSpPr/>
          <p:nvPr/>
        </p:nvSpPr>
        <p:spPr>
          <a:xfrm>
            <a:off x="4572000" y="160292"/>
            <a:ext cx="4572000" cy="646331"/>
          </a:xfrm>
          <a:prstGeom prst="rect">
            <a:avLst/>
          </a:prstGeom>
        </p:spPr>
        <p:txBody>
          <a:bodyPr wrap="square">
            <a:spAutoFit/>
          </a:bodyPr>
          <a:lstStyle/>
          <a:p>
            <a:pPr algn="ctr"/>
            <a:r>
              <a:rPr lang="en-US" sz="3600" u="sng" dirty="0">
                <a:solidFill>
                  <a:srgbClr val="000000"/>
                </a:solidFill>
                <a:latin typeface="+mj-lt"/>
              </a:rPr>
              <a:t>Climate Change</a:t>
            </a:r>
          </a:p>
        </p:txBody>
      </p:sp>
      <p:sp>
        <p:nvSpPr>
          <p:cNvPr id="5" name="Rectangle 4"/>
          <p:cNvSpPr/>
          <p:nvPr/>
        </p:nvSpPr>
        <p:spPr>
          <a:xfrm>
            <a:off x="4572000" y="4191000"/>
            <a:ext cx="4572000" cy="1938992"/>
          </a:xfrm>
          <a:prstGeom prst="rect">
            <a:avLst/>
          </a:prstGeom>
        </p:spPr>
        <p:txBody>
          <a:bodyPr wrap="square">
            <a:spAutoFit/>
          </a:bodyPr>
          <a:lstStyle/>
          <a:p>
            <a:pPr marL="342900" indent="-342900">
              <a:buFont typeface="Arial" pitchFamily="34" charset="0"/>
              <a:buChar char="•"/>
            </a:pPr>
            <a:r>
              <a:rPr lang="en-US" sz="2400" dirty="0" smtClean="0">
                <a:solidFill>
                  <a:srgbClr val="000000"/>
                </a:solidFill>
                <a:latin typeface="+mj-lt"/>
              </a:rPr>
              <a:t>Changes </a:t>
            </a:r>
            <a:r>
              <a:rPr lang="en-US" sz="2400" dirty="0">
                <a:solidFill>
                  <a:srgbClr val="000000"/>
                </a:solidFill>
                <a:latin typeface="+mj-lt"/>
              </a:rPr>
              <a:t>in climate variables such as precipitation, snow, </a:t>
            </a:r>
            <a:endParaRPr lang="en-US" sz="2400" dirty="0" smtClean="0">
              <a:solidFill>
                <a:srgbClr val="000000"/>
              </a:solidFill>
              <a:latin typeface="+mj-lt"/>
            </a:endParaRPr>
          </a:p>
          <a:p>
            <a:pPr marL="342900" indent="-342900"/>
            <a:r>
              <a:rPr lang="en-US" sz="2400" dirty="0" smtClean="0">
                <a:solidFill>
                  <a:srgbClr val="000000"/>
                </a:solidFill>
                <a:latin typeface="+mj-lt"/>
              </a:rPr>
              <a:t>	wind </a:t>
            </a:r>
            <a:r>
              <a:rPr lang="en-US" sz="2400" dirty="0">
                <a:solidFill>
                  <a:srgbClr val="000000"/>
                </a:solidFill>
                <a:latin typeface="+mj-lt"/>
              </a:rPr>
              <a:t>patterns, sea level</a:t>
            </a:r>
            <a:r>
              <a:rPr lang="en-US" sz="2400" dirty="0" smtClean="0">
                <a:solidFill>
                  <a:srgbClr val="000000"/>
                </a:solidFill>
                <a:latin typeface="+mj-lt"/>
              </a:rPr>
              <a:t>, and </a:t>
            </a:r>
            <a:r>
              <a:rPr lang="en-US" sz="2400" dirty="0">
                <a:solidFill>
                  <a:srgbClr val="000000"/>
                </a:solidFill>
                <a:latin typeface="+mj-lt"/>
              </a:rPr>
              <a:t>extreme events in addition to temperature </a:t>
            </a:r>
            <a:r>
              <a:rPr lang="en-US" sz="2400" dirty="0" smtClean="0">
                <a:solidFill>
                  <a:srgbClr val="000000"/>
                </a:solidFill>
                <a:latin typeface="+mj-lt"/>
              </a:rPr>
              <a:t>changes.</a:t>
            </a:r>
            <a:endParaRPr lang="en-US" sz="2400" dirty="0">
              <a:solidFill>
                <a:srgbClr val="000000"/>
              </a:solidFill>
              <a:latin typeface="+mj-lt"/>
            </a:endParaRPr>
          </a:p>
        </p:txBody>
      </p:sp>
      <p:grpSp>
        <p:nvGrpSpPr>
          <p:cNvPr id="17" name="Group 16"/>
          <p:cNvGrpSpPr/>
          <p:nvPr/>
        </p:nvGrpSpPr>
        <p:grpSpPr>
          <a:xfrm>
            <a:off x="5015033" y="1219200"/>
            <a:ext cx="3671767" cy="2286000"/>
            <a:chOff x="5410200" y="1924050"/>
            <a:chExt cx="3029208" cy="1885950"/>
          </a:xfrm>
        </p:grpSpPr>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924050"/>
              <a:ext cx="9429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642" y="1924050"/>
              <a:ext cx="9810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857500"/>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5928" y="2867850"/>
              <a:ext cx="981405" cy="94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2717" y="1936803"/>
              <a:ext cx="1096691" cy="92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2717" y="2876550"/>
              <a:ext cx="1096691"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194" name="Picture 2" descr="File:GISS temperature 2000-09 lr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1295400"/>
            <a:ext cx="3893002" cy="224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319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ieg_4.JPG"/>
          <p:cNvPicPr>
            <a:picLocks noGrp="1" noChangeAspect="1"/>
          </p:cNvPicPr>
          <p:nvPr>
            <p:ph idx="4294967295"/>
          </p:nvPr>
        </p:nvPicPr>
        <p:blipFill>
          <a:blip r:embed="rId3" cstate="print"/>
          <a:stretch>
            <a:fillRect/>
          </a:stretch>
        </p:blipFill>
        <p:spPr>
          <a:xfrm>
            <a:off x="1584325" y="1219200"/>
            <a:ext cx="6035675" cy="4525963"/>
          </a:xfrm>
        </p:spPr>
      </p:pic>
      <p:sp>
        <p:nvSpPr>
          <p:cNvPr id="5" name="Rectangle 4"/>
          <p:cNvSpPr/>
          <p:nvPr/>
        </p:nvSpPr>
        <p:spPr>
          <a:xfrm>
            <a:off x="0" y="6550223"/>
            <a:ext cx="3352800" cy="307777"/>
          </a:xfrm>
          <a:prstGeom prst="rect">
            <a:avLst/>
          </a:prstGeom>
        </p:spPr>
        <p:txBody>
          <a:bodyPr wrap="square">
            <a:spAutoFit/>
          </a:bodyPr>
          <a:lstStyle/>
          <a:p>
            <a:r>
              <a:rPr lang="en-US" sz="1400" dirty="0" smtClean="0">
                <a:latin typeface="+mj-lt"/>
              </a:rPr>
              <a:t>(Photo courtesy of S. </a:t>
            </a:r>
            <a:r>
              <a:rPr lang="en-US" sz="1400" dirty="0" err="1" smtClean="0">
                <a:latin typeface="+mj-lt"/>
              </a:rPr>
              <a:t>Snapp</a:t>
            </a:r>
            <a:r>
              <a:rPr lang="en-US" sz="1400" dirty="0" smtClean="0">
                <a:latin typeface="+mj-lt"/>
              </a:rPr>
              <a:t>)</a:t>
            </a:r>
            <a:endParaRPr lang="en-US" sz="1400" i="1" dirty="0" smtClean="0">
              <a:latin typeface="+mj-lt"/>
            </a:endParaRPr>
          </a:p>
        </p:txBody>
      </p:sp>
      <p:sp>
        <p:nvSpPr>
          <p:cNvPr id="6" name="Title 1"/>
          <p:cNvSpPr txBox="1">
            <a:spLocks/>
          </p:cNvSpPr>
          <p:nvPr/>
        </p:nvSpPr>
        <p:spPr>
          <a:xfrm>
            <a:off x="0" y="0"/>
            <a:ext cx="9144000" cy="838200"/>
          </a:xfrm>
          <a:prstGeom prst="rect">
            <a:avLst/>
          </a:prstGeom>
        </p:spPr>
        <p:txBody>
          <a:bodyPr vert="horz" lIns="91440" tIns="45720" rIns="91440" bIns="45720" rtlCol="0" anchor="ctr">
            <a:noAutofit/>
          </a:bodyPr>
          <a:lstStyle/>
          <a:p>
            <a:pPr algn="ctr">
              <a:spcBef>
                <a:spcPct val="0"/>
              </a:spcBef>
              <a:defRPr/>
            </a:pPr>
            <a:r>
              <a:rPr lang="en-US" sz="3600" dirty="0" smtClean="0">
                <a:latin typeface="+mj-lt"/>
              </a:rPr>
              <a:t>Increase Organic Matter</a:t>
            </a:r>
            <a:endParaRPr lang="en-US" sz="36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609601"/>
          </a:xfrm>
        </p:spPr>
        <p:txBody>
          <a:bodyPr>
            <a:noAutofit/>
          </a:bodyPr>
          <a:lstStyle/>
          <a:p>
            <a:pPr algn="ctr"/>
            <a:r>
              <a:rPr lang="en-US" sz="3600" dirty="0" smtClean="0">
                <a:solidFill>
                  <a:schemeClr val="tx1"/>
                </a:solidFill>
              </a:rPr>
              <a:t>Mitigation Has Adaptation Benefits, Too!</a:t>
            </a:r>
            <a:endParaRPr lang="en-US" sz="3600" dirty="0">
              <a:solidFill>
                <a:schemeClr val="tx1"/>
              </a:solidFill>
            </a:endParaRPr>
          </a:p>
        </p:txBody>
      </p:sp>
      <p:pic>
        <p:nvPicPr>
          <p:cNvPr id="4" name="Content Placeholder 3" descr="Capture.PNG"/>
          <p:cNvPicPr>
            <a:picLocks noGrp="1" noChangeAspect="1"/>
          </p:cNvPicPr>
          <p:nvPr>
            <p:ph idx="4294967295"/>
          </p:nvPr>
        </p:nvPicPr>
        <p:blipFill>
          <a:blip r:embed="rId3" cstate="print"/>
          <a:srcRect/>
          <a:stretch>
            <a:fillRect/>
          </a:stretch>
        </p:blipFill>
        <p:spPr>
          <a:xfrm>
            <a:off x="159490" y="1600200"/>
            <a:ext cx="8763000" cy="1905000"/>
          </a:xfrm>
        </p:spPr>
      </p:pic>
      <p:sp>
        <p:nvSpPr>
          <p:cNvPr id="5" name="TextBox 4"/>
          <p:cNvSpPr txBox="1"/>
          <p:nvPr/>
        </p:nvSpPr>
        <p:spPr>
          <a:xfrm>
            <a:off x="0" y="6550223"/>
            <a:ext cx="1901033" cy="307777"/>
          </a:xfrm>
          <a:prstGeom prst="rect">
            <a:avLst/>
          </a:prstGeom>
          <a:noFill/>
        </p:spPr>
        <p:txBody>
          <a:bodyPr wrap="none" rtlCol="0">
            <a:spAutoFit/>
          </a:bodyPr>
          <a:lstStyle/>
          <a:p>
            <a:r>
              <a:rPr lang="en-US" sz="1400" dirty="0" smtClean="0">
                <a:latin typeface="+mj-lt"/>
              </a:rPr>
              <a:t>(USDA-NRCS, Feb 2006)</a:t>
            </a:r>
            <a:endParaRPr lang="en-US" sz="1400" dirty="0">
              <a:latin typeface="+mj-lt"/>
            </a:endParaRPr>
          </a:p>
        </p:txBody>
      </p:sp>
      <p:grpSp>
        <p:nvGrpSpPr>
          <p:cNvPr id="9" name="Group 8"/>
          <p:cNvGrpSpPr/>
          <p:nvPr/>
        </p:nvGrpSpPr>
        <p:grpSpPr>
          <a:xfrm>
            <a:off x="152400" y="3505200"/>
            <a:ext cx="8770090" cy="1524000"/>
            <a:chOff x="155943" y="3505200"/>
            <a:chExt cx="8770090" cy="1524000"/>
          </a:xfrm>
        </p:grpSpPr>
        <p:pic>
          <p:nvPicPr>
            <p:cNvPr id="6" name="Content Placeholder 3" descr="Capture.PNG"/>
            <p:cNvPicPr>
              <a:picLocks noChangeAspect="1"/>
            </p:cNvPicPr>
            <p:nvPr/>
          </p:nvPicPr>
          <p:blipFill>
            <a:blip r:embed="rId4" cstate="print"/>
            <a:srcRect/>
            <a:stretch>
              <a:fillRect/>
            </a:stretch>
          </p:blipFill>
          <p:spPr>
            <a:xfrm>
              <a:off x="163032" y="4267200"/>
              <a:ext cx="8763001" cy="762000"/>
            </a:xfrm>
            <a:prstGeom prst="rect">
              <a:avLst/>
            </a:prstGeom>
          </p:spPr>
        </p:pic>
        <p:pic>
          <p:nvPicPr>
            <p:cNvPr id="7" name="Content Placeholder 3" descr="Capture.PNG"/>
            <p:cNvPicPr>
              <a:picLocks noChangeAspect="1"/>
            </p:cNvPicPr>
            <p:nvPr/>
          </p:nvPicPr>
          <p:blipFill>
            <a:blip r:embed="rId5" cstate="print"/>
            <a:srcRect/>
            <a:stretch>
              <a:fillRect/>
            </a:stretch>
          </p:blipFill>
          <p:spPr>
            <a:xfrm>
              <a:off x="155943" y="3505200"/>
              <a:ext cx="8770090" cy="762000"/>
            </a:xfrm>
            <a:prstGeom prst="rect">
              <a:avLst/>
            </a:prstGeom>
          </p:spPr>
        </p:pic>
      </p:grpSp>
      <p:sp>
        <p:nvSpPr>
          <p:cNvPr id="8" name="Rectangle 7"/>
          <p:cNvSpPr/>
          <p:nvPr/>
        </p:nvSpPr>
        <p:spPr>
          <a:xfrm>
            <a:off x="3124200" y="1752600"/>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609601"/>
          </a:xfrm>
        </p:spPr>
        <p:txBody>
          <a:bodyPr>
            <a:normAutofit/>
          </a:bodyPr>
          <a:lstStyle/>
          <a:p>
            <a:pPr algn="ctr"/>
            <a:r>
              <a:rPr lang="en-US" sz="3600" dirty="0" smtClean="0">
                <a:solidFill>
                  <a:schemeClr val="tx1"/>
                </a:solidFill>
              </a:rPr>
              <a:t>Summary</a:t>
            </a:r>
            <a:endParaRPr lang="en-US" sz="3600" dirty="0">
              <a:solidFill>
                <a:schemeClr val="tx1"/>
              </a:solidFill>
            </a:endParaRPr>
          </a:p>
        </p:txBody>
      </p:sp>
      <p:sp>
        <p:nvSpPr>
          <p:cNvPr id="3" name="Content Placeholder 2"/>
          <p:cNvSpPr>
            <a:spLocks noGrp="1"/>
          </p:cNvSpPr>
          <p:nvPr>
            <p:ph idx="4294967295"/>
          </p:nvPr>
        </p:nvSpPr>
        <p:spPr>
          <a:xfrm>
            <a:off x="0" y="1066800"/>
            <a:ext cx="8839200" cy="4525963"/>
          </a:xfrm>
        </p:spPr>
        <p:txBody>
          <a:bodyPr>
            <a:noAutofit/>
          </a:bodyPr>
          <a:lstStyle/>
          <a:p>
            <a:pPr>
              <a:buClrTx/>
              <a:buFont typeface="Arial" pitchFamily="34" charset="0"/>
              <a:buChar char="•"/>
            </a:pPr>
            <a:r>
              <a:rPr lang="en-US" sz="2800" dirty="0" smtClean="0">
                <a:latin typeface="+mj-lt"/>
              </a:rPr>
              <a:t>The climate system is dynamic; human factors are driving changes in the climate that are superimposed on the natural variability of the climate</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We can expect increased warming of the Earth due to human’s impact on the climate</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Agriculture stands to be greatly affected by these changes in the climate</a:t>
            </a:r>
          </a:p>
          <a:p>
            <a:pPr>
              <a:buClrTx/>
              <a:buFont typeface="Arial" pitchFamily="34" charset="0"/>
              <a:buChar char="•"/>
            </a:pPr>
            <a:endParaRPr lang="en-US" sz="2800" dirty="0" smtClean="0">
              <a:latin typeface="+mj-lt"/>
            </a:endParaRPr>
          </a:p>
          <a:p>
            <a:pPr>
              <a:buClrTx/>
              <a:buFont typeface="Arial" pitchFamily="34" charset="0"/>
              <a:buChar char="•"/>
            </a:pPr>
            <a:r>
              <a:rPr lang="en-US" sz="2800" dirty="0" smtClean="0">
                <a:latin typeface="+mj-lt"/>
              </a:rPr>
              <a:t>Agriculture will need to adapt to these changes, and it can also be part of the climate change solution</a:t>
            </a:r>
            <a:endParaRPr lang="en-US" sz="28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bwMode="auto">
          <a:xfrm>
            <a:off x="0" y="228600"/>
            <a:ext cx="9144000" cy="6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SzTx/>
              <a:buFontTx/>
              <a:buNone/>
              <a:tabLst/>
              <a:defRPr/>
            </a:pPr>
            <a:r>
              <a:rPr kumimoji="0" lang="en-US" sz="3600" i="0" u="none" strike="noStrike" kern="1200" cap="none" spc="0" normalizeH="0" baseline="0" noProof="0" dirty="0" smtClean="0">
                <a:ln>
                  <a:noFill/>
                </a:ln>
                <a:effectLst/>
                <a:uLnTx/>
                <a:uFillTx/>
                <a:latin typeface="+mj-lt"/>
                <a:ea typeface="+mj-ea"/>
                <a:cs typeface="+mj-cs"/>
              </a:rPr>
              <a:t>4. Discussion Questions</a:t>
            </a:r>
            <a:endParaRPr kumimoji="0" lang="en-US" sz="3600" i="0" u="none" strike="noStrike" kern="1200" cap="none" spc="0" normalizeH="0" baseline="0" noProof="0" dirty="0">
              <a:ln>
                <a:noFill/>
              </a:ln>
              <a:effectLst/>
              <a:uLnTx/>
              <a:uFillTx/>
              <a:latin typeface="+mj-lt"/>
              <a:ea typeface="+mj-ea"/>
              <a:cs typeface="+mj-cs"/>
            </a:endParaRPr>
          </a:p>
        </p:txBody>
      </p:sp>
      <p:sp>
        <p:nvSpPr>
          <p:cNvPr id="4" name="Content Placeholder 2"/>
          <p:cNvSpPr txBox="1">
            <a:spLocks/>
          </p:cNvSpPr>
          <p:nvPr/>
        </p:nvSpPr>
        <p:spPr bwMode="auto">
          <a:xfrm>
            <a:off x="152400" y="1295400"/>
            <a:ext cx="8839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514350" marR="0" lvl="0" indent="-514350" algn="l" defTabSz="914400" rtl="0" eaLnBrk="1" fontAlgn="base" latinLnBrk="0" hangingPunct="1">
              <a:lnSpc>
                <a:spcPct val="100000"/>
              </a:lnSpc>
              <a:spcBef>
                <a:spcPts val="1200"/>
              </a:spcBef>
              <a:spcAft>
                <a:spcPct val="0"/>
              </a:spcAft>
              <a:buSzPct val="95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j-lt"/>
                <a:ea typeface="+mn-ea"/>
                <a:cs typeface="+mn-cs"/>
              </a:rPr>
              <a:t>What changes in temperature</a:t>
            </a:r>
            <a:r>
              <a:rPr kumimoji="0" lang="en-US" sz="2800" b="0" i="0" u="none" strike="noStrike" kern="1200" cap="none" spc="0" normalizeH="0" noProof="0" dirty="0" smtClean="0">
                <a:ln>
                  <a:noFill/>
                </a:ln>
                <a:solidFill>
                  <a:schemeClr val="tx1"/>
                </a:solidFill>
                <a:effectLst/>
                <a:uLnTx/>
                <a:uFillTx/>
                <a:latin typeface="+mj-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j-lt"/>
                <a:ea typeface="+mn-ea"/>
                <a:cs typeface="+mn-cs"/>
              </a:rPr>
              <a:t>have you noticed?</a:t>
            </a:r>
            <a:endParaRPr kumimoji="0" lang="en-US" sz="2800" b="0" i="0" u="none" strike="noStrike" kern="1200" cap="none" spc="0" normalizeH="0" noProof="0" dirty="0" smtClean="0">
              <a:ln>
                <a:noFill/>
              </a:ln>
              <a:solidFill>
                <a:schemeClr val="tx1"/>
              </a:solidFill>
              <a:effectLst/>
              <a:uLnTx/>
              <a:uFillTx/>
              <a:latin typeface="+mj-lt"/>
              <a:ea typeface="+mn-ea"/>
              <a:cs typeface="+mn-cs"/>
            </a:endParaRPr>
          </a:p>
          <a:p>
            <a:pPr marL="514350" lvl="0" indent="-514350" fontAlgn="base">
              <a:spcBef>
                <a:spcPts val="1200"/>
              </a:spcBef>
              <a:spcAft>
                <a:spcPct val="0"/>
              </a:spcAft>
              <a:buSzPct val="95000"/>
              <a:buFont typeface="+mj-lt"/>
              <a:buAutoNum type="arabicPeriod"/>
              <a:defRPr/>
            </a:pPr>
            <a:r>
              <a:rPr lang="en-US" sz="2800" dirty="0" smtClean="0">
                <a:latin typeface="+mj-lt"/>
              </a:rPr>
              <a:t>What changes in precipitation have you noticed?</a:t>
            </a:r>
          </a:p>
          <a:p>
            <a:pPr marL="514350" marR="0" lvl="0" indent="-514350" algn="l" defTabSz="914400" rtl="0" eaLnBrk="1" fontAlgn="base" latinLnBrk="0" hangingPunct="1">
              <a:lnSpc>
                <a:spcPct val="100000"/>
              </a:lnSpc>
              <a:spcBef>
                <a:spcPts val="1200"/>
              </a:spcBef>
              <a:spcAft>
                <a:spcPct val="0"/>
              </a:spcAft>
              <a:buSzPct val="95000"/>
              <a:buFont typeface="+mj-lt"/>
              <a:buAutoNum type="arabicPeriod"/>
              <a:tabLst/>
              <a:defRPr/>
            </a:pPr>
            <a:r>
              <a:rPr kumimoji="0" lang="en-US" sz="2800" b="0" i="0" u="none" strike="noStrike" kern="1200" cap="none" spc="0" normalizeH="0" noProof="0" dirty="0" smtClean="0">
                <a:ln>
                  <a:noFill/>
                </a:ln>
                <a:solidFill>
                  <a:schemeClr val="tx1"/>
                </a:solidFill>
                <a:effectLst/>
                <a:uLnTx/>
                <a:uFillTx/>
                <a:latin typeface="+mj-lt"/>
                <a:ea typeface="+mn-ea"/>
                <a:cs typeface="+mn-cs"/>
              </a:rPr>
              <a:t>What, if anything, surprised you about the information presented today?</a:t>
            </a:r>
          </a:p>
          <a:p>
            <a:pPr marL="514350" marR="0" lvl="0" indent="-514350" algn="l" defTabSz="914400" rtl="0" eaLnBrk="1" fontAlgn="base" latinLnBrk="0" hangingPunct="1">
              <a:lnSpc>
                <a:spcPct val="100000"/>
              </a:lnSpc>
              <a:spcBef>
                <a:spcPts val="1200"/>
              </a:spcBef>
              <a:spcAft>
                <a:spcPct val="0"/>
              </a:spcAft>
              <a:buSzPct val="95000"/>
              <a:buFont typeface="+mj-lt"/>
              <a:buAutoNum type="arabicPeriod"/>
              <a:tabLst/>
              <a:defRPr/>
            </a:pPr>
            <a:r>
              <a:rPr lang="en-US" sz="2800" noProof="0" dirty="0" smtClean="0">
                <a:latin typeface="+mj-lt"/>
              </a:rPr>
              <a:t>What additional information would be helpful for you to adapt to changes in the climate?</a:t>
            </a:r>
          </a:p>
          <a:p>
            <a:pPr marL="514350" marR="0" lvl="0" indent="-514350" algn="l" defTabSz="914400" rtl="0" eaLnBrk="1" fontAlgn="base" latinLnBrk="0" hangingPunct="1">
              <a:lnSpc>
                <a:spcPct val="100000"/>
              </a:lnSpc>
              <a:spcBef>
                <a:spcPts val="1200"/>
              </a:spcBef>
              <a:spcAft>
                <a:spcPct val="0"/>
              </a:spcAft>
              <a:buSzPct val="95000"/>
              <a:buFont typeface="+mj-lt"/>
              <a:buAutoNum type="arabicPeriod"/>
              <a:tabLst/>
              <a:defRPr/>
            </a:pPr>
            <a:r>
              <a:rPr kumimoji="0" lang="en-US" sz="2800" b="0" i="0" u="none" strike="noStrike" kern="1200" cap="none" spc="0" normalizeH="0" dirty="0" smtClean="0">
                <a:ln>
                  <a:noFill/>
                </a:ln>
                <a:solidFill>
                  <a:schemeClr val="tx1"/>
                </a:solidFill>
                <a:effectLst/>
                <a:uLnTx/>
                <a:uFillTx/>
                <a:latin typeface="+mj-lt"/>
                <a:ea typeface="+mn-ea"/>
                <a:cs typeface="+mn-cs"/>
              </a:rPr>
              <a:t>How can we continue this conversation and best learn from each other about how to adapt to changes</a:t>
            </a:r>
            <a:r>
              <a:rPr lang="en-US" sz="2800" dirty="0" smtClean="0">
                <a:latin typeface="+mj-lt"/>
              </a:rPr>
              <a:t>? </a:t>
            </a:r>
          </a:p>
          <a:p>
            <a:pPr marL="514350" marR="0" lvl="0" indent="-514350" algn="l" defTabSz="914400" rtl="0" eaLnBrk="1" fontAlgn="base" latinLnBrk="0" hangingPunct="1">
              <a:lnSpc>
                <a:spcPct val="100000"/>
              </a:lnSpc>
              <a:spcBef>
                <a:spcPts val="1200"/>
              </a:spcBef>
              <a:spcAft>
                <a:spcPct val="0"/>
              </a:spcAft>
              <a:buSzPct val="95000"/>
              <a:buFont typeface="+mj-lt"/>
              <a:buAutoNum type="arabicPeriod"/>
              <a:tabLst/>
              <a:defRPr/>
            </a:pPr>
            <a:endParaRPr kumimoji="0" lang="en-US" sz="2800" b="0" i="0" u="none" strike="noStrike" kern="1200" cap="none" spc="0" normalizeH="0" noProof="0" dirty="0" smtClean="0">
              <a:ln>
                <a:noFill/>
              </a:ln>
              <a:solidFill>
                <a:schemeClr val="tx1"/>
              </a:solidFill>
              <a:effectLst/>
              <a:uLnTx/>
              <a:uFillTx/>
              <a:latin typeface="+mj-lt"/>
              <a:ea typeface="+mn-ea"/>
              <a:cs typeface="+mn-cs"/>
            </a:endParaRPr>
          </a:p>
          <a:p>
            <a:pPr marL="273050" marR="0" lvl="0" indent="-273050" algn="l" defTabSz="914400" rtl="0" eaLnBrk="1" fontAlgn="base" latinLnBrk="0" hangingPunct="1">
              <a:lnSpc>
                <a:spcPct val="100000"/>
              </a:lnSpc>
              <a:spcBef>
                <a:spcPts val="1200"/>
              </a:spcBef>
              <a:spcAft>
                <a:spcPct val="0"/>
              </a:spcAft>
              <a:buSzPct val="95000"/>
              <a:buFont typeface="Wingdings 2" pitchFamily="18" charset="2"/>
              <a:buChar char=""/>
              <a:tabLst/>
              <a:defRPr/>
            </a:pPr>
            <a:endParaRPr kumimoji="0" lang="en-US" sz="2800" b="0" i="0" u="none" strike="noStrike" kern="1200" cap="none" spc="0" normalizeH="0" baseline="0" noProof="0" dirty="0">
              <a:ln>
                <a:noFill/>
              </a:ln>
              <a:solidFill>
                <a:schemeClr val="tx1"/>
              </a:solidFill>
              <a:effectLst/>
              <a:uLnTx/>
              <a:uFillTx/>
              <a:latin typeface="+mj-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bwMode="auto">
          <a:xfrm>
            <a:off x="0" y="1219200"/>
            <a:ext cx="8839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273050" marR="0" lvl="0" indent="-273050" algn="l" defTabSz="914400" rtl="0" eaLnBrk="1" fontAlgn="base" latinLnBrk="0" hangingPunct="1">
              <a:lnSpc>
                <a:spcPct val="100000"/>
              </a:lnSpc>
              <a:spcBef>
                <a:spcPct val="20000"/>
              </a:spcBef>
              <a:spcAft>
                <a:spcPct val="0"/>
              </a:spcAft>
              <a:buClr>
                <a:srgbClr val="8CADAE"/>
              </a:buClr>
              <a:buSzPct val="95000"/>
              <a:buFont typeface="Wingdings 2" pitchFamily="18" charset="2"/>
              <a:buChar char=""/>
              <a:tabLst/>
              <a:defRPr/>
            </a:pPr>
            <a:endParaRPr kumimoji="0" lang="en-US"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4" name="Title 1"/>
          <p:cNvSpPr txBox="1">
            <a:spLocks/>
          </p:cNvSpPr>
          <p:nvPr/>
        </p:nvSpPr>
        <p:spPr bwMode="auto">
          <a:xfrm>
            <a:off x="0" y="1524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i="0" u="none" strike="noStrike" kern="1200" cap="none" spc="0" normalizeH="0" baseline="0" noProof="0" dirty="0" smtClean="0">
                <a:ln>
                  <a:noFill/>
                </a:ln>
                <a:effectLst/>
                <a:uLnTx/>
                <a:uFillTx/>
                <a:latin typeface="+mj-lt"/>
                <a:ea typeface="+mj-ea"/>
                <a:cs typeface="+mj-cs"/>
              </a:rPr>
              <a:t>5. Evaluation</a:t>
            </a:r>
            <a:r>
              <a:rPr kumimoji="0" lang="en-US" sz="3600" i="0" u="none" strike="noStrike" kern="1200" cap="none" spc="0" normalizeH="0" noProof="0" dirty="0" smtClean="0">
                <a:ln>
                  <a:noFill/>
                </a:ln>
                <a:effectLst/>
                <a:uLnTx/>
                <a:uFillTx/>
                <a:latin typeface="+mj-lt"/>
                <a:ea typeface="+mj-ea"/>
                <a:cs typeface="+mj-cs"/>
              </a:rPr>
              <a:t> for Your Audience to Complete</a:t>
            </a:r>
            <a:endParaRPr kumimoji="0" lang="en-US" sz="3600" i="0" u="none" strike="noStrike" kern="1200" cap="none" spc="0" normalizeH="0" baseline="0" noProof="0" dirty="0">
              <a:ln>
                <a:noFill/>
              </a:ln>
              <a:effectLst/>
              <a:uLnTx/>
              <a:uFillTx/>
              <a:latin typeface="+mj-lt"/>
              <a:ea typeface="+mj-ea"/>
              <a:cs typeface="+mj-cs"/>
            </a:endParaRPr>
          </a:p>
        </p:txBody>
      </p:sp>
      <p:sp>
        <p:nvSpPr>
          <p:cNvPr id="5" name="Content Placeholder 2"/>
          <p:cNvSpPr txBox="1">
            <a:spLocks/>
          </p:cNvSpPr>
          <p:nvPr/>
        </p:nvSpPr>
        <p:spPr bwMode="auto">
          <a:xfrm>
            <a:off x="0" y="884237"/>
            <a:ext cx="441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273050" lvl="0" indent="-273050" fontAlgn="base">
              <a:spcBef>
                <a:spcPct val="20000"/>
              </a:spcBef>
              <a:spcAft>
                <a:spcPct val="0"/>
              </a:spcAft>
              <a:buSzPct val="95000"/>
              <a:buFont typeface="Arial" pitchFamily="34" charset="0"/>
              <a:buChar char="•"/>
              <a:defRPr/>
            </a:pPr>
            <a:r>
              <a:rPr kumimoji="0" lang="en-US" sz="2400" b="0" i="0" u="none" strike="noStrike" kern="1200" cap="none" spc="0" normalizeH="0" baseline="0" noProof="0" dirty="0" smtClean="0">
                <a:ln>
                  <a:noFill/>
                </a:ln>
                <a:solidFill>
                  <a:schemeClr val="tx1"/>
                </a:solidFill>
                <a:effectLst/>
                <a:uLnTx/>
                <a:uFillTx/>
                <a:latin typeface="+mj-lt"/>
                <a:ea typeface="+mn-ea"/>
                <a:cs typeface="+mn-cs"/>
              </a:rPr>
              <a:t>There is a paper</a:t>
            </a:r>
            <a:r>
              <a:rPr kumimoji="0" lang="en-US" sz="2400" b="0" i="0" u="none" strike="noStrike" kern="1200" cap="none" spc="0" normalizeH="0" noProof="0" dirty="0" smtClean="0">
                <a:ln>
                  <a:noFill/>
                </a:ln>
                <a:solidFill>
                  <a:schemeClr val="tx1"/>
                </a:solidFill>
                <a:effectLst/>
                <a:uLnTx/>
                <a:uFillTx/>
                <a:latin typeface="+mj-lt"/>
                <a:ea typeface="+mn-ea"/>
                <a:cs typeface="+mn-cs"/>
              </a:rPr>
              <a:t> available for you to use to evaluate your program. It can be printed rom the next slide.</a:t>
            </a:r>
          </a:p>
        </p:txBody>
      </p:sp>
      <p:pic>
        <p:nvPicPr>
          <p:cNvPr id="8" name="Picture 2" descr="C:\Users\jedoll\Desktop\Evaluation materials to use with Curriculum audiences.docx-1_Page_2.jpg"/>
          <p:cNvPicPr>
            <a:picLocks noChangeAspect="1" noChangeArrowheads="1"/>
          </p:cNvPicPr>
          <p:nvPr/>
        </p:nvPicPr>
        <p:blipFill>
          <a:blip r:embed="rId2" cstate="print"/>
          <a:srcRect/>
          <a:stretch>
            <a:fillRect/>
          </a:stretch>
        </p:blipFill>
        <p:spPr bwMode="auto">
          <a:xfrm>
            <a:off x="4953000" y="1447800"/>
            <a:ext cx="3120737" cy="4038601"/>
          </a:xfrm>
          <a:prstGeom prst="rect">
            <a:avLst/>
          </a:prstGeom>
          <a:noFill/>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edoll\Desktop\Evaluation materials to use with Curriculum audiences.docx-1_Page_2.jpg"/>
          <p:cNvPicPr>
            <a:picLocks noChangeAspect="1" noChangeArrowheads="1"/>
          </p:cNvPicPr>
          <p:nvPr/>
        </p:nvPicPr>
        <p:blipFill>
          <a:blip r:embed="rId2" cstate="print"/>
          <a:srcRect/>
          <a:stretch>
            <a:fillRect/>
          </a:stretch>
        </p:blipFill>
        <p:spPr bwMode="auto">
          <a:xfrm rot="16200000">
            <a:off x="1013116" y="-1044287"/>
            <a:ext cx="6889172" cy="8915401"/>
          </a:xfrm>
          <a:prstGeom prst="rect">
            <a:avLst/>
          </a:prstGeom>
          <a:noFill/>
          <a:ln>
            <a:solidFill>
              <a:schemeClr val="tx1"/>
            </a:solidFill>
          </a:ln>
        </p:spPr>
      </p:pic>
    </p:spTree>
    <p:extLst>
      <p:ext uri="{BB962C8B-B14F-4D97-AF65-F5344CB8AC3E}">
        <p14:creationId xmlns:p14="http://schemas.microsoft.com/office/powerpoint/2010/main" val="996266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561"/>
            <a:ext cx="8991600" cy="7109639"/>
          </a:xfrm>
          <a:prstGeom prst="rect">
            <a:avLst/>
          </a:prstGeom>
          <a:noFill/>
        </p:spPr>
        <p:txBody>
          <a:bodyPr wrap="square" rtlCol="0">
            <a:spAutoFit/>
          </a:bodyPr>
          <a:lstStyle/>
          <a:p>
            <a:r>
              <a:rPr lang="en-US" sz="1200" dirty="0" smtClean="0">
                <a:latin typeface="+mj-lt"/>
              </a:rPr>
              <a:t>“Acres of Cropland, 2010.” March 2014. Data from 2010 Natural Resources Inventory, U.S. Department of Agriculture, Natural Resources 	Conservation Service. Map source from Natural Resources Conservation Service, Soil Science and Resource Assessment. 	Resource Assessment Division, Beltsville, MD, USA. Available online at:	</a:t>
            </a:r>
            <a:r>
              <a:rPr lang="en-US" sz="1200" dirty="0" smtClean="0">
                <a:latin typeface="+mj-lt"/>
                <a:hlinkClick r:id="rId2"/>
              </a:rPr>
              <a:t>http://www.nrcs.usda.gov/Internet/NRCS_RCA/</a:t>
            </a:r>
            <a:r>
              <a:rPr lang="en-US" sz="1200" dirty="0" smtClean="0">
                <a:latin typeface="+mj-lt"/>
              </a:rPr>
              <a:t>	maps/m13160.png. </a:t>
            </a:r>
          </a:p>
          <a:p>
            <a:endParaRPr lang="en-US" sz="1200" dirty="0" smtClean="0">
              <a:latin typeface="+mj-lt"/>
            </a:endParaRPr>
          </a:p>
          <a:p>
            <a:r>
              <a:rPr lang="en-US" sz="1200" dirty="0" smtClean="0">
                <a:latin typeface="+mj-lt"/>
              </a:rPr>
              <a:t>Brady, </a:t>
            </a:r>
            <a:r>
              <a:rPr lang="en-US" sz="1200" dirty="0" err="1" smtClean="0">
                <a:latin typeface="+mj-lt"/>
              </a:rPr>
              <a:t>Nyle</a:t>
            </a:r>
            <a:r>
              <a:rPr lang="en-US" sz="1200" dirty="0" smtClean="0">
                <a:latin typeface="+mj-lt"/>
              </a:rPr>
              <a:t> C., and Ray R. Weil. 1999. The Nature and Properties of Soils. Prentice-Hall International, Upper Saddle River, New Jersey, USA. 	Print.</a:t>
            </a:r>
            <a:r>
              <a:rPr lang="en-US" sz="1200" b="1" dirty="0" smtClean="0">
                <a:latin typeface="+mj-lt"/>
              </a:rPr>
              <a:t> </a:t>
            </a:r>
            <a:endParaRPr lang="en-US" sz="1200" dirty="0" smtClean="0">
              <a:latin typeface="+mj-lt"/>
            </a:endParaRPr>
          </a:p>
          <a:p>
            <a:endParaRPr lang="en-US" sz="1200" dirty="0" smtClean="0">
              <a:latin typeface="+mj-lt"/>
            </a:endParaRPr>
          </a:p>
          <a:p>
            <a:r>
              <a:rPr lang="en-US" sz="1200" dirty="0" smtClean="0">
                <a:latin typeface="+mj-lt"/>
              </a:rPr>
              <a:t>"Climate at a Glance: Time Series." September 2014. National Climatic Data Center (NCDC). National Oceanic and Atmospheric Administration 	(NOAA). Available online at: http://www.ncdc.noaa.gov/cag/. </a:t>
            </a:r>
          </a:p>
          <a:p>
            <a:endParaRPr lang="en-US" sz="1200" dirty="0" smtClean="0">
              <a:latin typeface="+mj-lt"/>
            </a:endParaRPr>
          </a:p>
          <a:p>
            <a:r>
              <a:rPr lang="en-US" sz="1200" dirty="0" smtClean="0">
                <a:latin typeface="+mj-lt"/>
              </a:rPr>
              <a:t>"Climate Science Glossary." Data from Doran et al, (2009) and </a:t>
            </a:r>
            <a:r>
              <a:rPr lang="en-US" sz="1200" dirty="0" err="1" smtClean="0">
                <a:latin typeface="+mj-lt"/>
              </a:rPr>
              <a:t>Anderegg</a:t>
            </a:r>
            <a:r>
              <a:rPr lang="en-US" sz="1200" dirty="0" smtClean="0">
                <a:latin typeface="+mj-lt"/>
              </a:rPr>
              <a:t> et al (2010). Skeptical Science. Available online at: http://	</a:t>
            </a:r>
            <a:r>
              <a:rPr lang="en-US" sz="1200" dirty="0" err="1" smtClean="0">
                <a:latin typeface="+mj-lt"/>
              </a:rPr>
              <a:t>www.skepticalscience.com</a:t>
            </a:r>
            <a:r>
              <a:rPr lang="en-US" sz="1200" dirty="0" smtClean="0">
                <a:latin typeface="+mj-lt"/>
              </a:rPr>
              <a:t>/graphics.php?g=1.</a:t>
            </a:r>
          </a:p>
          <a:p>
            <a:endParaRPr lang="en-US" sz="1200" dirty="0" smtClean="0">
              <a:latin typeface="+mj-lt"/>
            </a:endParaRPr>
          </a:p>
          <a:p>
            <a:r>
              <a:rPr lang="en-US" sz="1200" dirty="0" err="1" smtClean="0">
                <a:latin typeface="+mj-lt"/>
              </a:rPr>
              <a:t>Easterling</a:t>
            </a:r>
            <a:r>
              <a:rPr lang="en-US" sz="1200" dirty="0" smtClean="0">
                <a:latin typeface="+mj-lt"/>
              </a:rPr>
              <a:t>, W. E. 2011. “Guidelines for Adapting Agriculture to Climate Change,” in: Handbook of Climate Change and </a:t>
            </a:r>
            <a:r>
              <a:rPr lang="en-US" sz="1200" dirty="0" err="1" smtClean="0">
                <a:latin typeface="+mj-lt"/>
              </a:rPr>
              <a:t>Agroecosystems</a:t>
            </a:r>
            <a:r>
              <a:rPr lang="en-US" sz="1200" dirty="0" smtClean="0">
                <a:latin typeface="+mj-lt"/>
              </a:rPr>
              <a:t>: 	Impacts, Adaptation, and Mitigation, D. Hillel and C. </a:t>
            </a:r>
            <a:r>
              <a:rPr lang="en-US" sz="1200" dirty="0" err="1" smtClean="0">
                <a:latin typeface="+mj-lt"/>
              </a:rPr>
              <a:t>Rosenzweig</a:t>
            </a:r>
            <a:r>
              <a:rPr lang="en-US" sz="1200" dirty="0" smtClean="0">
                <a:latin typeface="+mj-lt"/>
              </a:rPr>
              <a:t>, Eds., Imperial College Press, London, UK: 269-286 pp. </a:t>
            </a:r>
          </a:p>
          <a:p>
            <a:endParaRPr lang="en-US" sz="1200" dirty="0" smtClean="0">
              <a:latin typeface="+mj-lt"/>
            </a:endParaRPr>
          </a:p>
          <a:p>
            <a:r>
              <a:rPr lang="en-US" sz="1200" dirty="0" err="1" smtClean="0">
                <a:latin typeface="+mj-lt"/>
              </a:rPr>
              <a:t>Ekwurzel</a:t>
            </a:r>
            <a:r>
              <a:rPr lang="en-US" sz="1200" dirty="0" smtClean="0">
                <a:latin typeface="+mj-lt"/>
              </a:rPr>
              <a:t>, Brenda. 2011."Certainty vs. Uncertainty: Understanding Scientific Terms About Climate Change." Union of Concerned Scientists. 	Available online at: www.ucs.org.</a:t>
            </a:r>
          </a:p>
          <a:p>
            <a:endParaRPr lang="en-US" sz="1200" dirty="0" smtClean="0">
              <a:latin typeface="+mj-lt"/>
            </a:endParaRPr>
          </a:p>
          <a:p>
            <a:r>
              <a:rPr lang="en-US" sz="1200" dirty="0" smtClean="0">
                <a:latin typeface="+mj-lt"/>
              </a:rPr>
              <a:t>Gage, Doll, and </a:t>
            </a:r>
            <a:r>
              <a:rPr lang="en-US" sz="1200" dirty="0" err="1" smtClean="0">
                <a:latin typeface="+mj-lt"/>
              </a:rPr>
              <a:t>Safir</a:t>
            </a:r>
            <a:r>
              <a:rPr lang="en-US" sz="1200" dirty="0" smtClean="0">
                <a:latin typeface="+mj-lt"/>
              </a:rPr>
              <a:t>.  2015. “A crop stress index to predict climatic effects on row-crop agriculture in the U.S. North Central Region,” in: </a:t>
            </a:r>
          </a:p>
          <a:p>
            <a:r>
              <a:rPr lang="en-US" sz="1200" dirty="0" smtClean="0">
                <a:latin typeface="+mj-lt"/>
              </a:rPr>
              <a:t>	The ecology of agricultural ecosystems: long-term research on the path to sustainability, S. K. Hamilton, J. E. Doll, and G. P. 	Robertson, Eds., Oxford University Press, New York, New York, USA.</a:t>
            </a:r>
          </a:p>
          <a:p>
            <a:endParaRPr lang="en-US" sz="1200" dirty="0" smtClean="0">
              <a:latin typeface="+mj-lt"/>
            </a:endParaRPr>
          </a:p>
          <a:p>
            <a:r>
              <a:rPr lang="en-US" sz="1200" dirty="0" smtClean="0">
                <a:latin typeface="+mj-lt"/>
              </a:rPr>
              <a:t>Hatfield, J. L., K. J. </a:t>
            </a:r>
            <a:r>
              <a:rPr lang="en-US" sz="1200" dirty="0" err="1" smtClean="0">
                <a:latin typeface="+mj-lt"/>
              </a:rPr>
              <a:t>Boote</a:t>
            </a:r>
            <a:r>
              <a:rPr lang="en-US" sz="1200" dirty="0" smtClean="0">
                <a:latin typeface="+mj-lt"/>
              </a:rPr>
              <a:t>, B. A. Kimball, L. H. </a:t>
            </a:r>
            <a:r>
              <a:rPr lang="en-US" sz="1200" dirty="0" err="1" smtClean="0">
                <a:latin typeface="+mj-lt"/>
              </a:rPr>
              <a:t>Ziska</a:t>
            </a:r>
            <a:r>
              <a:rPr lang="en-US" sz="1200" dirty="0" smtClean="0">
                <a:latin typeface="+mj-lt"/>
              </a:rPr>
              <a:t>, R. C. </a:t>
            </a:r>
            <a:r>
              <a:rPr lang="en-US" sz="1200" dirty="0" err="1" smtClean="0">
                <a:latin typeface="+mj-lt"/>
              </a:rPr>
              <a:t>Izaurralde</a:t>
            </a:r>
            <a:r>
              <a:rPr lang="en-US" sz="1200" dirty="0" smtClean="0">
                <a:latin typeface="+mj-lt"/>
              </a:rPr>
              <a:t>, D. Ort, A. M. Thomson, and D. Wolfe. 2011. Climate impacts on agriculture: 	Implications for crop production. Agronomy Journal 103: 351–370 pp. </a:t>
            </a:r>
          </a:p>
          <a:p>
            <a:endParaRPr lang="en-US" sz="1200" dirty="0" smtClean="0">
              <a:latin typeface="+mj-lt"/>
            </a:endParaRPr>
          </a:p>
          <a:p>
            <a:r>
              <a:rPr lang="x-none" sz="1200" dirty="0" smtClean="0">
                <a:latin typeface="+mj-lt"/>
              </a:rPr>
              <a:t>Hatfield, J., G. Takle, R. Grotjahn, P. Holden, R. C. Izaurralde, T. Mader, E. Marshall, and D. Liverman</a:t>
            </a:r>
            <a:r>
              <a:rPr lang="en-US" sz="1200" dirty="0" smtClean="0">
                <a:latin typeface="+mj-lt"/>
              </a:rPr>
              <a:t>.</a:t>
            </a:r>
            <a:r>
              <a:rPr lang="x-none" sz="1200" dirty="0" smtClean="0">
                <a:latin typeface="+mj-lt"/>
              </a:rPr>
              <a:t> 2014</a:t>
            </a:r>
            <a:r>
              <a:rPr lang="en-US" sz="1200" dirty="0" smtClean="0">
                <a:latin typeface="+mj-lt"/>
              </a:rPr>
              <a:t>. “</a:t>
            </a:r>
            <a:r>
              <a:rPr lang="x-none" sz="1200" dirty="0" smtClean="0">
                <a:latin typeface="+mj-lt"/>
              </a:rPr>
              <a:t>Ch. 6: Agri­culture</a:t>
            </a:r>
            <a:r>
              <a:rPr lang="en-US" sz="1200" dirty="0" smtClean="0">
                <a:latin typeface="+mj-lt"/>
              </a:rPr>
              <a:t>,” in:</a:t>
            </a:r>
            <a:r>
              <a:rPr lang="x-none" sz="1200" dirty="0" smtClean="0">
                <a:latin typeface="+mj-lt"/>
              </a:rPr>
              <a:t> </a:t>
            </a:r>
            <a:endParaRPr lang="en-US" sz="1200" dirty="0" smtClean="0">
              <a:latin typeface="+mj-lt"/>
            </a:endParaRPr>
          </a:p>
          <a:p>
            <a:r>
              <a:rPr lang="en-US" sz="1200" dirty="0" smtClean="0">
                <a:latin typeface="+mj-lt"/>
              </a:rPr>
              <a:t>	</a:t>
            </a:r>
            <a:r>
              <a:rPr lang="x-none" sz="1200" dirty="0" smtClean="0">
                <a:latin typeface="+mj-lt"/>
              </a:rPr>
              <a:t>Climate Change Impacts in the United States: The Third National Climate Assessment, J. M. Melillo, Terese (T.C.) Richmond, and </a:t>
            </a:r>
            <a:r>
              <a:rPr lang="en-US" sz="1200" dirty="0" smtClean="0">
                <a:latin typeface="+mj-lt"/>
              </a:rPr>
              <a:t>	</a:t>
            </a:r>
            <a:r>
              <a:rPr lang="x-none" sz="1200" dirty="0" smtClean="0">
                <a:latin typeface="+mj-lt"/>
              </a:rPr>
              <a:t>G.W. Yohe, Eds., U.S. Global Change Research Program</a:t>
            </a:r>
            <a:r>
              <a:rPr lang="en-US" sz="1200" dirty="0" smtClean="0">
                <a:latin typeface="+mj-lt"/>
              </a:rPr>
              <a:t>:</a:t>
            </a:r>
            <a:r>
              <a:rPr lang="x-none" sz="1200" dirty="0" smtClean="0">
                <a:latin typeface="+mj-lt"/>
              </a:rPr>
              <a:t> 150-174</a:t>
            </a:r>
            <a:r>
              <a:rPr lang="en-US" sz="1200" dirty="0" smtClean="0">
                <a:latin typeface="+mj-lt"/>
              </a:rPr>
              <a:t> pp</a:t>
            </a:r>
            <a:r>
              <a:rPr lang="x-none" sz="1200" dirty="0" smtClean="0">
                <a:latin typeface="+mj-lt"/>
              </a:rPr>
              <a:t>. doi:10.7930/J02Z13FR. </a:t>
            </a:r>
            <a:endParaRPr lang="en-US" sz="1200" dirty="0" smtClean="0">
              <a:latin typeface="+mj-lt"/>
            </a:endParaRPr>
          </a:p>
          <a:p>
            <a:endParaRPr lang="en-US" sz="1200" dirty="0" smtClean="0">
              <a:latin typeface="+mj-lt"/>
            </a:endParaRPr>
          </a:p>
          <a:p>
            <a:r>
              <a:rPr lang="en-US" sz="1200" dirty="0" smtClean="0">
                <a:latin typeface="+mj-lt"/>
              </a:rPr>
              <a:t>IPCC. 2013. Climate Change 2013: The Physical Science Basis. Contribution of Working Group I to the Fifth Assessment Report of the 	Intergovernmental Panel on Climate Change, Stocker, T.F., D. Qin, G.-K. </a:t>
            </a:r>
            <a:r>
              <a:rPr lang="en-US" sz="1200" dirty="0" err="1" smtClean="0">
                <a:latin typeface="+mj-lt"/>
              </a:rPr>
              <a:t>Plattner</a:t>
            </a:r>
            <a:r>
              <a:rPr lang="en-US" sz="1200" dirty="0" smtClean="0">
                <a:latin typeface="+mj-lt"/>
              </a:rPr>
              <a:t>, M. </a:t>
            </a:r>
            <a:r>
              <a:rPr lang="en-US" sz="1200" dirty="0" err="1" smtClean="0">
                <a:latin typeface="+mj-lt"/>
              </a:rPr>
              <a:t>Tignor</a:t>
            </a:r>
            <a:r>
              <a:rPr lang="en-US" sz="1200" dirty="0" smtClean="0">
                <a:latin typeface="+mj-lt"/>
              </a:rPr>
              <a:t>, S.K. Allen, J. </a:t>
            </a:r>
            <a:r>
              <a:rPr lang="en-US" sz="1200" dirty="0" err="1" smtClean="0">
                <a:latin typeface="+mj-lt"/>
              </a:rPr>
              <a:t>Boschung</a:t>
            </a:r>
            <a:r>
              <a:rPr lang="en-US" sz="1200" dirty="0" smtClean="0">
                <a:latin typeface="+mj-lt"/>
              </a:rPr>
              <a:t>, A. </a:t>
            </a:r>
            <a:r>
              <a:rPr lang="en-US" sz="1200" dirty="0" err="1" smtClean="0">
                <a:latin typeface="+mj-lt"/>
              </a:rPr>
              <a:t>Nauels</a:t>
            </a:r>
            <a:r>
              <a:rPr lang="en-US" sz="1200" dirty="0" smtClean="0">
                <a:latin typeface="+mj-lt"/>
              </a:rPr>
              <a:t>, Y. 	Xia, V. </a:t>
            </a:r>
            <a:r>
              <a:rPr lang="en-US" sz="1200" dirty="0" err="1" smtClean="0">
                <a:latin typeface="+mj-lt"/>
              </a:rPr>
              <a:t>Bex</a:t>
            </a:r>
            <a:r>
              <a:rPr lang="en-US" sz="1200" dirty="0" smtClean="0">
                <a:latin typeface="+mj-lt"/>
              </a:rPr>
              <a:t> and P.M. </a:t>
            </a:r>
            <a:r>
              <a:rPr lang="en-US" sz="1200" dirty="0" err="1" smtClean="0">
                <a:latin typeface="+mj-lt"/>
              </a:rPr>
              <a:t>Midgley</a:t>
            </a:r>
            <a:r>
              <a:rPr lang="en-US" sz="1200" dirty="0" smtClean="0">
                <a:latin typeface="+mj-lt"/>
              </a:rPr>
              <a:t>, Eds., Cambridge University Press, Cambridge, United Kingdom and New York, NY, USA: 39, 1535 	pp. </a:t>
            </a:r>
          </a:p>
          <a:p>
            <a:endParaRPr lang="en-US" sz="1200" dirty="0" smtClean="0">
              <a:latin typeface="+mj-lt"/>
            </a:endParaRPr>
          </a:p>
          <a:p>
            <a:endParaRPr lang="en-US" sz="1200" dirty="0" smtClean="0">
              <a:latin typeface="+mj-lt"/>
            </a:endParaRPr>
          </a:p>
          <a:p>
            <a:endParaRPr lang="en-US" sz="1200" dirty="0" smtClean="0">
              <a:latin typeface="+mj-lt"/>
            </a:endParaRPr>
          </a:p>
        </p:txBody>
      </p:sp>
    </p:spTree>
    <p:extLst>
      <p:ext uri="{BB962C8B-B14F-4D97-AF65-F5344CB8AC3E}">
        <p14:creationId xmlns:p14="http://schemas.microsoft.com/office/powerpoint/2010/main" val="277672458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561"/>
            <a:ext cx="8991600" cy="7109639"/>
          </a:xfrm>
          <a:prstGeom prst="rect">
            <a:avLst/>
          </a:prstGeom>
          <a:noFill/>
        </p:spPr>
        <p:txBody>
          <a:bodyPr wrap="square" rtlCol="0">
            <a:spAutoFit/>
          </a:bodyPr>
          <a:lstStyle/>
          <a:p>
            <a:r>
              <a:rPr lang="en-US" sz="1200" dirty="0" smtClean="0">
                <a:latin typeface="+mj-lt"/>
              </a:rPr>
              <a:t>IPCC. 2014. Climate Change 2014: Impacts, Adaptation, and Vulnerability. Contribution of Working Group II to the Fifth Assessment Report </a:t>
            </a:r>
          </a:p>
          <a:p>
            <a:r>
              <a:rPr lang="en-US" sz="1200" dirty="0" smtClean="0">
                <a:latin typeface="+mj-lt"/>
              </a:rPr>
              <a:t>	of the Intergovernmental Panel on Climate Change, Field, C.B., V.R. Barros, D.J. </a:t>
            </a:r>
            <a:r>
              <a:rPr lang="en-US" sz="1200" dirty="0" err="1" smtClean="0">
                <a:latin typeface="+mj-lt"/>
              </a:rPr>
              <a:t>Dokken</a:t>
            </a:r>
            <a:r>
              <a:rPr lang="en-US" sz="1200" dirty="0" smtClean="0">
                <a:latin typeface="+mj-lt"/>
              </a:rPr>
              <a:t>, K.J. Mach, M.D. </a:t>
            </a:r>
            <a:r>
              <a:rPr lang="en-US" sz="1200" dirty="0" err="1" smtClean="0">
                <a:latin typeface="+mj-lt"/>
              </a:rPr>
              <a:t>Mastrandrea</a:t>
            </a:r>
            <a:r>
              <a:rPr lang="en-US" sz="1200" dirty="0" smtClean="0">
                <a:latin typeface="+mj-lt"/>
              </a:rPr>
              <a:t>, T.E. </a:t>
            </a:r>
            <a:r>
              <a:rPr lang="en-US" sz="1200" dirty="0" err="1" smtClean="0">
                <a:latin typeface="+mj-lt"/>
              </a:rPr>
              <a:t>Bilir</a:t>
            </a:r>
            <a:r>
              <a:rPr lang="en-US" sz="1200" dirty="0" smtClean="0">
                <a:latin typeface="+mj-lt"/>
              </a:rPr>
              <a:t>, </a:t>
            </a:r>
          </a:p>
          <a:p>
            <a:r>
              <a:rPr lang="en-US" sz="1200" dirty="0" smtClean="0">
                <a:latin typeface="+mj-lt"/>
              </a:rPr>
              <a:t>	M. </a:t>
            </a:r>
            <a:r>
              <a:rPr lang="en-US" sz="1200" dirty="0" err="1" smtClean="0">
                <a:latin typeface="+mj-lt"/>
              </a:rPr>
              <a:t>Chatterjee</a:t>
            </a:r>
            <a:r>
              <a:rPr lang="en-US" sz="1200" dirty="0" smtClean="0">
                <a:latin typeface="+mj-lt"/>
              </a:rPr>
              <a:t>, K.L. </a:t>
            </a:r>
            <a:r>
              <a:rPr lang="en-US" sz="1200" dirty="0" err="1" smtClean="0">
                <a:latin typeface="+mj-lt"/>
              </a:rPr>
              <a:t>Ebi</a:t>
            </a:r>
            <a:r>
              <a:rPr lang="en-US" sz="1200" dirty="0" smtClean="0">
                <a:latin typeface="+mj-lt"/>
              </a:rPr>
              <a:t>, Y.O. Estrada, R.C. </a:t>
            </a:r>
            <a:r>
              <a:rPr lang="en-US" sz="1200" dirty="0" err="1" smtClean="0">
                <a:latin typeface="+mj-lt"/>
              </a:rPr>
              <a:t>Genova</a:t>
            </a:r>
            <a:r>
              <a:rPr lang="en-US" sz="1200" dirty="0" smtClean="0">
                <a:latin typeface="+mj-lt"/>
              </a:rPr>
              <a:t>, B. </a:t>
            </a:r>
            <a:r>
              <a:rPr lang="en-US" sz="1200" dirty="0" err="1" smtClean="0">
                <a:latin typeface="+mj-lt"/>
              </a:rPr>
              <a:t>Girma</a:t>
            </a:r>
            <a:r>
              <a:rPr lang="en-US" sz="1200" dirty="0" smtClean="0">
                <a:latin typeface="+mj-lt"/>
              </a:rPr>
              <a:t>, E.S. </a:t>
            </a:r>
            <a:r>
              <a:rPr lang="en-US" sz="1200" dirty="0" err="1" smtClean="0">
                <a:latin typeface="+mj-lt"/>
              </a:rPr>
              <a:t>Kissel</a:t>
            </a:r>
            <a:r>
              <a:rPr lang="en-US" sz="1200" dirty="0" smtClean="0">
                <a:latin typeface="+mj-lt"/>
              </a:rPr>
              <a:t>, A.N. Levy, S. </a:t>
            </a:r>
            <a:r>
              <a:rPr lang="en-US" sz="1200" dirty="0" err="1" smtClean="0">
                <a:latin typeface="+mj-lt"/>
              </a:rPr>
              <a:t>MacCracken</a:t>
            </a:r>
            <a:r>
              <a:rPr lang="en-US" sz="1200" dirty="0" smtClean="0">
                <a:latin typeface="+mj-lt"/>
              </a:rPr>
              <a:t>, P.R. </a:t>
            </a:r>
            <a:r>
              <a:rPr lang="en-US" sz="1200" dirty="0" err="1" smtClean="0">
                <a:latin typeface="+mj-lt"/>
              </a:rPr>
              <a:t>Mastrandrea</a:t>
            </a:r>
            <a:r>
              <a:rPr lang="en-US" sz="1200" dirty="0" smtClean="0">
                <a:latin typeface="+mj-lt"/>
              </a:rPr>
              <a:t>, and L.L. </a:t>
            </a:r>
          </a:p>
          <a:p>
            <a:r>
              <a:rPr lang="en-US" sz="1200" dirty="0" smtClean="0">
                <a:latin typeface="+mj-lt"/>
              </a:rPr>
              <a:t>	White, Eds., Cambridge University Press, Cambridge, United Kingdom and New York, NY, USA: 24, 122, 2008 pp. </a:t>
            </a:r>
          </a:p>
          <a:p>
            <a:endParaRPr lang="en-US" sz="1200" dirty="0" smtClean="0">
              <a:latin typeface="+mj-lt"/>
            </a:endParaRPr>
          </a:p>
          <a:p>
            <a:r>
              <a:rPr lang="en-US" sz="1200" dirty="0" smtClean="0">
                <a:latin typeface="+mj-lt"/>
              </a:rPr>
              <a:t>Le </a:t>
            </a:r>
            <a:r>
              <a:rPr lang="en-US" sz="1200" dirty="0" err="1" smtClean="0">
                <a:latin typeface="+mj-lt"/>
              </a:rPr>
              <a:t>Treut</a:t>
            </a:r>
            <a:r>
              <a:rPr lang="en-US" sz="1200" dirty="0" smtClean="0">
                <a:latin typeface="+mj-lt"/>
              </a:rPr>
              <a:t>, H., R. Somerville, U. </a:t>
            </a:r>
            <a:r>
              <a:rPr lang="en-US" sz="1200" dirty="0" err="1" smtClean="0">
                <a:latin typeface="+mj-lt"/>
              </a:rPr>
              <a:t>Cubasch</a:t>
            </a:r>
            <a:r>
              <a:rPr lang="en-US" sz="1200" dirty="0" smtClean="0">
                <a:latin typeface="+mj-lt"/>
              </a:rPr>
              <a:t>, Y. Ding, C. </a:t>
            </a:r>
            <a:r>
              <a:rPr lang="en-US" sz="1200" dirty="0" err="1" smtClean="0">
                <a:latin typeface="+mj-lt"/>
              </a:rPr>
              <a:t>Mauritzen</a:t>
            </a:r>
            <a:r>
              <a:rPr lang="en-US" sz="1200" dirty="0" smtClean="0">
                <a:latin typeface="+mj-lt"/>
              </a:rPr>
              <a:t>, A. </a:t>
            </a:r>
            <a:r>
              <a:rPr lang="en-US" sz="1200" dirty="0" err="1" smtClean="0">
                <a:latin typeface="+mj-lt"/>
              </a:rPr>
              <a:t>Mokssit</a:t>
            </a:r>
            <a:r>
              <a:rPr lang="en-US" sz="1200" dirty="0" smtClean="0">
                <a:latin typeface="+mj-lt"/>
              </a:rPr>
              <a:t>, T. Peterson and M. Prather. 2007. “Ch. 1: Historical Overview of 	Climate Change,” in Climate Change 2007: The Physical Science Basis. Contribution of Working Group I to the Fourth 	Assessment Report of the Intergovernmental Panel on Climate Change, Solomon, S., D. Qin, M. Manning, Z. Chen, M. Marquis, 	K.B. </a:t>
            </a:r>
            <a:r>
              <a:rPr lang="en-US" sz="1200" dirty="0" err="1" smtClean="0">
                <a:latin typeface="+mj-lt"/>
              </a:rPr>
              <a:t>Averyt</a:t>
            </a:r>
            <a:r>
              <a:rPr lang="en-US" sz="1200" dirty="0" smtClean="0">
                <a:latin typeface="+mj-lt"/>
              </a:rPr>
              <a:t>, M. </a:t>
            </a:r>
            <a:r>
              <a:rPr lang="en-US" sz="1200" dirty="0" err="1" smtClean="0">
                <a:latin typeface="+mj-lt"/>
              </a:rPr>
              <a:t>Tignor</a:t>
            </a:r>
            <a:r>
              <a:rPr lang="en-US" sz="1200" dirty="0" smtClean="0">
                <a:latin typeface="+mj-lt"/>
              </a:rPr>
              <a:t> and H.L. Miller, Eds., Cambridge University Press, Cambridge, United Kingdom and New York, NY, USA. </a:t>
            </a:r>
          </a:p>
          <a:p>
            <a:endParaRPr lang="en-US" sz="1200" dirty="0" smtClean="0">
              <a:latin typeface="+mj-lt"/>
            </a:endParaRPr>
          </a:p>
          <a:p>
            <a:r>
              <a:rPr lang="en-US" sz="1200" dirty="0" smtClean="0">
                <a:latin typeface="+mj-lt"/>
              </a:rPr>
              <a:t>“Opportunities for Managing Carbon Sequestration and Greenhouse Gas Emissions in Agricultural Systems.” February 2006. United States 	Department of Agriculture-Natural Resources Conservation Service. Available online at: 	</a:t>
            </a:r>
            <a:r>
              <a:rPr lang="en-US" sz="1200" dirty="0" smtClean="0">
                <a:latin typeface="+mj-lt"/>
                <a:hlinkClick r:id="rId2"/>
              </a:rPr>
              <a:t>http://www.nrcs.usda.gov/Internet/</a:t>
            </a:r>
            <a:r>
              <a:rPr lang="en-US" sz="1200" dirty="0" smtClean="0">
                <a:latin typeface="+mj-lt"/>
              </a:rPr>
              <a:t>	FSE_DOCUMENTS/stelprdb1043605.pdf.</a:t>
            </a:r>
          </a:p>
          <a:p>
            <a:endParaRPr lang="en-US" sz="1200" dirty="0" smtClean="0">
              <a:latin typeface="+mj-lt"/>
            </a:endParaRPr>
          </a:p>
          <a:p>
            <a:r>
              <a:rPr lang="x-none" sz="1200" dirty="0" smtClean="0">
                <a:latin typeface="+mj-lt"/>
              </a:rPr>
              <a:t>Pryor, S. C., D. Scavia, C. Downer, M. Gaden, L. Iverson, R. Nordstrom, J. Patz, and G. P. Robertson</a:t>
            </a:r>
            <a:r>
              <a:rPr lang="en-US" sz="1200" dirty="0" smtClean="0">
                <a:latin typeface="+mj-lt"/>
              </a:rPr>
              <a:t>.</a:t>
            </a:r>
            <a:r>
              <a:rPr lang="x-none" sz="1200" dirty="0" smtClean="0">
                <a:latin typeface="+mj-lt"/>
              </a:rPr>
              <a:t> 2014</a:t>
            </a:r>
            <a:r>
              <a:rPr lang="en-US" sz="1200" dirty="0" smtClean="0">
                <a:latin typeface="+mj-lt"/>
              </a:rPr>
              <a:t>. “</a:t>
            </a:r>
            <a:r>
              <a:rPr lang="x-none" sz="1200" dirty="0" smtClean="0">
                <a:latin typeface="+mj-lt"/>
              </a:rPr>
              <a:t>Ch. 18: Mid­wes</a:t>
            </a:r>
            <a:r>
              <a:rPr lang="en-US" sz="1200" dirty="0" smtClean="0">
                <a:latin typeface="+mj-lt"/>
              </a:rPr>
              <a:t>t,” in:</a:t>
            </a:r>
            <a:r>
              <a:rPr lang="x-none" sz="1200" dirty="0" smtClean="0">
                <a:latin typeface="+mj-lt"/>
              </a:rPr>
              <a:t> Climate </a:t>
            </a:r>
            <a:r>
              <a:rPr lang="en-US" sz="1200" dirty="0" smtClean="0">
                <a:latin typeface="+mj-lt"/>
              </a:rPr>
              <a:t>	</a:t>
            </a:r>
            <a:r>
              <a:rPr lang="x-none" sz="1200" dirty="0" smtClean="0">
                <a:latin typeface="+mj-lt"/>
              </a:rPr>
              <a:t>Change Impacts in the United States: The Third National Climate Assessment, J. M. Melillo, Terese (T.C.) Rich­mond, and G. W. Yohe, </a:t>
            </a:r>
            <a:r>
              <a:rPr lang="en-US" sz="1200" dirty="0" smtClean="0">
                <a:latin typeface="+mj-lt"/>
              </a:rPr>
              <a:t>	</a:t>
            </a:r>
            <a:r>
              <a:rPr lang="x-none" sz="1200" dirty="0" smtClean="0">
                <a:latin typeface="+mj-lt"/>
              </a:rPr>
              <a:t>Eds., U.S. Global Change Research Program</a:t>
            </a:r>
            <a:r>
              <a:rPr lang="en-US" sz="1200" dirty="0" smtClean="0">
                <a:latin typeface="+mj-lt"/>
              </a:rPr>
              <a:t>:</a:t>
            </a:r>
            <a:r>
              <a:rPr lang="x-none" sz="1200" dirty="0" smtClean="0">
                <a:latin typeface="+mj-lt"/>
              </a:rPr>
              <a:t> 418-440</a:t>
            </a:r>
            <a:r>
              <a:rPr lang="en-US" sz="1200" dirty="0" smtClean="0">
                <a:latin typeface="+mj-lt"/>
              </a:rPr>
              <a:t> pp</a:t>
            </a:r>
            <a:r>
              <a:rPr lang="x-none" sz="1200" dirty="0" smtClean="0">
                <a:latin typeface="+mj-lt"/>
              </a:rPr>
              <a:t>. doi:10.7930/J0J1012N. </a:t>
            </a:r>
            <a:endParaRPr lang="en-US" sz="1200" dirty="0" smtClean="0">
              <a:latin typeface="+mj-lt"/>
            </a:endParaRPr>
          </a:p>
          <a:p>
            <a:endParaRPr lang="en-US" sz="1200" dirty="0" smtClean="0">
              <a:latin typeface="+mj-lt"/>
            </a:endParaRPr>
          </a:p>
          <a:p>
            <a:r>
              <a:rPr lang="en-US" sz="1200" dirty="0" smtClean="0">
                <a:latin typeface="+mj-lt"/>
              </a:rPr>
              <a:t>Shafer, M., D. </a:t>
            </a:r>
            <a:r>
              <a:rPr lang="en-US" sz="1200" dirty="0" err="1" smtClean="0">
                <a:latin typeface="+mj-lt"/>
              </a:rPr>
              <a:t>Ojima</a:t>
            </a:r>
            <a:r>
              <a:rPr lang="en-US" sz="1200" dirty="0" smtClean="0">
                <a:latin typeface="+mj-lt"/>
              </a:rPr>
              <a:t>, J. M. </a:t>
            </a:r>
            <a:r>
              <a:rPr lang="en-US" sz="1200" dirty="0" err="1" smtClean="0">
                <a:latin typeface="+mj-lt"/>
              </a:rPr>
              <a:t>Antle</a:t>
            </a:r>
            <a:r>
              <a:rPr lang="en-US" sz="1200" dirty="0" smtClean="0">
                <a:latin typeface="+mj-lt"/>
              </a:rPr>
              <a:t>, D. </a:t>
            </a:r>
            <a:r>
              <a:rPr lang="en-US" sz="1200" dirty="0" err="1" smtClean="0">
                <a:latin typeface="+mj-lt"/>
              </a:rPr>
              <a:t>Kluck</a:t>
            </a:r>
            <a:r>
              <a:rPr lang="en-US" sz="1200" dirty="0" smtClean="0">
                <a:latin typeface="+mj-lt"/>
              </a:rPr>
              <a:t>, R. A. McPherson, S. Petersen, B. Scanlon, and K. Sherman. 2014. “Ch. 19: Great Plains,” in: Climate 	Change Impacts in the United States: The Third National Climate Assessment, J. M. </a:t>
            </a:r>
            <a:r>
              <a:rPr lang="en-US" sz="1200" dirty="0" err="1" smtClean="0">
                <a:latin typeface="+mj-lt"/>
              </a:rPr>
              <a:t>Melillo</a:t>
            </a:r>
            <a:r>
              <a:rPr lang="en-US" sz="1200" dirty="0" smtClean="0">
                <a:latin typeface="+mj-lt"/>
              </a:rPr>
              <a:t>, </a:t>
            </a:r>
            <a:r>
              <a:rPr lang="en-US" sz="1200" dirty="0" err="1" smtClean="0">
                <a:latin typeface="+mj-lt"/>
              </a:rPr>
              <a:t>Terese</a:t>
            </a:r>
            <a:r>
              <a:rPr lang="en-US" sz="1200" dirty="0" smtClean="0">
                <a:latin typeface="+mj-lt"/>
              </a:rPr>
              <a:t> (T.C.) Richmond, and G. W. 	</a:t>
            </a:r>
            <a:r>
              <a:rPr lang="en-US" sz="1200" dirty="0" err="1" smtClean="0">
                <a:latin typeface="+mj-lt"/>
              </a:rPr>
              <a:t>Yohe</a:t>
            </a:r>
            <a:r>
              <a:rPr lang="en-US" sz="1200" dirty="0" smtClean="0">
                <a:latin typeface="+mj-lt"/>
              </a:rPr>
              <a:t>, Eds., U.S. Global Change Research Program: 441-461 pp. doi:10.7930/J0D798BC.</a:t>
            </a:r>
          </a:p>
          <a:p>
            <a:endParaRPr lang="en-US" sz="1200" dirty="0" smtClean="0">
              <a:latin typeface="+mj-lt"/>
            </a:endParaRPr>
          </a:p>
          <a:p>
            <a:r>
              <a:rPr lang="en-US" sz="1200" dirty="0" err="1" smtClean="0">
                <a:latin typeface="+mj-lt"/>
              </a:rPr>
              <a:t>Thelen</a:t>
            </a:r>
            <a:r>
              <a:rPr lang="en-US" sz="1200" dirty="0" smtClean="0">
                <a:latin typeface="+mj-lt"/>
              </a:rPr>
              <a:t>, K., C. </a:t>
            </a:r>
            <a:r>
              <a:rPr lang="en-US" sz="1200" dirty="0" err="1" smtClean="0">
                <a:latin typeface="+mj-lt"/>
              </a:rPr>
              <a:t>Laboski</a:t>
            </a:r>
            <a:r>
              <a:rPr lang="en-US" sz="1200" dirty="0" smtClean="0">
                <a:latin typeface="+mj-lt"/>
              </a:rPr>
              <a:t>, J. </a:t>
            </a:r>
            <a:r>
              <a:rPr lang="en-US" sz="1200" dirty="0" err="1" smtClean="0">
                <a:latin typeface="+mj-lt"/>
              </a:rPr>
              <a:t>Smeenk</a:t>
            </a:r>
            <a:r>
              <a:rPr lang="en-US" sz="1200" dirty="0" smtClean="0">
                <a:latin typeface="+mj-lt"/>
              </a:rPr>
              <a:t>, et al. 2007. “Field crop production systems,” in: Ecologically Based Farming Systems (Extension Bulletin E-	2983), Deming, S., L. Johnson, D. </a:t>
            </a:r>
            <a:r>
              <a:rPr lang="en-US" sz="1200" dirty="0" err="1" smtClean="0">
                <a:latin typeface="+mj-lt"/>
              </a:rPr>
              <a:t>Lehnert</a:t>
            </a:r>
            <a:r>
              <a:rPr lang="en-US" sz="1200" dirty="0" smtClean="0">
                <a:latin typeface="+mj-lt"/>
              </a:rPr>
              <a:t>, et al., Eds., Michigan State University, East Lansing, MI, USA: 40-59 pp. </a:t>
            </a:r>
          </a:p>
          <a:p>
            <a:endParaRPr lang="en-US" sz="1200" dirty="0" smtClean="0">
              <a:latin typeface="+mj-lt"/>
            </a:endParaRPr>
          </a:p>
          <a:p>
            <a:r>
              <a:rPr lang="en-US" sz="1200" dirty="0" err="1" smtClean="0">
                <a:latin typeface="+mj-lt"/>
              </a:rPr>
              <a:t>Tubiello</a:t>
            </a:r>
            <a:r>
              <a:rPr lang="en-US" sz="1200" dirty="0" smtClean="0">
                <a:latin typeface="+mj-lt"/>
              </a:rPr>
              <a:t>, F. N., J.-F. </a:t>
            </a:r>
            <a:r>
              <a:rPr lang="en-US" sz="1200" dirty="0" err="1" smtClean="0">
                <a:latin typeface="+mj-lt"/>
              </a:rPr>
              <a:t>Soussana</a:t>
            </a:r>
            <a:r>
              <a:rPr lang="en-US" sz="1200" dirty="0" smtClean="0">
                <a:latin typeface="+mj-lt"/>
              </a:rPr>
              <a:t>, and S. M. </a:t>
            </a:r>
            <a:r>
              <a:rPr lang="en-US" sz="1200" dirty="0" err="1" smtClean="0">
                <a:latin typeface="+mj-lt"/>
              </a:rPr>
              <a:t>Howden</a:t>
            </a:r>
            <a:r>
              <a:rPr lang="en-US" sz="1200" dirty="0" smtClean="0">
                <a:latin typeface="+mj-lt"/>
              </a:rPr>
              <a:t>. 2007. Crop and pasture response to climate change. Proceedings of the National Academy of 	Sciences, USA 104:19686-19690 pp. </a:t>
            </a:r>
          </a:p>
          <a:p>
            <a:endParaRPr lang="en-US" sz="1200" dirty="0" smtClean="0">
              <a:latin typeface="+mj-lt"/>
            </a:endParaRPr>
          </a:p>
          <a:p>
            <a:r>
              <a:rPr lang="en-US" sz="1200" dirty="0" smtClean="0">
                <a:latin typeface="+mj-lt"/>
              </a:rPr>
              <a:t>"USDA Plant Hardiness Zone Map.” 2012. United States Department of Agriculture. Available online at:</a:t>
            </a:r>
          </a:p>
          <a:p>
            <a:r>
              <a:rPr lang="en-US" sz="1200" dirty="0" smtClean="0">
                <a:latin typeface="+mj-lt"/>
              </a:rPr>
              <a:t>	www.planthardiness.ars.usda.gov/PHZMWeb.</a:t>
            </a:r>
          </a:p>
          <a:p>
            <a:endParaRPr lang="en-US" sz="1200" dirty="0" smtClean="0">
              <a:latin typeface="+mj-lt"/>
            </a:endParaRPr>
          </a:p>
          <a:p>
            <a:r>
              <a:rPr lang="en-US" sz="1200" dirty="0" smtClean="0">
                <a:latin typeface="+mj-lt"/>
              </a:rPr>
              <a:t>U.S. Environmental Protection Agency. 2014. “Introduction,” in: Climate Change Indicators in the United States, third edition. 2014. U.S. 	EPA, Washington, DC, USA: 4 pp. Available online at: www.epa.gov/climatechange/science/indicators. EPA 430-R-14-004.</a:t>
            </a:r>
          </a:p>
          <a:p>
            <a:endParaRPr lang="en-US" sz="1200" dirty="0" smtClean="0">
              <a:latin typeface="+mj-lt"/>
            </a:endParaRPr>
          </a:p>
          <a:p>
            <a:endParaRPr lang="en-US" sz="1200" dirty="0" smtClean="0">
              <a:latin typeface="+mj-lt"/>
            </a:endParaRPr>
          </a:p>
          <a:p>
            <a:endParaRPr lang="en-US" sz="1200" dirty="0" smtClean="0">
              <a:latin typeface="+mj-lt"/>
            </a:endParaRPr>
          </a:p>
          <a:p>
            <a:endParaRPr lang="en-US" sz="1200" dirty="0" smtClean="0">
              <a:latin typeface="+mj-lt"/>
            </a:endParaRPr>
          </a:p>
          <a:p>
            <a:endParaRPr lang="en-US" sz="1200" dirty="0" smtClean="0">
              <a:latin typeface="+mj-lt"/>
            </a:endParaRPr>
          </a:p>
        </p:txBody>
      </p:sp>
    </p:spTree>
    <p:extLst>
      <p:ext uri="{BB962C8B-B14F-4D97-AF65-F5344CB8AC3E}">
        <p14:creationId xmlns:p14="http://schemas.microsoft.com/office/powerpoint/2010/main" val="277672458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7346"/>
            <a:ext cx="8991600" cy="3231654"/>
          </a:xfrm>
          <a:prstGeom prst="rect">
            <a:avLst/>
          </a:prstGeom>
          <a:noFill/>
        </p:spPr>
        <p:txBody>
          <a:bodyPr wrap="square" rtlCol="0">
            <a:spAutoFit/>
          </a:bodyPr>
          <a:lstStyle/>
          <a:p>
            <a:r>
              <a:rPr lang="en-US" sz="1200" dirty="0" smtClean="0">
                <a:latin typeface="+mj-lt"/>
              </a:rPr>
              <a:t>U.S. Environmental Protection Agency. 2014. Inventory of U.S. Greenhouse Gas Emissions and Sinks: 1990–2012. U.S. EPA, Washington, DC, 	USA. Available online at: http://www.epa.gov/climatechange/ghgemissions/usinventoryreport.html#fullreport. EPA 430-R-14-	003</a:t>
            </a:r>
          </a:p>
          <a:p>
            <a:endParaRPr lang="en-US" sz="1200" dirty="0" smtClean="0">
              <a:latin typeface="+mj-lt"/>
            </a:endParaRPr>
          </a:p>
          <a:p>
            <a:r>
              <a:rPr lang="en-US" sz="1200" dirty="0" smtClean="0">
                <a:latin typeface="+mj-lt"/>
              </a:rPr>
              <a:t>U.S. Environmental Protection Agency. "Weather and Climate," in: Climate Change Indicators in the United States, third edition. 2014. U.S. 	EPA, Washington, DC, USA: 39 pp. Available online at: www.epa.gov/climatechange/indicators. EPA 430-R-14-004. </a:t>
            </a:r>
          </a:p>
          <a:p>
            <a:endParaRPr lang="en-US" sz="1200" dirty="0" smtClean="0">
              <a:latin typeface="+mj-lt"/>
            </a:endParaRPr>
          </a:p>
          <a:p>
            <a:r>
              <a:rPr lang="en-US" sz="1200" dirty="0" smtClean="0">
                <a:latin typeface="+mj-lt"/>
              </a:rPr>
              <a:t>Walsh, J., D. </a:t>
            </a:r>
            <a:r>
              <a:rPr lang="en-US" sz="1200" dirty="0" err="1" smtClean="0">
                <a:latin typeface="+mj-lt"/>
              </a:rPr>
              <a:t>Wuebbles</a:t>
            </a:r>
            <a:r>
              <a:rPr lang="en-US" sz="1200" dirty="0" smtClean="0">
                <a:latin typeface="+mj-lt"/>
              </a:rPr>
              <a:t>, K. </a:t>
            </a:r>
            <a:r>
              <a:rPr lang="en-US" sz="1200" dirty="0" err="1" smtClean="0">
                <a:latin typeface="+mj-lt"/>
              </a:rPr>
              <a:t>Hayhoe</a:t>
            </a:r>
            <a:r>
              <a:rPr lang="en-US" sz="1200" dirty="0" smtClean="0">
                <a:latin typeface="+mj-lt"/>
              </a:rPr>
              <a:t>, J. </a:t>
            </a:r>
            <a:r>
              <a:rPr lang="en-US" sz="1200" dirty="0" err="1" smtClean="0">
                <a:latin typeface="+mj-lt"/>
              </a:rPr>
              <a:t>Kossin</a:t>
            </a:r>
            <a:r>
              <a:rPr lang="en-US" sz="1200" dirty="0" smtClean="0">
                <a:latin typeface="+mj-lt"/>
              </a:rPr>
              <a:t>, K. Kunkel, G. Stephens, P. Thorne, R. </a:t>
            </a:r>
            <a:r>
              <a:rPr lang="en-US" sz="1200" dirty="0" err="1" smtClean="0">
                <a:latin typeface="+mj-lt"/>
              </a:rPr>
              <a:t>Vose</a:t>
            </a:r>
            <a:r>
              <a:rPr lang="en-US" sz="1200" dirty="0" smtClean="0">
                <a:latin typeface="+mj-lt"/>
              </a:rPr>
              <a:t>, M. </a:t>
            </a:r>
            <a:r>
              <a:rPr lang="en-US" sz="1200" dirty="0" err="1" smtClean="0">
                <a:latin typeface="+mj-lt"/>
              </a:rPr>
              <a:t>Wehner</a:t>
            </a:r>
            <a:r>
              <a:rPr lang="en-US" sz="1200" dirty="0" smtClean="0">
                <a:latin typeface="+mj-lt"/>
              </a:rPr>
              <a:t>, J. Willis, D. Anderson, S. </a:t>
            </a:r>
            <a:r>
              <a:rPr lang="en-US" sz="1200" dirty="0" err="1" smtClean="0">
                <a:latin typeface="+mj-lt"/>
              </a:rPr>
              <a:t>Doney</a:t>
            </a:r>
            <a:r>
              <a:rPr lang="en-US" sz="1200" dirty="0" smtClean="0">
                <a:latin typeface="+mj-lt"/>
              </a:rPr>
              <a:t>, R. Feely, 	P. </a:t>
            </a:r>
            <a:r>
              <a:rPr lang="en-US" sz="1200" dirty="0" err="1" smtClean="0">
                <a:latin typeface="+mj-lt"/>
              </a:rPr>
              <a:t>Hennon</a:t>
            </a:r>
            <a:r>
              <a:rPr lang="en-US" sz="1200" dirty="0" smtClean="0">
                <a:latin typeface="+mj-lt"/>
              </a:rPr>
              <a:t>, V. </a:t>
            </a:r>
            <a:r>
              <a:rPr lang="en-US" sz="1200" dirty="0" err="1" smtClean="0">
                <a:latin typeface="+mj-lt"/>
              </a:rPr>
              <a:t>Kharin</a:t>
            </a:r>
            <a:r>
              <a:rPr lang="en-US" sz="1200" dirty="0" smtClean="0">
                <a:latin typeface="+mj-lt"/>
              </a:rPr>
              <a:t>, T. Knutson, F. </a:t>
            </a:r>
            <a:r>
              <a:rPr lang="en-US" sz="1200" dirty="0" err="1" smtClean="0">
                <a:latin typeface="+mj-lt"/>
              </a:rPr>
              <a:t>Landerer</a:t>
            </a:r>
            <a:r>
              <a:rPr lang="en-US" sz="1200" dirty="0" smtClean="0">
                <a:latin typeface="+mj-lt"/>
              </a:rPr>
              <a:t>, T. </a:t>
            </a:r>
            <a:r>
              <a:rPr lang="en-US" sz="1200" dirty="0" err="1" smtClean="0">
                <a:latin typeface="+mj-lt"/>
              </a:rPr>
              <a:t>Lenton</a:t>
            </a:r>
            <a:r>
              <a:rPr lang="en-US" sz="1200" dirty="0" smtClean="0">
                <a:latin typeface="+mj-lt"/>
              </a:rPr>
              <a:t>, J. Kennedy, and R. Somerville. 2014. Ch. 2: Our Changing Climate. Climate 	Change Impacts in the United States: The Third National Climate Assessment, J. M. </a:t>
            </a:r>
            <a:r>
              <a:rPr lang="en-US" sz="1200" dirty="0" err="1" smtClean="0">
                <a:latin typeface="+mj-lt"/>
              </a:rPr>
              <a:t>Melillo</a:t>
            </a:r>
            <a:r>
              <a:rPr lang="en-US" sz="1200" dirty="0" smtClean="0">
                <a:latin typeface="+mj-lt"/>
              </a:rPr>
              <a:t>, </a:t>
            </a:r>
            <a:r>
              <a:rPr lang="en-US" sz="1200" dirty="0" err="1" smtClean="0">
                <a:latin typeface="+mj-lt"/>
              </a:rPr>
              <a:t>Terese</a:t>
            </a:r>
            <a:r>
              <a:rPr lang="en-US" sz="1200" dirty="0" smtClean="0">
                <a:latin typeface="+mj-lt"/>
              </a:rPr>
              <a:t> (T.C.) Richmond, and G. W. 	</a:t>
            </a:r>
            <a:r>
              <a:rPr lang="en-US" sz="1200" dirty="0" err="1" smtClean="0">
                <a:latin typeface="+mj-lt"/>
              </a:rPr>
              <a:t>Yohe</a:t>
            </a:r>
            <a:r>
              <a:rPr lang="en-US" sz="1200" dirty="0" smtClean="0">
                <a:latin typeface="+mj-lt"/>
              </a:rPr>
              <a:t>, Eds., U.S. Global Change Research Program: 19-67 pp. doi:10.7930/J0KW5CXT. </a:t>
            </a:r>
          </a:p>
          <a:p>
            <a:endParaRPr lang="en-US" sz="1200" dirty="0" smtClean="0">
              <a:latin typeface="+mj-lt"/>
            </a:endParaRPr>
          </a:p>
          <a:p>
            <a:r>
              <a:rPr lang="en-US" sz="1200" dirty="0" smtClean="0">
                <a:latin typeface="+mj-lt"/>
              </a:rPr>
              <a:t>Wisconsin's Changing Climate: Impacts and Adaptation. 2011. Wisconsin Initiative on Climate Change Impacts. Nelson Institute for 	Environmental Studies, University of Wisconsin-Madison and the Wisconsin Department of Natural Resources, Madison, 	Wisconsin. </a:t>
            </a:r>
          </a:p>
          <a:p>
            <a:endParaRPr lang="en-US" sz="1200" dirty="0" smtClean="0">
              <a:latin typeface="+mj-lt"/>
            </a:endParaRPr>
          </a:p>
          <a:p>
            <a:endParaRPr lang="en-US" sz="1200" dirty="0" smtClean="0">
              <a:latin typeface="+mj-lt"/>
            </a:endParaRPr>
          </a:p>
        </p:txBody>
      </p:sp>
    </p:spTree>
    <p:extLst>
      <p:ext uri="{BB962C8B-B14F-4D97-AF65-F5344CB8AC3E}">
        <p14:creationId xmlns:p14="http://schemas.microsoft.com/office/powerpoint/2010/main" val="27767245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p:cNvSpPr/>
          <p:nvPr/>
        </p:nvSpPr>
        <p:spPr>
          <a:xfrm>
            <a:off x="152400" y="4845784"/>
            <a:ext cx="8763000" cy="1631216"/>
          </a:xfrm>
          <a:prstGeom prst="rect">
            <a:avLst/>
          </a:prstGeom>
        </p:spPr>
        <p:txBody>
          <a:bodyPr wrap="square">
            <a:spAutoFit/>
          </a:bodyPr>
          <a:lstStyle/>
          <a:p>
            <a:pPr marL="342900" indent="-342900">
              <a:buFont typeface="Arial" pitchFamily="34" charset="0"/>
              <a:buChar char="•"/>
            </a:pPr>
            <a:r>
              <a:rPr lang="en-US" sz="2000" dirty="0" smtClean="0">
                <a:solidFill>
                  <a:srgbClr val="000000"/>
                </a:solidFill>
                <a:latin typeface="+mj-lt"/>
              </a:rPr>
              <a:t>Climate </a:t>
            </a:r>
            <a:r>
              <a:rPr lang="en-US" sz="2000" dirty="0">
                <a:solidFill>
                  <a:srgbClr val="000000"/>
                </a:solidFill>
                <a:latin typeface="+mj-lt"/>
              </a:rPr>
              <a:t>v</a:t>
            </a:r>
            <a:r>
              <a:rPr lang="en-US" sz="2000" dirty="0" smtClean="0">
                <a:solidFill>
                  <a:srgbClr val="000000"/>
                </a:solidFill>
                <a:latin typeface="+mj-lt"/>
              </a:rPr>
              <a:t>ariability </a:t>
            </a:r>
            <a:r>
              <a:rPr lang="en-US" sz="2000" dirty="0">
                <a:solidFill>
                  <a:srgbClr val="000000"/>
                </a:solidFill>
                <a:latin typeface="+mj-lt"/>
              </a:rPr>
              <a:t>represents changes in the mean state of </a:t>
            </a:r>
            <a:r>
              <a:rPr lang="en-US" sz="2000" dirty="0" smtClean="0">
                <a:solidFill>
                  <a:srgbClr val="000000"/>
                </a:solidFill>
                <a:latin typeface="+mj-lt"/>
              </a:rPr>
              <a:t>climate </a:t>
            </a:r>
            <a:r>
              <a:rPr lang="en-US" sz="2000" dirty="0">
                <a:solidFill>
                  <a:srgbClr val="000000"/>
                </a:solidFill>
                <a:latin typeface="+mj-lt"/>
              </a:rPr>
              <a:t>events on a short temporal and spatial </a:t>
            </a:r>
            <a:r>
              <a:rPr lang="en-US" sz="2000" dirty="0" smtClean="0">
                <a:solidFill>
                  <a:srgbClr val="000000"/>
                </a:solidFill>
                <a:latin typeface="+mj-lt"/>
              </a:rPr>
              <a:t>scale compared to climate change</a:t>
            </a:r>
            <a:r>
              <a:rPr lang="en-US" sz="2000" dirty="0">
                <a:solidFill>
                  <a:srgbClr val="000000"/>
                </a:solidFill>
                <a:latin typeface="+mj-lt"/>
              </a:rPr>
              <a:t/>
            </a:r>
            <a:br>
              <a:rPr lang="en-US" sz="2000" dirty="0">
                <a:solidFill>
                  <a:srgbClr val="000000"/>
                </a:solidFill>
                <a:latin typeface="+mj-lt"/>
              </a:rPr>
            </a:br>
            <a:endParaRPr lang="en-US" sz="2000" dirty="0" smtClean="0">
              <a:solidFill>
                <a:srgbClr val="000000"/>
              </a:solidFill>
              <a:latin typeface="+mj-lt"/>
            </a:endParaRPr>
          </a:p>
          <a:p>
            <a:pPr marL="342900" indent="-342900">
              <a:buFont typeface="Arial" pitchFamily="34" charset="0"/>
              <a:buChar char="•"/>
            </a:pPr>
            <a:r>
              <a:rPr lang="en-US" sz="2000" dirty="0" smtClean="0">
                <a:solidFill>
                  <a:srgbClr val="000000"/>
                </a:solidFill>
                <a:latin typeface="+mj-lt"/>
              </a:rPr>
              <a:t>Single year climate extremes don’t individually correspond to climate change, however collective evidences over a longer period of time do.</a:t>
            </a:r>
            <a:endParaRPr lang="en-US" sz="2000" dirty="0">
              <a:solidFill>
                <a:srgbClr val="000000"/>
              </a:solidFill>
              <a:latin typeface="+mj-lt"/>
            </a:endParaRPr>
          </a:p>
        </p:txBody>
      </p:sp>
      <p:sp>
        <p:nvSpPr>
          <p:cNvPr id="9" name="TextBox 8"/>
          <p:cNvSpPr txBox="1"/>
          <p:nvPr/>
        </p:nvSpPr>
        <p:spPr>
          <a:xfrm>
            <a:off x="0" y="6550223"/>
            <a:ext cx="3742431" cy="307777"/>
          </a:xfrm>
          <a:prstGeom prst="rect">
            <a:avLst/>
          </a:prstGeom>
          <a:noFill/>
        </p:spPr>
        <p:txBody>
          <a:bodyPr wrap="none" rtlCol="0">
            <a:spAutoFit/>
          </a:bodyPr>
          <a:lstStyle/>
          <a:p>
            <a:r>
              <a:rPr lang="en-US" sz="1400" dirty="0" smtClean="0">
                <a:latin typeface="+mj-lt"/>
              </a:rPr>
              <a:t>(Pryor et al., 2014, National Climate Assessment)</a:t>
            </a:r>
            <a:endParaRPr lang="en-US" sz="1400" dirty="0">
              <a:latin typeface="+mj-lt"/>
            </a:endParaRPr>
          </a:p>
        </p:txBody>
      </p:sp>
      <p:pic>
        <p:nvPicPr>
          <p:cNvPr id="2" name="Picture 1" descr="MW_annual_temperature_V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762000"/>
            <a:ext cx="5715000" cy="4180114"/>
          </a:xfrm>
          <a:prstGeom prst="rect">
            <a:avLst/>
          </a:prstGeom>
        </p:spPr>
      </p:pic>
      <p:sp>
        <p:nvSpPr>
          <p:cNvPr id="7"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Climate Variability</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469014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
          <p:cNvSpPr txBox="1">
            <a:spLocks/>
          </p:cNvSpPr>
          <p:nvPr/>
        </p:nvSpPr>
        <p:spPr>
          <a:xfrm>
            <a:off x="2743200" y="918111"/>
            <a:ext cx="3497681" cy="453489"/>
          </a:xfrm>
          <a:prstGeom prst="rect">
            <a:avLst/>
          </a:prstGeom>
        </p:spPr>
        <p:txBody>
          <a:bodyPr>
            <a:noAutofit/>
          </a:bodyPr>
          <a:lstStyle/>
          <a:p>
            <a:pPr algn="ctr" fontAlgn="base">
              <a:spcBef>
                <a:spcPct val="0"/>
              </a:spcBef>
              <a:spcAft>
                <a:spcPct val="0"/>
              </a:spcAft>
              <a:defRPr/>
            </a:pPr>
            <a:r>
              <a:rPr lang="en-US" sz="2400" b="1" kern="0" dirty="0" smtClean="0">
                <a:solidFill>
                  <a:srgbClr val="FF0000"/>
                </a:solidFill>
                <a:latin typeface="+mj-lt"/>
              </a:rPr>
              <a:t>Natural causes</a:t>
            </a:r>
            <a:endParaRPr lang="en-US" sz="2400" b="1" kern="0" dirty="0">
              <a:solidFill>
                <a:srgbClr val="FF0000"/>
              </a:solidFill>
              <a:latin typeface="+mj-lt"/>
            </a:endParaRPr>
          </a:p>
        </p:txBody>
      </p:sp>
      <p:grpSp>
        <p:nvGrpSpPr>
          <p:cNvPr id="3" name="Group 2"/>
          <p:cNvGrpSpPr/>
          <p:nvPr/>
        </p:nvGrpSpPr>
        <p:grpSpPr>
          <a:xfrm>
            <a:off x="513749" y="1371600"/>
            <a:ext cx="8123838" cy="4952999"/>
            <a:chOff x="1524246" y="1394660"/>
            <a:chExt cx="6362015" cy="5409663"/>
          </a:xfrm>
        </p:grpSpPr>
        <p:grpSp>
          <p:nvGrpSpPr>
            <p:cNvPr id="4" name="Group 3"/>
            <p:cNvGrpSpPr>
              <a:grpSpLocks/>
            </p:cNvGrpSpPr>
            <p:nvPr/>
          </p:nvGrpSpPr>
          <p:grpSpPr bwMode="auto">
            <a:xfrm>
              <a:off x="1524246" y="1429623"/>
              <a:ext cx="2058770" cy="2265039"/>
              <a:chOff x="-419" y="759"/>
              <a:chExt cx="3440" cy="3296"/>
            </a:xfrm>
          </p:grpSpPr>
          <p:pic>
            <p:nvPicPr>
              <p:cNvPr id="5" name="Picture 4" descr="oce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 y="759"/>
                <a:ext cx="3440" cy="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ydrologic-rev"/>
              <p:cNvPicPr>
                <a:picLocks noChangeAspect="1" noChangeArrowheads="1"/>
              </p:cNvPicPr>
              <p:nvPr/>
            </p:nvPicPr>
            <p:blipFill>
              <a:blip r:embed="rId4" cstate="print">
                <a:extLst>
                  <a:ext uri="{28A0092B-C50C-407E-A947-70E740481C1C}">
                    <a14:useLocalDpi xmlns:a14="http://schemas.microsoft.com/office/drawing/2010/main" val="0"/>
                  </a:ext>
                </a:extLst>
              </a:blip>
              <a:srcRect l="49066" r="2133" b="9569"/>
              <a:stretch>
                <a:fillRect/>
              </a:stretch>
            </p:blipFill>
            <p:spPr bwMode="auto">
              <a:xfrm>
                <a:off x="-335" y="895"/>
                <a:ext cx="1770" cy="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2" descr="Figure 5: Ash column generated by the eruption of Mount Pinatubo on June 12, 1991. The strongest eruption of Mount Pinatubo occurred three days later on June 15, 1991. (Source: &lt;a href='http://www.usgs.gov/' class='external text' title='http://www.usgs.gov/' rel='nofollow'&gt;U.S. Geological Survey&lt;/a&gt;)."/>
            <p:cNvPicPr>
              <a:picLocks noChangeAspect="1" noChangeArrowheads="1"/>
            </p:cNvPicPr>
            <p:nvPr/>
          </p:nvPicPr>
          <p:blipFill>
            <a:blip r:embed="rId5" cstate="print"/>
            <a:srcRect/>
            <a:stretch>
              <a:fillRect/>
            </a:stretch>
          </p:blipFill>
          <p:spPr bwMode="auto">
            <a:xfrm>
              <a:off x="5779941" y="1394660"/>
              <a:ext cx="2085187" cy="2300002"/>
            </a:xfrm>
            <a:prstGeom prst="rect">
              <a:avLst/>
            </a:prstGeom>
            <a:noFill/>
          </p:spPr>
        </p:pic>
        <p:grpSp>
          <p:nvGrpSpPr>
            <p:cNvPr id="2" name="Group 1"/>
            <p:cNvGrpSpPr/>
            <p:nvPr/>
          </p:nvGrpSpPr>
          <p:grpSpPr>
            <a:xfrm>
              <a:off x="1524246" y="3895482"/>
              <a:ext cx="6362015" cy="2908841"/>
              <a:chOff x="1524246" y="3895482"/>
              <a:chExt cx="6362015" cy="2908841"/>
            </a:xfrm>
          </p:grpSpPr>
          <p:sp>
            <p:nvSpPr>
              <p:cNvPr id="20" name="Title 1"/>
              <p:cNvSpPr txBox="1">
                <a:spLocks/>
              </p:cNvSpPr>
              <p:nvPr/>
            </p:nvSpPr>
            <p:spPr>
              <a:xfrm>
                <a:off x="1524246" y="3895482"/>
                <a:ext cx="6096000" cy="495300"/>
              </a:xfrm>
              <a:prstGeom prst="rect">
                <a:avLst/>
              </a:prstGeom>
            </p:spPr>
            <p:txBody>
              <a:bodyPr>
                <a:noAutofit/>
              </a:bodyPr>
              <a:lstStyle/>
              <a:p>
                <a:pPr algn="ctr" fontAlgn="base">
                  <a:spcBef>
                    <a:spcPct val="0"/>
                  </a:spcBef>
                  <a:spcAft>
                    <a:spcPct val="0"/>
                  </a:spcAft>
                  <a:defRPr/>
                </a:pPr>
                <a:endParaRPr lang="en-US" sz="2400" b="1" kern="0" dirty="0" smtClean="0">
                  <a:solidFill>
                    <a:srgbClr val="FF0000"/>
                  </a:solidFill>
                  <a:latin typeface="+mj-lt"/>
                </a:endParaRPr>
              </a:p>
              <a:p>
                <a:pPr algn="ctr" fontAlgn="base">
                  <a:spcBef>
                    <a:spcPct val="0"/>
                  </a:spcBef>
                  <a:spcAft>
                    <a:spcPct val="0"/>
                  </a:spcAft>
                  <a:defRPr/>
                </a:pPr>
                <a:r>
                  <a:rPr lang="en-US" sz="2400" b="1" kern="0" dirty="0" smtClean="0">
                    <a:solidFill>
                      <a:srgbClr val="FF0000"/>
                    </a:solidFill>
                    <a:latin typeface="+mj-lt"/>
                  </a:rPr>
                  <a:t>Human (anthropogenic) causes</a:t>
                </a:r>
                <a:endParaRPr lang="en-US" sz="2400" b="1" kern="0" dirty="0">
                  <a:solidFill>
                    <a:srgbClr val="FF0000"/>
                  </a:solidFill>
                  <a:latin typeface="+mj-lt"/>
                </a:endParaRPr>
              </a:p>
            </p:txBody>
          </p:sp>
          <p:grpSp>
            <p:nvGrpSpPr>
              <p:cNvPr id="24" name="Group 23"/>
              <p:cNvGrpSpPr/>
              <p:nvPr/>
            </p:nvGrpSpPr>
            <p:grpSpPr>
              <a:xfrm>
                <a:off x="3687915" y="4806910"/>
                <a:ext cx="4198346" cy="1997413"/>
                <a:chOff x="4757341" y="3803211"/>
                <a:chExt cx="4198346" cy="1997413"/>
              </a:xfrm>
            </p:grpSpPr>
            <p:pic>
              <p:nvPicPr>
                <p:cNvPr id="22" name="Picture 6" descr="traff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7341" y="3803211"/>
                  <a:ext cx="2253179" cy="197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Emit Less Greenhouse Gases with a Noritz Tankless Heater in your Home or Business"/>
                <p:cNvPicPr>
                  <a:picLocks noChangeAspect="1" noChangeArrowheads="1"/>
                </p:cNvPicPr>
                <p:nvPr/>
              </p:nvPicPr>
              <p:blipFill>
                <a:blip r:embed="rId7" cstate="print"/>
                <a:srcRect/>
                <a:stretch>
                  <a:fillRect/>
                </a:stretch>
              </p:blipFill>
              <p:spPr bwMode="auto">
                <a:xfrm>
                  <a:off x="7144319" y="3803211"/>
                  <a:ext cx="1811368" cy="1997413"/>
                </a:xfrm>
                <a:prstGeom prst="rect">
                  <a:avLst/>
                </a:prstGeom>
                <a:noFill/>
              </p:spPr>
            </p:pic>
          </p:grpSp>
          <p:pic>
            <p:nvPicPr>
              <p:cNvPr id="31" name="Picture 8" descr="Greenhous Gas Diagram"/>
              <p:cNvPicPr>
                <a:picLocks noChangeAspect="1" noChangeArrowheads="1"/>
              </p:cNvPicPr>
              <p:nvPr/>
            </p:nvPicPr>
            <p:blipFill>
              <a:blip r:embed="rId8" cstate="print"/>
              <a:srcRect/>
              <a:stretch>
                <a:fillRect/>
              </a:stretch>
            </p:blipFill>
            <p:spPr bwMode="auto">
              <a:xfrm>
                <a:off x="1539635" y="4806909"/>
                <a:ext cx="2028931" cy="1976777"/>
              </a:xfrm>
              <a:prstGeom prst="rect">
                <a:avLst/>
              </a:prstGeom>
              <a:noFill/>
            </p:spPr>
          </p:pic>
        </p:grpSp>
        <p:sp>
          <p:nvSpPr>
            <p:cNvPr id="28" name="TextBox 27"/>
            <p:cNvSpPr txBox="1"/>
            <p:nvPr/>
          </p:nvSpPr>
          <p:spPr>
            <a:xfrm>
              <a:off x="3952624" y="2898516"/>
              <a:ext cx="1204004" cy="840382"/>
            </a:xfrm>
            <a:prstGeom prst="rect">
              <a:avLst/>
            </a:prstGeom>
            <a:noFill/>
          </p:spPr>
          <p:txBody>
            <a:bodyPr wrap="square" rtlCol="0">
              <a:spAutoFit/>
            </a:bodyPr>
            <a:lstStyle/>
            <a:p>
              <a:pPr algn="ctr"/>
              <a:r>
                <a:rPr lang="en-US" sz="4400" dirty="0" smtClean="0">
                  <a:solidFill>
                    <a:srgbClr val="FF0000"/>
                  </a:solidFill>
                  <a:latin typeface="+mj-lt"/>
                </a:rPr>
                <a:t>+</a:t>
              </a:r>
              <a:endParaRPr lang="en-US" sz="4400" dirty="0">
                <a:solidFill>
                  <a:srgbClr val="FF0000"/>
                </a:solidFill>
                <a:latin typeface="+mj-lt"/>
              </a:endParaRPr>
            </a:p>
          </p:txBody>
        </p:sp>
      </p:grpSp>
      <p:pic>
        <p:nvPicPr>
          <p:cNvPr id="1126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2300" y="1371600"/>
            <a:ext cx="2381204"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Causes of Climate Change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1358731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4244" name="Rectangle 4"/>
          <p:cNvSpPr>
            <a:spLocks noChangeArrowheads="1"/>
          </p:cNvSpPr>
          <p:nvPr/>
        </p:nvSpPr>
        <p:spPr bwMode="auto">
          <a:xfrm>
            <a:off x="2743200" y="2743200"/>
            <a:ext cx="4038600" cy="1905000"/>
          </a:xfrm>
          <a:prstGeom prst="rect">
            <a:avLst/>
          </a:prstGeom>
          <a:noFill/>
          <a:ln w="38100">
            <a:solidFill>
              <a:srgbClr val="00FFFF"/>
            </a:solidFill>
            <a:miter lim="800000"/>
            <a:headEnd/>
            <a:tailEnd/>
          </a:ln>
          <a:effectLst/>
        </p:spPr>
        <p:txBody>
          <a:bodyPr wrap="none" anchor="ctr"/>
          <a:lstStyle/>
          <a:p>
            <a:endParaRPr lang="en-US" dirty="0">
              <a:solidFill>
                <a:prstClr val="black"/>
              </a:solidFill>
            </a:endParaRPr>
          </a:p>
        </p:txBody>
      </p:sp>
      <p:sp>
        <p:nvSpPr>
          <p:cNvPr id="394245" name="AutoShape 5"/>
          <p:cNvSpPr>
            <a:spLocks noChangeArrowheads="1"/>
          </p:cNvSpPr>
          <p:nvPr/>
        </p:nvSpPr>
        <p:spPr bwMode="auto">
          <a:xfrm>
            <a:off x="2743200" y="1905000"/>
            <a:ext cx="4038600" cy="838200"/>
          </a:xfrm>
          <a:prstGeom prst="triangle">
            <a:avLst>
              <a:gd name="adj" fmla="val 50000"/>
            </a:avLst>
          </a:prstGeom>
          <a:noFill/>
          <a:ln w="38100">
            <a:solidFill>
              <a:srgbClr val="00FFFF"/>
            </a:solidFill>
            <a:miter lim="800000"/>
            <a:headEnd/>
            <a:tailEnd/>
          </a:ln>
          <a:effectLst/>
        </p:spPr>
        <p:txBody>
          <a:bodyPr wrap="none" anchor="ctr"/>
          <a:lstStyle/>
          <a:p>
            <a:endParaRPr lang="en-US" dirty="0">
              <a:solidFill>
                <a:prstClr val="black"/>
              </a:solidFill>
            </a:endParaRPr>
          </a:p>
        </p:txBody>
      </p:sp>
      <p:sp>
        <p:nvSpPr>
          <p:cNvPr id="394246" name="plant"/>
          <p:cNvSpPr>
            <a:spLocks noEditPoints="1" noChangeArrowheads="1"/>
          </p:cNvSpPr>
          <p:nvPr/>
        </p:nvSpPr>
        <p:spPr bwMode="auto">
          <a:xfrm>
            <a:off x="5867400" y="5638800"/>
            <a:ext cx="600075" cy="6000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dirty="0">
              <a:solidFill>
                <a:prstClr val="black"/>
              </a:solidFill>
            </a:endParaRPr>
          </a:p>
        </p:txBody>
      </p:sp>
      <p:sp>
        <p:nvSpPr>
          <p:cNvPr id="394247" name="plant"/>
          <p:cNvSpPr>
            <a:spLocks noEditPoints="1" noChangeArrowheads="1"/>
          </p:cNvSpPr>
          <p:nvPr/>
        </p:nvSpPr>
        <p:spPr bwMode="auto">
          <a:xfrm>
            <a:off x="3733800" y="5715000"/>
            <a:ext cx="600075" cy="6000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dirty="0">
              <a:solidFill>
                <a:prstClr val="black"/>
              </a:solidFill>
            </a:endParaRPr>
          </a:p>
        </p:txBody>
      </p:sp>
      <p:sp>
        <p:nvSpPr>
          <p:cNvPr id="394248" name="plant"/>
          <p:cNvSpPr>
            <a:spLocks noEditPoints="1" noChangeArrowheads="1"/>
          </p:cNvSpPr>
          <p:nvPr/>
        </p:nvSpPr>
        <p:spPr bwMode="auto">
          <a:xfrm>
            <a:off x="4495800" y="5715000"/>
            <a:ext cx="600075" cy="6000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dirty="0">
              <a:solidFill>
                <a:prstClr val="black"/>
              </a:solidFill>
            </a:endParaRPr>
          </a:p>
        </p:txBody>
      </p:sp>
      <p:sp>
        <p:nvSpPr>
          <p:cNvPr id="394249" name="plant"/>
          <p:cNvSpPr>
            <a:spLocks noEditPoints="1" noChangeArrowheads="1"/>
          </p:cNvSpPr>
          <p:nvPr/>
        </p:nvSpPr>
        <p:spPr bwMode="auto">
          <a:xfrm>
            <a:off x="5105400" y="5715000"/>
            <a:ext cx="600075" cy="6000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dirty="0">
              <a:solidFill>
                <a:prstClr val="black"/>
              </a:solidFill>
            </a:endParaRPr>
          </a:p>
        </p:txBody>
      </p:sp>
      <p:sp>
        <p:nvSpPr>
          <p:cNvPr id="394250" name="plant"/>
          <p:cNvSpPr>
            <a:spLocks noEditPoints="1" noChangeArrowheads="1"/>
          </p:cNvSpPr>
          <p:nvPr/>
        </p:nvSpPr>
        <p:spPr bwMode="auto">
          <a:xfrm>
            <a:off x="3048000" y="5638800"/>
            <a:ext cx="600075" cy="6000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dirty="0">
              <a:solidFill>
                <a:prstClr val="black"/>
              </a:solidFill>
            </a:endParaRPr>
          </a:p>
        </p:txBody>
      </p:sp>
      <p:sp>
        <p:nvSpPr>
          <p:cNvPr id="394251" name="AutoShape 11"/>
          <p:cNvSpPr>
            <a:spLocks noChangeArrowheads="1"/>
          </p:cNvSpPr>
          <p:nvPr/>
        </p:nvSpPr>
        <p:spPr bwMode="auto">
          <a:xfrm>
            <a:off x="3200400" y="6324600"/>
            <a:ext cx="381000" cy="228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330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394252" name="AutoShape 12"/>
          <p:cNvSpPr>
            <a:spLocks noChangeArrowheads="1"/>
          </p:cNvSpPr>
          <p:nvPr/>
        </p:nvSpPr>
        <p:spPr bwMode="auto">
          <a:xfrm>
            <a:off x="3886200" y="6324600"/>
            <a:ext cx="381000" cy="228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330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394253" name="AutoShape 13"/>
          <p:cNvSpPr>
            <a:spLocks noChangeArrowheads="1"/>
          </p:cNvSpPr>
          <p:nvPr/>
        </p:nvSpPr>
        <p:spPr bwMode="auto">
          <a:xfrm>
            <a:off x="4572000" y="6324600"/>
            <a:ext cx="381000" cy="228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330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394254" name="AutoShape 14"/>
          <p:cNvSpPr>
            <a:spLocks noChangeArrowheads="1"/>
          </p:cNvSpPr>
          <p:nvPr/>
        </p:nvSpPr>
        <p:spPr bwMode="auto">
          <a:xfrm>
            <a:off x="5257800" y="6324600"/>
            <a:ext cx="381000" cy="228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330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394255" name="AutoShape 15"/>
          <p:cNvSpPr>
            <a:spLocks noChangeArrowheads="1"/>
          </p:cNvSpPr>
          <p:nvPr/>
        </p:nvSpPr>
        <p:spPr bwMode="auto">
          <a:xfrm>
            <a:off x="6019800" y="6324600"/>
            <a:ext cx="381000" cy="228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3300"/>
          </a:solidFill>
          <a:ln w="9525">
            <a:solidFill>
              <a:schemeClr val="tx1"/>
            </a:solidFill>
            <a:miter lim="800000"/>
            <a:headEnd/>
            <a:tailEnd/>
          </a:ln>
          <a:effectLst/>
        </p:spPr>
        <p:txBody>
          <a:bodyPr wrap="none" anchor="ctr"/>
          <a:lstStyle/>
          <a:p>
            <a:endParaRPr lang="en-US" dirty="0">
              <a:solidFill>
                <a:prstClr val="black"/>
              </a:solidFill>
            </a:endParaRPr>
          </a:p>
        </p:txBody>
      </p:sp>
      <p:pic>
        <p:nvPicPr>
          <p:cNvPr id="394257" name="Picture 17" descr="BD14710_"/>
          <p:cNvPicPr>
            <a:picLocks noChangeAspect="1" noChangeArrowheads="1"/>
          </p:cNvPicPr>
          <p:nvPr/>
        </p:nvPicPr>
        <p:blipFill>
          <a:blip r:embed="rId3" cstate="print"/>
          <a:srcRect/>
          <a:stretch>
            <a:fillRect/>
          </a:stretch>
        </p:blipFill>
        <p:spPr bwMode="auto">
          <a:xfrm rot="3777099">
            <a:off x="956469" y="3539331"/>
            <a:ext cx="5029200" cy="84138"/>
          </a:xfrm>
          <a:prstGeom prst="rect">
            <a:avLst/>
          </a:prstGeom>
          <a:noFill/>
        </p:spPr>
      </p:pic>
      <p:pic>
        <p:nvPicPr>
          <p:cNvPr id="394258" name="Picture 18" descr="BD14710_"/>
          <p:cNvPicPr>
            <a:picLocks noChangeAspect="1" noChangeArrowheads="1"/>
          </p:cNvPicPr>
          <p:nvPr/>
        </p:nvPicPr>
        <p:blipFill>
          <a:blip r:embed="rId3" cstate="print"/>
          <a:srcRect/>
          <a:stretch>
            <a:fillRect/>
          </a:stretch>
        </p:blipFill>
        <p:spPr bwMode="auto">
          <a:xfrm rot="3777099">
            <a:off x="1185069" y="3615531"/>
            <a:ext cx="5029200" cy="84138"/>
          </a:xfrm>
          <a:prstGeom prst="rect">
            <a:avLst/>
          </a:prstGeom>
          <a:noFill/>
        </p:spPr>
      </p:pic>
      <p:pic>
        <p:nvPicPr>
          <p:cNvPr id="394259" name="Picture 19" descr="BD14710_"/>
          <p:cNvPicPr>
            <a:picLocks noChangeAspect="1" noChangeArrowheads="1"/>
          </p:cNvPicPr>
          <p:nvPr/>
        </p:nvPicPr>
        <p:blipFill>
          <a:blip r:embed="rId3" cstate="print"/>
          <a:srcRect/>
          <a:stretch>
            <a:fillRect/>
          </a:stretch>
        </p:blipFill>
        <p:spPr bwMode="auto">
          <a:xfrm rot="3777099">
            <a:off x="1413669" y="3691731"/>
            <a:ext cx="5029200" cy="84138"/>
          </a:xfrm>
          <a:prstGeom prst="rect">
            <a:avLst/>
          </a:prstGeom>
          <a:noFill/>
        </p:spPr>
      </p:pic>
      <p:pic>
        <p:nvPicPr>
          <p:cNvPr id="394260" name="Picture 20" descr="BD14710_"/>
          <p:cNvPicPr>
            <a:picLocks noChangeAspect="1" noChangeArrowheads="1"/>
          </p:cNvPicPr>
          <p:nvPr/>
        </p:nvPicPr>
        <p:blipFill>
          <a:blip r:embed="rId3" cstate="print"/>
          <a:srcRect/>
          <a:stretch>
            <a:fillRect/>
          </a:stretch>
        </p:blipFill>
        <p:spPr bwMode="auto">
          <a:xfrm rot="3777099">
            <a:off x="1566069" y="3691731"/>
            <a:ext cx="5029200" cy="84138"/>
          </a:xfrm>
          <a:prstGeom prst="rect">
            <a:avLst/>
          </a:prstGeom>
          <a:noFill/>
        </p:spPr>
      </p:pic>
      <p:pic>
        <p:nvPicPr>
          <p:cNvPr id="394261" name="Picture 21" descr="BD14710_"/>
          <p:cNvPicPr>
            <a:picLocks noChangeAspect="1" noChangeArrowheads="1"/>
          </p:cNvPicPr>
          <p:nvPr/>
        </p:nvPicPr>
        <p:blipFill>
          <a:blip r:embed="rId3" cstate="print"/>
          <a:srcRect l="67767" b="-6410"/>
          <a:stretch>
            <a:fillRect/>
          </a:stretch>
        </p:blipFill>
        <p:spPr bwMode="auto">
          <a:xfrm rot="6371569">
            <a:off x="3313113" y="4022725"/>
            <a:ext cx="3719512" cy="134938"/>
          </a:xfrm>
          <a:prstGeom prst="rect">
            <a:avLst/>
          </a:prstGeom>
          <a:noFill/>
        </p:spPr>
      </p:pic>
      <p:pic>
        <p:nvPicPr>
          <p:cNvPr id="394262" name="Picture 22" descr="BD14710_"/>
          <p:cNvPicPr>
            <a:picLocks noChangeAspect="1" noChangeArrowheads="1"/>
          </p:cNvPicPr>
          <p:nvPr/>
        </p:nvPicPr>
        <p:blipFill>
          <a:blip r:embed="rId3" cstate="print"/>
          <a:srcRect l="67767" b="-6410"/>
          <a:stretch>
            <a:fillRect/>
          </a:stretch>
        </p:blipFill>
        <p:spPr bwMode="auto">
          <a:xfrm rot="6371569">
            <a:off x="3260725" y="3805238"/>
            <a:ext cx="4257675" cy="155575"/>
          </a:xfrm>
          <a:prstGeom prst="rect">
            <a:avLst/>
          </a:prstGeom>
          <a:noFill/>
        </p:spPr>
      </p:pic>
      <p:pic>
        <p:nvPicPr>
          <p:cNvPr id="394263" name="Picture 23" descr="BD14710_"/>
          <p:cNvPicPr>
            <a:picLocks noChangeAspect="1" noChangeArrowheads="1"/>
          </p:cNvPicPr>
          <p:nvPr/>
        </p:nvPicPr>
        <p:blipFill>
          <a:blip r:embed="rId3" cstate="print"/>
          <a:srcRect l="67767" b="-6410"/>
          <a:stretch>
            <a:fillRect/>
          </a:stretch>
        </p:blipFill>
        <p:spPr bwMode="auto">
          <a:xfrm rot="6371569">
            <a:off x="3617912" y="4154488"/>
            <a:ext cx="3719513" cy="134938"/>
          </a:xfrm>
          <a:prstGeom prst="rect">
            <a:avLst/>
          </a:prstGeom>
          <a:noFill/>
        </p:spPr>
      </p:pic>
      <p:pic>
        <p:nvPicPr>
          <p:cNvPr id="394264" name="Picture 24" descr="BD14710_"/>
          <p:cNvPicPr>
            <a:picLocks noChangeAspect="1" noChangeArrowheads="1"/>
          </p:cNvPicPr>
          <p:nvPr/>
        </p:nvPicPr>
        <p:blipFill>
          <a:blip r:embed="rId3" cstate="print"/>
          <a:srcRect l="67767" b="-6410"/>
          <a:stretch>
            <a:fillRect/>
          </a:stretch>
        </p:blipFill>
        <p:spPr bwMode="auto">
          <a:xfrm rot="6371569">
            <a:off x="3582988" y="3897312"/>
            <a:ext cx="4267200" cy="155575"/>
          </a:xfrm>
          <a:prstGeom prst="rect">
            <a:avLst/>
          </a:prstGeom>
          <a:noFill/>
        </p:spPr>
      </p:pic>
      <p:sp>
        <p:nvSpPr>
          <p:cNvPr id="394265" name="Text Box 25"/>
          <p:cNvSpPr txBox="1">
            <a:spLocks noChangeArrowheads="1"/>
          </p:cNvSpPr>
          <p:nvPr/>
        </p:nvSpPr>
        <p:spPr bwMode="auto">
          <a:xfrm>
            <a:off x="2057400" y="1219200"/>
            <a:ext cx="1371600" cy="427038"/>
          </a:xfrm>
          <a:prstGeom prst="rect">
            <a:avLst/>
          </a:prstGeom>
          <a:solidFill>
            <a:srgbClr val="FFC000"/>
          </a:solidFill>
          <a:ln w="9525">
            <a:noFill/>
            <a:miter lim="800000"/>
            <a:headEnd/>
            <a:tailEnd/>
          </a:ln>
          <a:effectLst/>
        </p:spPr>
        <p:txBody>
          <a:bodyPr>
            <a:spAutoFit/>
          </a:bodyPr>
          <a:lstStyle/>
          <a:p>
            <a:pPr>
              <a:spcBef>
                <a:spcPct val="50000"/>
              </a:spcBef>
            </a:pPr>
            <a:r>
              <a:rPr lang="en-US" sz="2200" b="1" dirty="0">
                <a:solidFill>
                  <a:prstClr val="black"/>
                </a:solidFill>
                <a:latin typeface="Arial" charset="0"/>
              </a:rPr>
              <a:t>Sunlight</a:t>
            </a:r>
          </a:p>
        </p:txBody>
      </p:sp>
      <p:sp>
        <p:nvSpPr>
          <p:cNvPr id="394266" name="Rectangle 26"/>
          <p:cNvSpPr>
            <a:spLocks noChangeArrowheads="1"/>
          </p:cNvSpPr>
          <p:nvPr/>
        </p:nvSpPr>
        <p:spPr bwMode="auto">
          <a:xfrm>
            <a:off x="2743200" y="4648200"/>
            <a:ext cx="4038600" cy="1905000"/>
          </a:xfrm>
          <a:prstGeom prst="rect">
            <a:avLst/>
          </a:prstGeom>
          <a:noFill/>
          <a:ln w="38100">
            <a:solidFill>
              <a:srgbClr val="00FFFF"/>
            </a:solidFill>
            <a:miter lim="800000"/>
            <a:headEnd/>
            <a:tailEnd/>
          </a:ln>
          <a:effectLst/>
        </p:spPr>
        <p:txBody>
          <a:bodyPr wrap="none" anchor="ctr"/>
          <a:lstStyle/>
          <a:p>
            <a:endParaRPr lang="en-US" dirty="0">
              <a:solidFill>
                <a:prstClr val="black"/>
              </a:solidFill>
            </a:endParaRPr>
          </a:p>
        </p:txBody>
      </p:sp>
      <p:sp>
        <p:nvSpPr>
          <p:cNvPr id="28" name="Rectangle 27"/>
          <p:cNvSpPr/>
          <p:nvPr/>
        </p:nvSpPr>
        <p:spPr>
          <a:xfrm>
            <a:off x="0" y="6519446"/>
            <a:ext cx="3352800" cy="338554"/>
          </a:xfrm>
          <a:prstGeom prst="rect">
            <a:avLst/>
          </a:prstGeom>
        </p:spPr>
        <p:txBody>
          <a:bodyPr wrap="square">
            <a:spAutoFit/>
          </a:bodyPr>
          <a:lstStyle/>
          <a:p>
            <a:r>
              <a:rPr lang="en-US" sz="1600" dirty="0" smtClean="0">
                <a:solidFill>
                  <a:prstClr val="white"/>
                </a:solidFill>
              </a:rPr>
              <a:t>Slide courtesy of Steve Hamilton</a:t>
            </a:r>
            <a:endParaRPr lang="en-US" sz="1600" i="1" dirty="0" smtClean="0">
              <a:solidFill>
                <a:prstClr val="white"/>
              </a:solidFill>
            </a:endParaRPr>
          </a:p>
        </p:txBody>
      </p:sp>
      <p:sp>
        <p:nvSpPr>
          <p:cNvPr id="26" name="Title 1"/>
          <p:cNvSpPr txBox="1">
            <a:spLocks/>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A Greenhouse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SNR 1">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NR 1">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NR 1">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low">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ppt/theme/themeOverride2.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docProps/app.xml><?xml version="1.0" encoding="utf-8"?>
<Properties xmlns="http://schemas.openxmlformats.org/officeDocument/2006/extended-properties" xmlns:vt="http://schemas.openxmlformats.org/officeDocument/2006/docPropsVTypes">
  <TotalTime>5829</TotalTime>
  <Words>9614</Words>
  <Application>Microsoft Macintosh PowerPoint</Application>
  <PresentationFormat>On-screen Show (4:3)</PresentationFormat>
  <Paragraphs>510</Paragraphs>
  <Slides>68</Slides>
  <Notes>61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68</vt:i4>
      </vt:variant>
    </vt:vector>
  </HeadingPairs>
  <TitlesOfParts>
    <vt:vector size="74" baseType="lpstr">
      <vt:lpstr>1_SNR 1</vt:lpstr>
      <vt:lpstr>3_SNR 1</vt:lpstr>
      <vt:lpstr>SNR 1</vt:lpstr>
      <vt:lpstr>Office Theme</vt:lpstr>
      <vt:lpstr>Flow</vt:lpstr>
      <vt:lpstr>Drawing</vt:lpstr>
      <vt:lpstr>Ensuring Sustainable Field Crop Agriculture  in the Face of a Changing Climate</vt:lpstr>
      <vt:lpstr>Curriculum Outline</vt:lpstr>
      <vt:lpstr>1. Climate Change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Climate Change  Trends and Projections</vt:lpstr>
      <vt:lpstr>PowerPoint Presentation</vt:lpstr>
      <vt:lpstr>Precipitation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Uncertainty in Climate Projections</vt:lpstr>
      <vt:lpstr>PowerPoint Presentation</vt:lpstr>
      <vt:lpstr>PowerPoint Presentation</vt:lpstr>
      <vt:lpstr>3. Climate Change and Field Crop Agriculture</vt:lpstr>
      <vt:lpstr>Why Address Climate Change &amp; Field Crops?</vt:lpstr>
      <vt:lpstr>Effects of Climate Change on Field Crops</vt:lpstr>
      <vt:lpstr>The Climate and Agricultural systems are COMPLEX</vt:lpstr>
      <vt:lpstr>PowerPoint Presentation</vt:lpstr>
      <vt:lpstr>PowerPoint Presentation</vt:lpstr>
      <vt:lpstr>PowerPoint Presentation</vt:lpstr>
      <vt:lpstr>PowerPoint Presentation</vt:lpstr>
      <vt:lpstr>How can field crop agriculture adapt AND be part of the climate change solution?</vt:lpstr>
      <vt:lpstr>PowerPoint Presentation</vt:lpstr>
      <vt:lpstr>PowerPoint Presentation</vt:lpstr>
      <vt:lpstr>PowerPoint Presentation</vt:lpstr>
      <vt:lpstr>PowerPoint Presentation</vt:lpstr>
      <vt:lpstr>Cropland in the United States</vt:lpstr>
      <vt:lpstr>PowerPoint Presentation</vt:lpstr>
      <vt:lpstr>Greenhouse Gases Not Created Equal</vt:lpstr>
      <vt:lpstr>Nitrous Oxide (N2O) Sources</vt:lpstr>
      <vt:lpstr>PowerPoint Presentation</vt:lpstr>
      <vt:lpstr>Methane (CH4) Sources</vt:lpstr>
      <vt:lpstr>Methane: Microbial Processes</vt:lpstr>
      <vt:lpstr>Land Use Change and Carbon Dioxide (CO2)</vt:lpstr>
      <vt:lpstr>PowerPoint Presentation</vt:lpstr>
      <vt:lpstr>Mitigation Has Adaptation Benefits, Too!</vt:lpstr>
      <vt:lpstr>Summary</vt:lpstr>
      <vt:lpstr>PowerPoint Presentation</vt:lpstr>
      <vt:lpstr>PowerPoint Presentation</vt:lpstr>
      <vt:lpstr>PowerPoint Presentation</vt:lpstr>
      <vt:lpstr>PowerPoint Presentation</vt:lpstr>
      <vt:lpstr>PowerPoint Presentation</vt:lpstr>
      <vt:lpstr>PowerPoint Presentation</vt:lpstr>
    </vt:vector>
  </TitlesOfParts>
  <Company>Univ of Nebraska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Sustainable Agriculture in Face of Changing Climate</dc:title>
  <dc:creator>Reviewer</dc:creator>
  <cp:lastModifiedBy>Marie Flanagan</cp:lastModifiedBy>
  <cp:revision>535</cp:revision>
  <cp:lastPrinted>2015-06-25T17:36:21Z</cp:lastPrinted>
  <dcterms:created xsi:type="dcterms:W3CDTF">2012-09-04T18:25:01Z</dcterms:created>
  <dcterms:modified xsi:type="dcterms:W3CDTF">2015-07-29T15:34:43Z</dcterms:modified>
</cp:coreProperties>
</file>