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2" r:id="rId2"/>
  </p:sldMasterIdLst>
  <p:notesMasterIdLst>
    <p:notesMasterId r:id="rId4"/>
  </p:notesMasterIdLst>
  <p:handoutMasterIdLst>
    <p:handoutMasterId r:id="rId5"/>
  </p:handoutMasterIdLst>
  <p:sldIdLst>
    <p:sldId id="256" r:id="rId3"/>
  </p:sldIdLst>
  <p:sldSz cx="43891200" cy="32918400"/>
  <p:notesSz cx="7315200" cy="9601200"/>
  <p:embeddedFontLst>
    <p:embeddedFont>
      <p:font typeface="Gill Sans MT" panose="020B0502020104020203" pitchFamily="34" charset="0"/>
      <p:regular r:id="rId6"/>
      <p:bold r:id="rId7"/>
      <p:italic r:id="rId8"/>
      <p:boldItalic r:id="rId9"/>
    </p:embeddedFont>
    <p:embeddedFont>
      <p:font typeface="Calibri" panose="020F0502020204030204" pitchFamily="34" charset="0"/>
      <p:regular r:id="rId10"/>
      <p:bold r:id="rId11"/>
      <p:italic r:id="rId12"/>
      <p:boldItalic r:id="rId13"/>
    </p:embeddedFont>
    <p:embeddedFont>
      <p:font typeface="Georgia" panose="02040502050405020303" pitchFamily="18" charset="0"/>
      <p:regular r:id="rId14"/>
      <p:bold r:id="rId15"/>
      <p:italic r:id="rId16"/>
      <p:boldItalic r:id="rId17"/>
    </p:embeddedFont>
  </p:embeddedFontLst>
  <p:defaultTextStyle>
    <a:defPPr>
      <a:defRPr lang="en-US"/>
    </a:defPPr>
    <a:lvl1pPr marL="0" algn="l" defTabSz="3950208" rtl="0" eaLnBrk="1" latinLnBrk="0" hangingPunct="1">
      <a:defRPr sz="7776" kern="1200">
        <a:solidFill>
          <a:schemeClr val="tx1"/>
        </a:solidFill>
        <a:latin typeface="+mn-lt"/>
        <a:ea typeface="+mn-ea"/>
        <a:cs typeface="+mn-cs"/>
      </a:defRPr>
    </a:lvl1pPr>
    <a:lvl2pPr marL="1975104" algn="l" defTabSz="3950208" rtl="0" eaLnBrk="1" latinLnBrk="0" hangingPunct="1">
      <a:defRPr sz="7776" kern="1200">
        <a:solidFill>
          <a:schemeClr val="tx1"/>
        </a:solidFill>
        <a:latin typeface="+mn-lt"/>
        <a:ea typeface="+mn-ea"/>
        <a:cs typeface="+mn-cs"/>
      </a:defRPr>
    </a:lvl2pPr>
    <a:lvl3pPr marL="3950208" algn="l" defTabSz="3950208" rtl="0" eaLnBrk="1" latinLnBrk="0" hangingPunct="1">
      <a:defRPr sz="7776" kern="1200">
        <a:solidFill>
          <a:schemeClr val="tx1"/>
        </a:solidFill>
        <a:latin typeface="+mn-lt"/>
        <a:ea typeface="+mn-ea"/>
        <a:cs typeface="+mn-cs"/>
      </a:defRPr>
    </a:lvl3pPr>
    <a:lvl4pPr marL="5925312" algn="l" defTabSz="3950208" rtl="0" eaLnBrk="1" latinLnBrk="0" hangingPunct="1">
      <a:defRPr sz="7776" kern="1200">
        <a:solidFill>
          <a:schemeClr val="tx1"/>
        </a:solidFill>
        <a:latin typeface="+mn-lt"/>
        <a:ea typeface="+mn-ea"/>
        <a:cs typeface="+mn-cs"/>
      </a:defRPr>
    </a:lvl4pPr>
    <a:lvl5pPr marL="7900416" algn="l" defTabSz="3950208" rtl="0" eaLnBrk="1" latinLnBrk="0" hangingPunct="1">
      <a:defRPr sz="7776" kern="1200">
        <a:solidFill>
          <a:schemeClr val="tx1"/>
        </a:solidFill>
        <a:latin typeface="+mn-lt"/>
        <a:ea typeface="+mn-ea"/>
        <a:cs typeface="+mn-cs"/>
      </a:defRPr>
    </a:lvl5pPr>
    <a:lvl6pPr marL="9875520" algn="l" defTabSz="3950208" rtl="0" eaLnBrk="1" latinLnBrk="0" hangingPunct="1">
      <a:defRPr sz="7776" kern="1200">
        <a:solidFill>
          <a:schemeClr val="tx1"/>
        </a:solidFill>
        <a:latin typeface="+mn-lt"/>
        <a:ea typeface="+mn-ea"/>
        <a:cs typeface="+mn-cs"/>
      </a:defRPr>
    </a:lvl6pPr>
    <a:lvl7pPr marL="11850624" algn="l" defTabSz="3950208" rtl="0" eaLnBrk="1" latinLnBrk="0" hangingPunct="1">
      <a:defRPr sz="7776" kern="1200">
        <a:solidFill>
          <a:schemeClr val="tx1"/>
        </a:solidFill>
        <a:latin typeface="+mn-lt"/>
        <a:ea typeface="+mn-ea"/>
        <a:cs typeface="+mn-cs"/>
      </a:defRPr>
    </a:lvl7pPr>
    <a:lvl8pPr marL="13825728" algn="l" defTabSz="3950208" rtl="0" eaLnBrk="1" latinLnBrk="0" hangingPunct="1">
      <a:defRPr sz="7776" kern="1200">
        <a:solidFill>
          <a:schemeClr val="tx1"/>
        </a:solidFill>
        <a:latin typeface="+mn-lt"/>
        <a:ea typeface="+mn-ea"/>
        <a:cs typeface="+mn-cs"/>
      </a:defRPr>
    </a:lvl8pPr>
    <a:lvl9pPr marL="15800832" algn="l" defTabSz="3950208" rtl="0" eaLnBrk="1" latinLnBrk="0" hangingPunct="1">
      <a:defRPr sz="7776" kern="1200">
        <a:solidFill>
          <a:schemeClr val="tx1"/>
        </a:solidFill>
        <a:latin typeface="+mn-lt"/>
        <a:ea typeface="+mn-ea"/>
        <a:cs typeface="+mn-cs"/>
      </a:defRPr>
    </a:lvl9pPr>
  </p:defaultTextStyle>
  <p:extLst>
    <p:ext uri="{EFAFB233-063F-42B5-8137-9DF3F51BA10A}">
      <p15:sldGuideLst xmlns:p15="http://schemas.microsoft.com/office/powerpoint/2012/main" xmlns="">
        <p15:guide id="12" pos="18240">
          <p15:clr>
            <a:srgbClr val="A4A3A4"/>
          </p15:clr>
        </p15:guide>
        <p15:guide id="13" pos="9409">
          <p15:clr>
            <a:srgbClr val="A4A3A4"/>
          </p15:clr>
        </p15:guide>
        <p15:guide id="15" pos="17949">
          <p15:clr>
            <a:srgbClr val="A4A3A4"/>
          </p15:clr>
        </p15:guide>
        <p15:guide id="16" pos="9703">
          <p15:clr>
            <a:srgbClr val="A4A3A4"/>
          </p15:clr>
        </p15:guide>
        <p15:guide id="17" pos="1152">
          <p15:clr>
            <a:srgbClr val="A4A3A4"/>
          </p15:clr>
        </p15:guide>
        <p15:guide id="18" pos="26496">
          <p15:clr>
            <a:srgbClr val="A4A3A4"/>
          </p15:clr>
        </p15:guide>
        <p15:guide id="19" orient="horz" pos="10368">
          <p15:clr>
            <a:srgbClr val="A4A3A4"/>
          </p15:clr>
        </p15:guide>
      </p15:sldGuideLst>
    </p:ext>
    <p:ext uri="{2D200454-40CA-4A62-9FC3-DE9A4176ACB9}">
      <p15:notesGuideLst xmlns:p15="http://schemas.microsoft.com/office/powerpoint/2012/main" xmlns="">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3A24"/>
    <a:srgbClr val="FFC20E"/>
    <a:srgbClr val="000000"/>
    <a:srgbClr val="DEA80E"/>
    <a:srgbClr val="F4DD9C"/>
    <a:srgbClr val="F3DA93"/>
    <a:srgbClr val="1B5B26"/>
    <a:srgbClr val="227430"/>
    <a:srgbClr val="2D9B3F"/>
    <a:srgbClr val="2890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7647" autoAdjust="0"/>
    <p:restoredTop sz="99822" autoAdjust="0"/>
  </p:normalViewPr>
  <p:slideViewPr>
    <p:cSldViewPr snapToGrid="0">
      <p:cViewPr>
        <p:scale>
          <a:sx n="68" d="100"/>
          <a:sy n="68" d="100"/>
        </p:scale>
        <p:origin x="-300" y="10782"/>
      </p:cViewPr>
      <p:guideLst>
        <p:guide orient="horz" pos="10368"/>
        <p:guide pos="18240"/>
        <p:guide pos="9409"/>
        <p:guide pos="17949"/>
        <p:guide pos="9703"/>
        <p:guide pos="1152"/>
        <p:guide pos="26496"/>
      </p:guideLst>
    </p:cSldViewPr>
  </p:slideViewPr>
  <p:outlineViewPr>
    <p:cViewPr>
      <p:scale>
        <a:sx n="33" d="100"/>
        <a:sy n="33" d="100"/>
      </p:scale>
      <p:origin x="0" y="0"/>
    </p:cViewPr>
  </p:outlineViewPr>
  <p:notesTextViewPr>
    <p:cViewPr>
      <p:scale>
        <a:sx n="1" d="1"/>
        <a:sy n="1" d="1"/>
      </p:scale>
      <p:origin x="0" y="0"/>
    </p:cViewPr>
  </p:notesTextViewPr>
  <p:sorterViewPr>
    <p:cViewPr>
      <p:scale>
        <a:sx n="132" d="100"/>
        <a:sy n="132" d="100"/>
      </p:scale>
      <p:origin x="0" y="0"/>
    </p:cViewPr>
  </p:sorterViewPr>
  <p:notesViewPr>
    <p:cSldViewPr snapToGrid="0" showGuides="1">
      <p:cViewPr varScale="1">
        <p:scale>
          <a:sx n="66" d="100"/>
          <a:sy n="66" d="100"/>
        </p:scale>
        <p:origin x="-3288" y="-102"/>
      </p:cViewPr>
      <p:guideLst>
        <p:guide orient="horz" pos="3024"/>
        <p:guide pos="2304"/>
      </p:guideLst>
    </p:cSldViewPr>
  </p:notesViewPr>
  <p:gridSpacing cx="457200" cy="457200"/>
</p:viewPr>
</file>

<file path=ppt/_rels/presentation.xml.rels><?xml version="1.0" encoding="UTF-8" standalone="yes"?>
<Relationships xmlns="http://schemas.openxmlformats.org/package/2006/relationships"><Relationship Id="rId8" Type="http://schemas.openxmlformats.org/officeDocument/2006/relationships/font" Target="fonts/font3.fntdata"/><Relationship Id="rId13" Type="http://schemas.openxmlformats.org/officeDocument/2006/relationships/font" Target="fonts/font8.fntdata"/><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font" Target="fonts/font2.fntdata"/><Relationship Id="rId12" Type="http://schemas.openxmlformats.org/officeDocument/2006/relationships/font" Target="fonts/font7.fntdata"/><Relationship Id="rId17"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font" Target="fonts/font11.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1.fntdata"/><Relationship Id="rId11" Type="http://schemas.openxmlformats.org/officeDocument/2006/relationships/font" Target="fonts/font6.fntdata"/><Relationship Id="rId5" Type="http://schemas.openxmlformats.org/officeDocument/2006/relationships/handoutMaster" Target="handoutMasters/handoutMaster1.xml"/><Relationship Id="rId15" Type="http://schemas.openxmlformats.org/officeDocument/2006/relationships/font" Target="fonts/font10.fntdata"/><Relationship Id="rId10" Type="http://schemas.openxmlformats.org/officeDocument/2006/relationships/font" Target="fonts/font5.fntdata"/><Relationship Id="rId19" Type="http://schemas.openxmlformats.org/officeDocument/2006/relationships/viewProps" Target="viewProps.xml"/><Relationship Id="rId4" Type="http://schemas.openxmlformats.org/officeDocument/2006/relationships/notesMaster" Target="notesMasters/notesMaster1.xml"/><Relationship Id="rId9" Type="http://schemas.openxmlformats.org/officeDocument/2006/relationships/font" Target="fonts/font4.fntdata"/><Relationship Id="rId14" Type="http://schemas.openxmlformats.org/officeDocument/2006/relationships/font" Target="fonts/font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257B2BAE-E3B7-4F95-ABA8-9F9B20C71355}" type="datetimeFigureOut">
              <a:rPr lang="en-US" smtClean="0"/>
              <a:pPr/>
              <a:t>3/20/2018</a:t>
            </a:fld>
            <a:endParaRPr lang="en-US" dirty="0"/>
          </a:p>
        </p:txBody>
      </p:sp>
      <p:sp>
        <p:nvSpPr>
          <p:cNvPr id="4" name="Footer Placeholder 3"/>
          <p:cNvSpPr>
            <a:spLocks noGrp="1"/>
          </p:cNvSpPr>
          <p:nvPr>
            <p:ph type="ftr" sz="quarter" idx="2"/>
          </p:nvPr>
        </p:nvSpPr>
        <p:spPr>
          <a:xfrm>
            <a:off x="0" y="9119476"/>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6"/>
            <a:ext cx="3169920" cy="481726"/>
          </a:xfrm>
          <a:prstGeom prst="rect">
            <a:avLst/>
          </a:prstGeom>
        </p:spPr>
        <p:txBody>
          <a:bodyPr vert="horz" lIns="96661" tIns="48331" rIns="96661" bIns="48331" rtlCol="0" anchor="b"/>
          <a:lstStyle>
            <a:lvl1pPr algn="r">
              <a:defRPr sz="1300"/>
            </a:lvl1pPr>
          </a:lstStyle>
          <a:p>
            <a:fld id="{156BF2EA-C791-402C-BA72-39851781DFA2}" type="slidenum">
              <a:rPr lang="en-US" smtClean="0"/>
              <a:pPr/>
              <a:t>‹#›</a:t>
            </a:fld>
            <a:endParaRPr lang="en-US" dirty="0"/>
          </a:p>
        </p:txBody>
      </p:sp>
    </p:spTree>
    <p:extLst>
      <p:ext uri="{BB962C8B-B14F-4D97-AF65-F5344CB8AC3E}">
        <p14:creationId xmlns:p14="http://schemas.microsoft.com/office/powerpoint/2010/main" val="39227606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14B61EB5-CCFD-4ACE-988B-50FDDCEDE607}" type="datetimeFigureOut">
              <a:rPr lang="en-US" smtClean="0"/>
              <a:pPr/>
              <a:t>3/20/2018</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31840" y="4560889"/>
            <a:ext cx="5851525" cy="43195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D279C689-0710-4C72-A375-679C8DC8FBB2}" type="slidenum">
              <a:rPr lang="en-US" smtClean="0"/>
              <a:pPr/>
              <a:t>‹#›</a:t>
            </a:fld>
            <a:endParaRPr lang="en-US" dirty="0"/>
          </a:p>
        </p:txBody>
      </p:sp>
    </p:spTree>
    <p:extLst>
      <p:ext uri="{BB962C8B-B14F-4D97-AF65-F5344CB8AC3E}">
        <p14:creationId xmlns:p14="http://schemas.microsoft.com/office/powerpoint/2010/main" val="256663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79C689-0710-4C72-A375-679C8DC8FBB2}" type="slidenum">
              <a:rPr lang="en-US" smtClean="0"/>
              <a:pPr/>
              <a:t>1</a:t>
            </a:fld>
            <a:endParaRPr lang="en-US" dirty="0"/>
          </a:p>
        </p:txBody>
      </p:sp>
    </p:spTree>
    <p:extLst>
      <p:ext uri="{BB962C8B-B14F-4D97-AF65-F5344CB8AC3E}">
        <p14:creationId xmlns:p14="http://schemas.microsoft.com/office/powerpoint/2010/main" val="83946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68344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136" y="23043358"/>
            <a:ext cx="26335567" cy="271938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8602136" y="2940846"/>
            <a:ext cx="26335567" cy="197512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602136" y="25762747"/>
            <a:ext cx="26335567" cy="386357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6A23B4-339B-4FD7-BADD-635ADD9051C7}" type="datetimeFigureOut">
              <a:rPr lang="en-US" smtClean="0"/>
              <a:pPr/>
              <a:t>3/20/2018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ECC31D-2E84-4DBE-B7DB-BADD4508C97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6A23B4-339B-4FD7-BADD-635ADD9051C7}" type="datetimeFigureOut">
              <a:rPr lang="en-US" smtClean="0"/>
              <a:pPr/>
              <a:t>3/20/2018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ECC31D-2E84-4DBE-B7DB-BADD4508C978}"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969" y="1318022"/>
            <a:ext cx="9874251" cy="2808803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94988" y="1318022"/>
            <a:ext cx="29423783" cy="280880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6A23B4-339B-4FD7-BADD-635ADD9051C7}" type="datetimeFigureOut">
              <a:rPr lang="en-US" smtClean="0"/>
              <a:pPr/>
              <a:t>3/20/2018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ECC31D-2E84-4DBE-B7DB-BADD4508C978}"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422" y="10226280"/>
            <a:ext cx="37308367" cy="7055644"/>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2836" y="18653524"/>
            <a:ext cx="30725533" cy="841295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6A23B4-339B-4FD7-BADD-635ADD9051C7}" type="datetimeFigureOut">
              <a:rPr lang="en-US" smtClean="0"/>
              <a:pPr/>
              <a:t>3/20/2018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ECC31D-2E84-4DBE-B7DB-BADD4508C978}"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6A23B4-339B-4FD7-BADD-635ADD9051C7}" type="datetimeFigureOut">
              <a:rPr lang="en-US" smtClean="0"/>
              <a:pPr/>
              <a:t>3/20/2018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ECC31D-2E84-4DBE-B7DB-BADD4508C978}"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4" y="21152647"/>
            <a:ext cx="37308367" cy="653891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4" y="13951744"/>
            <a:ext cx="37308367" cy="72009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6A23B4-339B-4FD7-BADD-635ADD9051C7}" type="datetimeFigureOut">
              <a:rPr lang="en-US" smtClean="0"/>
              <a:pPr/>
              <a:t>3/20/2018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ECC31D-2E84-4DBE-B7DB-BADD4508C978}"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94984" y="7680722"/>
            <a:ext cx="19649016" cy="217253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2047205" y="7680722"/>
            <a:ext cx="19649017" cy="217253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6A23B4-339B-4FD7-BADD-635ADD9051C7}" type="datetimeFigureOut">
              <a:rPr lang="en-US" smtClean="0"/>
              <a:pPr/>
              <a:t>3/20/2018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ECC31D-2E84-4DBE-B7DB-BADD4508C978}"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4986" y="7368778"/>
            <a:ext cx="19392900" cy="30706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194986" y="10439401"/>
            <a:ext cx="19392900" cy="189666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969" y="7368778"/>
            <a:ext cx="19399251" cy="30706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2296969" y="10439401"/>
            <a:ext cx="19399251" cy="189666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6A23B4-339B-4FD7-BADD-635ADD9051C7}" type="datetimeFigureOut">
              <a:rPr lang="en-US" smtClean="0"/>
              <a:pPr/>
              <a:t>3/20/2018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EECC31D-2E84-4DBE-B7DB-BADD4508C97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6A23B4-339B-4FD7-BADD-635ADD9051C7}" type="datetimeFigureOut">
              <a:rPr lang="en-US" smtClean="0"/>
              <a:pPr/>
              <a:t>3/20/2018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EECC31D-2E84-4DBE-B7DB-BADD4508C97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6A23B4-339B-4FD7-BADD-635ADD9051C7}" type="datetimeFigureOut">
              <a:rPr lang="en-US" smtClean="0"/>
              <a:pPr/>
              <a:t>3/20/2018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EECC31D-2E84-4DBE-B7DB-BADD4508C978}"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987" y="1310879"/>
            <a:ext cx="14439900" cy="557807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7159817" y="1310880"/>
            <a:ext cx="24536400" cy="2809517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4987" y="6888956"/>
            <a:ext cx="14439900" cy="22517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6A23B4-339B-4FD7-BADD-635ADD9051C7}" type="datetimeFigureOut">
              <a:rPr lang="en-US" smtClean="0"/>
              <a:pPr/>
              <a:t>3/20/2018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ECC31D-2E84-4DBE-B7DB-BADD4508C978}"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tif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SARE_NorthCentral_CMYK.eps"/>
          <p:cNvPicPr>
            <a:picLocks noChangeAspect="1"/>
          </p:cNvPicPr>
          <p:nvPr userDrawn="1"/>
        </p:nvPicPr>
        <p:blipFill>
          <a:blip r:embed="rId3"/>
          <a:stretch>
            <a:fillRect/>
          </a:stretch>
        </p:blipFill>
        <p:spPr>
          <a:xfrm>
            <a:off x="39735770" y="28445460"/>
            <a:ext cx="3583930" cy="3306440"/>
          </a:xfrm>
          <a:prstGeom prst="rect">
            <a:avLst/>
          </a:prstGeom>
        </p:spPr>
      </p:pic>
      <p:sp>
        <p:nvSpPr>
          <p:cNvPr id="16" name="Rectangle 15"/>
          <p:cNvSpPr/>
          <p:nvPr userDrawn="1"/>
        </p:nvSpPr>
        <p:spPr>
          <a:xfrm>
            <a:off x="0" y="6858000"/>
            <a:ext cx="43891200" cy="21488400"/>
          </a:xfrm>
          <a:prstGeom prst="rect">
            <a:avLst/>
          </a:prstGeom>
          <a:gradFill>
            <a:gsLst>
              <a:gs pos="0">
                <a:srgbClr val="FFC20E">
                  <a:alpha val="80000"/>
                </a:srgbClr>
              </a:gs>
              <a:gs pos="50000">
                <a:srgbClr val="F3DA93"/>
              </a:gs>
              <a:gs pos="100000">
                <a:srgbClr val="F4DD9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914400" y="5143500"/>
            <a:ext cx="42062400" cy="22745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9525" y="0"/>
            <a:ext cx="43891200" cy="6949440"/>
          </a:xfrm>
          <a:prstGeom prst="rect">
            <a:avLst/>
          </a:prstGeom>
          <a:gradFill flip="none" rotWithShape="1">
            <a:gsLst>
              <a:gs pos="0">
                <a:srgbClr val="FFC20E">
                  <a:alpha val="80000"/>
                </a:srgbClr>
              </a:gs>
              <a:gs pos="75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4400" y="28642056"/>
            <a:ext cx="4916424" cy="3361944"/>
          </a:xfrm>
          <a:prstGeom prst="rect">
            <a:avLst/>
          </a:prstGeom>
        </p:spPr>
      </p:pic>
      <p:cxnSp>
        <p:nvCxnSpPr>
          <p:cNvPr id="18" name="Straight Connector 17"/>
          <p:cNvCxnSpPr/>
          <p:nvPr userDrawn="1"/>
        </p:nvCxnSpPr>
        <p:spPr>
          <a:xfrm>
            <a:off x="914400" y="27889200"/>
            <a:ext cx="42062400" cy="1588"/>
          </a:xfrm>
          <a:prstGeom prst="line">
            <a:avLst/>
          </a:prstGeom>
          <a:ln w="12700">
            <a:solidFill>
              <a:srgbClr val="FFC20E"/>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6858000" y="4114800"/>
            <a:ext cx="36118800" cy="1371600"/>
          </a:xfrm>
          <a:prstGeom prst="rect">
            <a:avLst/>
          </a:prstGeom>
          <a:solidFill>
            <a:srgbClr val="FFC20E"/>
          </a:solidFill>
          <a:ln>
            <a:solidFill>
              <a:srgbClr val="DEA8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950208"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0" cap="flat">
                  <a:noFill/>
                  <a:round/>
                </a:ln>
                <a:solidFill>
                  <a:srgbClr val="423A24"/>
                </a:solidFill>
                <a:effectLst>
                  <a:outerShdw blurRad="50800" dist="50800" dir="5400000" algn="ctr" rotWithShape="0">
                    <a:schemeClr val="bg1"/>
                  </a:outerShdw>
                </a:effectLst>
                <a:uLnTx/>
                <a:uFillTx/>
                <a:latin typeface="Gill Sans MT" pitchFamily="34" charset="0"/>
                <a:ea typeface="+mn-ea"/>
                <a:cs typeface="+mn-cs"/>
              </a:rPr>
              <a:t>     SARE </a:t>
            </a:r>
            <a:r>
              <a:rPr kumimoji="0" lang="en-US" sz="5500" b="1" i="0" u="none" strike="noStrike" kern="1200" cap="none" spc="0" normalizeH="0" baseline="0" noProof="0" dirty="0" smtClean="0">
                <a:ln w="0" cap="flat">
                  <a:noFill/>
                  <a:round/>
                </a:ln>
                <a:solidFill>
                  <a:srgbClr val="423A24"/>
                </a:solidFill>
                <a:effectLst>
                  <a:outerShdw blurRad="50800" dist="50800" dir="5400000" algn="ctr" rotWithShape="0">
                    <a:schemeClr val="bg1"/>
                  </a:outerShdw>
                </a:effectLst>
                <a:uLnTx/>
                <a:uFillTx/>
                <a:latin typeface="Gill Sans MT" pitchFamily="34" charset="0"/>
                <a:ea typeface="+mn-ea"/>
                <a:cs typeface="+mn-cs"/>
              </a:rPr>
              <a:t>PROJECT</a:t>
            </a:r>
            <a:endParaRPr kumimoji="0" lang="en-US" sz="5400" b="1" i="0" u="none" strike="noStrike" kern="1200" cap="none" spc="0" normalizeH="0" baseline="0" noProof="0" dirty="0">
              <a:ln w="0" cap="flat">
                <a:noFill/>
                <a:round/>
              </a:ln>
              <a:solidFill>
                <a:srgbClr val="423A24"/>
              </a:solidFill>
              <a:effectLst>
                <a:outerShdw blurRad="50800" dist="50800" dir="5400000" algn="ctr" rotWithShape="0">
                  <a:schemeClr val="bg1"/>
                </a:outerShdw>
              </a:effectLst>
              <a:uLnTx/>
              <a:uFillTx/>
              <a:latin typeface="Gill Sans MT" pitchFamily="34" charset="0"/>
              <a:ea typeface="+mn-ea"/>
              <a:cs typeface="+mn-cs"/>
            </a:endParaRPr>
          </a:p>
        </p:txBody>
      </p:sp>
      <p:sp>
        <p:nvSpPr>
          <p:cNvPr id="13" name="TextBox 12"/>
          <p:cNvSpPr txBox="1"/>
          <p:nvPr userDrawn="1"/>
        </p:nvSpPr>
        <p:spPr>
          <a:xfrm>
            <a:off x="40074850" y="31550528"/>
            <a:ext cx="2901950" cy="453472"/>
          </a:xfrm>
          <a:prstGeom prst="rect">
            <a:avLst/>
          </a:prstGeom>
          <a:noFill/>
        </p:spPr>
        <p:txBody>
          <a:bodyPr wrap="square" rtlCol="0">
            <a:noAutofit/>
          </a:bodyPr>
          <a:lstStyle/>
          <a:p>
            <a:pPr algn="ctr"/>
            <a:r>
              <a:rPr lang="en-US" sz="2500" dirty="0" smtClean="0">
                <a:latin typeface="Gill Sans MT" pitchFamily="34" charset="0"/>
              </a:rPr>
              <a:t>northcentralsare.org</a:t>
            </a:r>
            <a:endParaRPr lang="en-US" sz="2500" dirty="0">
              <a:latin typeface="Gill Sans MT" pitchFamily="34" charset="0"/>
            </a:endParaRPr>
          </a:p>
        </p:txBody>
      </p:sp>
      <p:pic>
        <p:nvPicPr>
          <p:cNvPr id="20" name="Picture 19" descr="SARE_NorthCentral_CMYK_2.eps"/>
          <p:cNvPicPr>
            <a:picLocks noChangeAspect="1"/>
          </p:cNvPicPr>
          <p:nvPr userDrawn="1"/>
        </p:nvPicPr>
        <p:blipFill>
          <a:blip r:embed="rId5"/>
          <a:stretch>
            <a:fillRect/>
          </a:stretch>
        </p:blipFill>
        <p:spPr>
          <a:xfrm>
            <a:off x="925647" y="925577"/>
            <a:ext cx="5120640" cy="4544568"/>
          </a:xfrm>
          <a:prstGeom prst="rect">
            <a:avLst/>
          </a:prstGeom>
        </p:spPr>
      </p:pic>
    </p:spTree>
    <p:extLst>
      <p:ext uri="{BB962C8B-B14F-4D97-AF65-F5344CB8AC3E}">
        <p14:creationId xmlns:p14="http://schemas.microsoft.com/office/powerpoint/2010/main" val="216532904"/>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l" defTabSz="3291882" rtl="0" eaLnBrk="1" latinLnBrk="0" hangingPunct="1">
        <a:lnSpc>
          <a:spcPct val="90000"/>
        </a:lnSpc>
        <a:spcBef>
          <a:spcPct val="0"/>
        </a:spcBef>
        <a:buNone/>
        <a:defRPr sz="15840" kern="1200">
          <a:solidFill>
            <a:schemeClr val="tx1"/>
          </a:solidFill>
          <a:latin typeface="+mj-lt"/>
          <a:ea typeface="+mj-ea"/>
          <a:cs typeface="+mj-cs"/>
        </a:defRPr>
      </a:lvl1pPr>
    </p:titleStyle>
    <p:bodyStyle>
      <a:lvl1pPr marL="0" indent="0" algn="l" defTabSz="3291882" rtl="0" eaLnBrk="1" latinLnBrk="0" hangingPunct="1">
        <a:lnSpc>
          <a:spcPct val="90000"/>
        </a:lnSpc>
        <a:spcBef>
          <a:spcPts val="3600"/>
        </a:spcBef>
        <a:buFont typeface="Arial" panose="020B0604020202020204" pitchFamily="34" charset="0"/>
        <a:buNone/>
        <a:defRPr sz="1600" kern="1200">
          <a:solidFill>
            <a:schemeClr val="tx1"/>
          </a:solidFill>
          <a:latin typeface="+mn-lt"/>
          <a:ea typeface="+mn-ea"/>
          <a:cs typeface="+mn-cs"/>
        </a:defRPr>
      </a:lvl1pPr>
      <a:lvl2pPr marL="2468910" indent="-822970" algn="l" defTabSz="3291882" rtl="0" eaLnBrk="1" latinLnBrk="0" hangingPunct="1">
        <a:lnSpc>
          <a:spcPct val="90000"/>
        </a:lnSpc>
        <a:spcBef>
          <a:spcPts val="1800"/>
        </a:spcBef>
        <a:buFont typeface="Arial" panose="020B0604020202020204" pitchFamily="34" charset="0"/>
        <a:buChar char="•"/>
        <a:defRPr sz="8640" kern="1200">
          <a:solidFill>
            <a:schemeClr val="tx1"/>
          </a:solidFill>
          <a:latin typeface="+mn-lt"/>
          <a:ea typeface="+mn-ea"/>
          <a:cs typeface="+mn-cs"/>
        </a:defRPr>
      </a:lvl2pPr>
      <a:lvl3pPr marL="4114852" indent="-822970" algn="l" defTabSz="3291882" rtl="0" eaLnBrk="1" latinLnBrk="0" hangingPunct="1">
        <a:lnSpc>
          <a:spcPct val="90000"/>
        </a:lnSpc>
        <a:spcBef>
          <a:spcPts val="1800"/>
        </a:spcBef>
        <a:buFont typeface="Arial" panose="020B0604020202020204" pitchFamily="34" charset="0"/>
        <a:buChar char="•"/>
        <a:defRPr sz="7200" kern="1200">
          <a:solidFill>
            <a:schemeClr val="tx1"/>
          </a:solidFill>
          <a:latin typeface="+mn-lt"/>
          <a:ea typeface="+mn-ea"/>
          <a:cs typeface="+mn-cs"/>
        </a:defRPr>
      </a:lvl3pPr>
      <a:lvl4pPr marL="5760792" indent="-822970" algn="l" defTabSz="3291882"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4pPr>
      <a:lvl5pPr marL="7406732" indent="-822970" algn="l" defTabSz="3291882"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5pPr>
      <a:lvl6pPr marL="9052674" indent="-822970" algn="l" defTabSz="3291882"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6pPr>
      <a:lvl7pPr marL="10698614" indent="-822970" algn="l" defTabSz="3291882"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7pPr>
      <a:lvl8pPr marL="12344554" indent="-822970" algn="l" defTabSz="3291882"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8pPr>
      <a:lvl9pPr marL="13990494" indent="-822970" algn="l" defTabSz="3291882"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9pPr>
    </p:bodyStyle>
    <p:otherStyle>
      <a:defPPr>
        <a:defRPr lang="en-US"/>
      </a:defPPr>
      <a:lvl1pPr marL="0" algn="l" defTabSz="3291882" rtl="0" eaLnBrk="1" latinLnBrk="0" hangingPunct="1">
        <a:defRPr sz="6480" kern="1200">
          <a:solidFill>
            <a:schemeClr val="tx1"/>
          </a:solidFill>
          <a:latin typeface="+mn-lt"/>
          <a:ea typeface="+mn-ea"/>
          <a:cs typeface="+mn-cs"/>
        </a:defRPr>
      </a:lvl1pPr>
      <a:lvl2pPr marL="1645940" algn="l" defTabSz="3291882" rtl="0" eaLnBrk="1" latinLnBrk="0" hangingPunct="1">
        <a:defRPr sz="6480" kern="1200">
          <a:solidFill>
            <a:schemeClr val="tx1"/>
          </a:solidFill>
          <a:latin typeface="+mn-lt"/>
          <a:ea typeface="+mn-ea"/>
          <a:cs typeface="+mn-cs"/>
        </a:defRPr>
      </a:lvl2pPr>
      <a:lvl3pPr marL="3291882" algn="l" defTabSz="3291882" rtl="0" eaLnBrk="1" latinLnBrk="0" hangingPunct="1">
        <a:defRPr sz="6480" kern="1200">
          <a:solidFill>
            <a:schemeClr val="tx1"/>
          </a:solidFill>
          <a:latin typeface="+mn-lt"/>
          <a:ea typeface="+mn-ea"/>
          <a:cs typeface="+mn-cs"/>
        </a:defRPr>
      </a:lvl3pPr>
      <a:lvl4pPr marL="4937822" algn="l" defTabSz="3291882" rtl="0" eaLnBrk="1" latinLnBrk="0" hangingPunct="1">
        <a:defRPr sz="6480" kern="1200">
          <a:solidFill>
            <a:schemeClr val="tx1"/>
          </a:solidFill>
          <a:latin typeface="+mn-lt"/>
          <a:ea typeface="+mn-ea"/>
          <a:cs typeface="+mn-cs"/>
        </a:defRPr>
      </a:lvl4pPr>
      <a:lvl5pPr marL="6583762" algn="l" defTabSz="3291882" rtl="0" eaLnBrk="1" latinLnBrk="0" hangingPunct="1">
        <a:defRPr sz="6480" kern="1200">
          <a:solidFill>
            <a:schemeClr val="tx1"/>
          </a:solidFill>
          <a:latin typeface="+mn-lt"/>
          <a:ea typeface="+mn-ea"/>
          <a:cs typeface="+mn-cs"/>
        </a:defRPr>
      </a:lvl5pPr>
      <a:lvl6pPr marL="8229702" algn="l" defTabSz="3291882" rtl="0" eaLnBrk="1" latinLnBrk="0" hangingPunct="1">
        <a:defRPr sz="6480" kern="1200">
          <a:solidFill>
            <a:schemeClr val="tx1"/>
          </a:solidFill>
          <a:latin typeface="+mn-lt"/>
          <a:ea typeface="+mn-ea"/>
          <a:cs typeface="+mn-cs"/>
        </a:defRPr>
      </a:lvl6pPr>
      <a:lvl7pPr marL="9875644" algn="l" defTabSz="3291882" rtl="0" eaLnBrk="1" latinLnBrk="0" hangingPunct="1">
        <a:defRPr sz="6480" kern="1200">
          <a:solidFill>
            <a:schemeClr val="tx1"/>
          </a:solidFill>
          <a:latin typeface="+mn-lt"/>
          <a:ea typeface="+mn-ea"/>
          <a:cs typeface="+mn-cs"/>
        </a:defRPr>
      </a:lvl7pPr>
      <a:lvl8pPr marL="11521584" algn="l" defTabSz="3291882" rtl="0" eaLnBrk="1" latinLnBrk="0" hangingPunct="1">
        <a:defRPr sz="6480" kern="1200">
          <a:solidFill>
            <a:schemeClr val="tx1"/>
          </a:solidFill>
          <a:latin typeface="+mn-lt"/>
          <a:ea typeface="+mn-ea"/>
          <a:cs typeface="+mn-cs"/>
        </a:defRPr>
      </a:lvl8pPr>
      <a:lvl9pPr marL="13167524" algn="l" defTabSz="3291882" rtl="0" eaLnBrk="1" latinLnBrk="0" hangingPunct="1">
        <a:defRPr sz="64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94989" y="1318022"/>
            <a:ext cx="39501233" cy="54864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194989" y="7680722"/>
            <a:ext cx="39501233" cy="2172533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194989" y="30510956"/>
            <a:ext cx="10240433" cy="1752600"/>
          </a:xfrm>
          <a:prstGeom prst="rect">
            <a:avLst/>
          </a:prstGeom>
        </p:spPr>
        <p:txBody>
          <a:bodyPr vert="horz" lIns="91440" tIns="45720" rIns="91440" bIns="45720" rtlCol="0" anchor="ctr"/>
          <a:lstStyle>
            <a:lvl1pPr algn="l">
              <a:defRPr sz="1200">
                <a:solidFill>
                  <a:schemeClr val="tx1">
                    <a:tint val="75000"/>
                  </a:schemeClr>
                </a:solidFill>
              </a:defRPr>
            </a:lvl1pPr>
          </a:lstStyle>
          <a:p>
            <a:fld id="{076A23B4-339B-4FD7-BADD-635ADD9051C7}" type="datetimeFigureOut">
              <a:rPr lang="en-US" smtClean="0"/>
              <a:pPr/>
              <a:t>3/20/2018</a:t>
            </a:fld>
            <a:endParaRPr lang="en-US" dirty="0"/>
          </a:p>
        </p:txBody>
      </p:sp>
      <p:sp>
        <p:nvSpPr>
          <p:cNvPr id="5" name="Footer Placeholder 4"/>
          <p:cNvSpPr>
            <a:spLocks noGrp="1"/>
          </p:cNvSpPr>
          <p:nvPr>
            <p:ph type="ftr" sz="quarter" idx="3"/>
          </p:nvPr>
        </p:nvSpPr>
        <p:spPr>
          <a:xfrm>
            <a:off x="14996589" y="30510956"/>
            <a:ext cx="13898033" cy="1752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1455789" y="30510956"/>
            <a:ext cx="10240433" cy="1752600"/>
          </a:xfrm>
          <a:prstGeom prst="rect">
            <a:avLst/>
          </a:prstGeom>
        </p:spPr>
        <p:txBody>
          <a:bodyPr vert="horz" lIns="91440" tIns="45720" rIns="91440" bIns="45720" rtlCol="0" anchor="ctr"/>
          <a:lstStyle>
            <a:lvl1pPr algn="r">
              <a:defRPr sz="1200">
                <a:solidFill>
                  <a:schemeClr val="tx1">
                    <a:tint val="75000"/>
                  </a:schemeClr>
                </a:solidFill>
              </a:defRPr>
            </a:lvl1pPr>
          </a:lstStyle>
          <a:p>
            <a:fld id="{5EECC31D-2E84-4DBE-B7DB-BADD4508C97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www.sempafarmers.com/" TargetMode="External"/><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ounded Rectangle 53"/>
          <p:cNvSpPr/>
          <p:nvPr/>
        </p:nvSpPr>
        <p:spPr>
          <a:xfrm>
            <a:off x="-25855040" y="19123431"/>
            <a:ext cx="23774400" cy="12366219"/>
          </a:xfrm>
          <a:prstGeom prst="round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6327235" y="30453932"/>
            <a:ext cx="8098449" cy="1569660"/>
          </a:xfrm>
          <a:prstGeom prst="rect">
            <a:avLst/>
          </a:prstGeom>
          <a:noFill/>
        </p:spPr>
        <p:txBody>
          <a:bodyPr wrap="square" rtlCol="0">
            <a:spAutoFit/>
          </a:bodyPr>
          <a:lstStyle/>
          <a:p>
            <a:pPr>
              <a:defRPr/>
            </a:pPr>
            <a:r>
              <a:rPr lang="en-US" sz="1600" b="0" i="0" u="none" strike="noStrike" kern="1200" dirty="0" smtClean="0">
                <a:effectLst/>
                <a:latin typeface="Gill Sans MT" pitchFamily="34" charset="0"/>
                <a:ea typeface="+mn-ea"/>
                <a:cs typeface="+mn-cs"/>
              </a:rPr>
              <a:t>This project is supported by the National Institute of Food and Agriculture, U.S. Department of Agriculture, under award </a:t>
            </a:r>
            <a:r>
              <a:rPr lang="en-US" sz="1600" b="0" i="0" u="none" strike="noStrike" kern="1200" smtClean="0">
                <a:effectLst/>
                <a:latin typeface="Gill Sans MT" pitchFamily="34" charset="0"/>
                <a:ea typeface="+mn-ea"/>
                <a:cs typeface="+mn-cs"/>
              </a:rPr>
              <a:t>number </a:t>
            </a:r>
            <a:r>
              <a:rPr lang="en-US" sz="1600" smtClean="0">
                <a:latin typeface="Gill Sans MT" pitchFamily="34" charset="0"/>
              </a:rPr>
              <a:t>2013-38640-20901 </a:t>
            </a:r>
            <a:r>
              <a:rPr lang="en-US" sz="1600" b="0" i="0" u="none" strike="noStrike" kern="1200" baseline="0" dirty="0" smtClean="0">
                <a:effectLst/>
                <a:latin typeface="Gill Sans MT" pitchFamily="34" charset="0"/>
                <a:ea typeface="+mn-ea"/>
                <a:cs typeface="+mn-cs"/>
              </a:rPr>
              <a:t>through the North Central Region Sustainable Agriculture Research </a:t>
            </a:r>
            <a:r>
              <a:rPr lang="en-US" sz="1600" dirty="0" smtClean="0">
                <a:latin typeface="Gill Sans MT" pitchFamily="34" charset="0"/>
              </a:rPr>
              <a:t>and Education </a:t>
            </a:r>
            <a:r>
              <a:rPr lang="en-US" sz="1600" b="0" i="0" u="none" strike="noStrike" kern="1200" baseline="0" dirty="0" smtClean="0">
                <a:effectLst/>
                <a:latin typeface="Gill Sans MT" pitchFamily="34" charset="0"/>
                <a:ea typeface="+mn-ea"/>
                <a:cs typeface="+mn-cs"/>
              </a:rPr>
              <a:t>program under sub award number </a:t>
            </a:r>
            <a:r>
              <a:rPr lang="en-US" sz="1600" dirty="0" smtClean="0">
                <a:latin typeface="Gill Sans MT" pitchFamily="34" charset="0"/>
              </a:rPr>
              <a:t>FNC14-951</a:t>
            </a:r>
            <a:r>
              <a:rPr lang="en-US" sz="1600" b="0" i="0" u="none" strike="noStrike" kern="1200" baseline="0" dirty="0" smtClean="0">
                <a:effectLst/>
                <a:latin typeface="Gill Sans MT" pitchFamily="34" charset="0"/>
                <a:ea typeface="+mn-ea"/>
                <a:cs typeface="+mn-cs"/>
              </a:rPr>
              <a:t>.</a:t>
            </a:r>
            <a:r>
              <a:rPr lang="en-US" sz="1600" b="0" i="0" u="none" strike="noStrike" kern="1200" dirty="0" smtClean="0">
                <a:effectLst/>
                <a:latin typeface="Gill Sans MT" pitchFamily="34" charset="0"/>
                <a:ea typeface="+mn-ea"/>
                <a:cs typeface="+mn-cs"/>
              </a:rPr>
              <a:t>  </a:t>
            </a:r>
          </a:p>
          <a:p>
            <a:pPr>
              <a:defRPr/>
            </a:pPr>
            <a:r>
              <a:rPr lang="en-US" sz="1600" b="0" i="0" u="none" strike="noStrike" kern="1200" dirty="0" smtClean="0">
                <a:effectLst/>
                <a:latin typeface="Gill Sans MT" pitchFamily="34" charset="0"/>
                <a:ea typeface="+mn-ea"/>
                <a:cs typeface="+mn-cs"/>
              </a:rPr>
              <a:t>Any opinions, findings, </a:t>
            </a:r>
            <a:r>
              <a:rPr lang="en-US" sz="1600" b="0" i="0" u="none" strike="noStrike" kern="1200" baseline="0" dirty="0" smtClean="0">
                <a:effectLst/>
                <a:latin typeface="Gill Sans MT" pitchFamily="34" charset="0"/>
                <a:ea typeface="+mn-ea"/>
                <a:cs typeface="+mn-cs"/>
              </a:rPr>
              <a:t>conclusions</a:t>
            </a:r>
            <a:r>
              <a:rPr lang="en-US" sz="1600" b="0" i="0" u="none" strike="noStrike" kern="1200" dirty="0" smtClean="0">
                <a:effectLst/>
                <a:latin typeface="Gill Sans MT" pitchFamily="34" charset="0"/>
                <a:ea typeface="+mn-ea"/>
                <a:cs typeface="+mn-cs"/>
              </a:rPr>
              <a:t>, or recommendations expressed in this publication are those of the author(s) and do not necessarily reflect the view of the U.S. Department of Agriculture or SARE. USDA is an equal opportunity employer and service provider.</a:t>
            </a:r>
            <a:endParaRPr lang="en-US" sz="1600" dirty="0">
              <a:latin typeface="Gill Sans MT" pitchFamily="34" charset="0"/>
            </a:endParaRPr>
          </a:p>
        </p:txBody>
      </p:sp>
      <p:sp>
        <p:nvSpPr>
          <p:cNvPr id="49" name="Rounded Rectangle 48"/>
          <p:cNvSpPr/>
          <p:nvPr/>
        </p:nvSpPr>
        <p:spPr>
          <a:xfrm>
            <a:off x="-25859872" y="4800600"/>
            <a:ext cx="23774400" cy="13883566"/>
          </a:xfrm>
          <a:prstGeom prst="round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6858000" y="685800"/>
            <a:ext cx="35814000" cy="3429000"/>
          </a:xfrm>
          <a:prstGeom prst="rect">
            <a:avLst/>
          </a:prstGeom>
          <a:noFill/>
        </p:spPr>
        <p:txBody>
          <a:bodyPr wrap="square" rtlCol="0" anchor="ctr" anchorCtr="0">
            <a:normAutofit fontScale="92500"/>
          </a:bodyPr>
          <a:lstStyle/>
          <a:p>
            <a:pPr algn="ctr"/>
            <a:r>
              <a:rPr lang="en-US" sz="14000" b="1" dirty="0" smtClean="0">
                <a:latin typeface="Gill Sans MT" pitchFamily="34" charset="0"/>
                <a:cs typeface="Arial" panose="020B0604020202020204" pitchFamily="34" charset="0"/>
              </a:rPr>
              <a:t>OUR FARMS, OUR FUTURE CONFERENCE</a:t>
            </a:r>
          </a:p>
        </p:txBody>
      </p:sp>
      <p:sp>
        <p:nvSpPr>
          <p:cNvPr id="2" name="TextBox 1"/>
          <p:cNvSpPr txBox="1"/>
          <p:nvPr/>
        </p:nvSpPr>
        <p:spPr>
          <a:xfrm>
            <a:off x="-21592672" y="31546804"/>
            <a:ext cx="19507200" cy="1200329"/>
          </a:xfrm>
          <a:prstGeom prst="rect">
            <a:avLst/>
          </a:prstGeom>
          <a:noFill/>
        </p:spPr>
        <p:txBody>
          <a:bodyPr wrap="square" rtlCol="0">
            <a:spAutoFit/>
          </a:bodyPr>
          <a:lstStyle/>
          <a:p>
            <a:pPr algn="r"/>
            <a:r>
              <a:rPr lang="en-US" sz="7200" b="1" dirty="0">
                <a:solidFill>
                  <a:srgbClr val="C00000"/>
                </a:solidFill>
                <a:latin typeface="Gill Sans MT" pitchFamily="34" charset="0"/>
              </a:rPr>
              <a:t>Zoom here and </a:t>
            </a:r>
            <a:r>
              <a:rPr lang="en-US" sz="7200" b="1" dirty="0" smtClean="0">
                <a:solidFill>
                  <a:srgbClr val="C00000"/>
                </a:solidFill>
                <a:latin typeface="Gill Sans MT" pitchFamily="34" charset="0"/>
              </a:rPr>
              <a:t>enter Award numbers  </a:t>
            </a:r>
            <a:r>
              <a:rPr lang="en-US" sz="7200" b="1" dirty="0" smtClean="0">
                <a:solidFill>
                  <a:srgbClr val="C00000"/>
                </a:solidFill>
                <a:latin typeface="Gill Sans MT" pitchFamily="34" charset="0"/>
                <a:sym typeface="Wingdings" panose="05000000000000000000" pitchFamily="2" charset="2"/>
              </a:rPr>
              <a:t></a:t>
            </a:r>
            <a:endParaRPr lang="en-US" sz="7200" b="1" dirty="0">
              <a:solidFill>
                <a:srgbClr val="C00000"/>
              </a:solidFill>
              <a:latin typeface="Gill Sans MT" pitchFamily="34" charset="0"/>
            </a:endParaRPr>
          </a:p>
        </p:txBody>
      </p:sp>
      <p:sp>
        <p:nvSpPr>
          <p:cNvPr id="11" name="Rectangle 10"/>
          <p:cNvSpPr/>
          <p:nvPr/>
        </p:nvSpPr>
        <p:spPr>
          <a:xfrm>
            <a:off x="23506386" y="4325112"/>
            <a:ext cx="18352813" cy="938719"/>
          </a:xfrm>
          <a:prstGeom prst="rect">
            <a:avLst/>
          </a:prstGeom>
        </p:spPr>
        <p:txBody>
          <a:bodyPr wrap="square">
            <a:spAutoFit/>
          </a:bodyPr>
          <a:lstStyle/>
          <a:p>
            <a:pPr algn="r"/>
            <a:r>
              <a:rPr lang="en-US" sz="5500" b="1" dirty="0" smtClean="0">
                <a:ln w="0" cap="flat" cmpd="sng">
                  <a:noFill/>
                  <a:round/>
                </a:ln>
                <a:solidFill>
                  <a:srgbClr val="423A24"/>
                </a:solidFill>
                <a:effectLst>
                  <a:outerShdw blurRad="50800" dist="50800" dir="5400000" algn="ctr" rotWithShape="0">
                    <a:schemeClr val="bg1"/>
                  </a:outerShdw>
                </a:effectLst>
                <a:latin typeface="Gill Sans MT" pitchFamily="34" charset="0"/>
              </a:rPr>
              <a:t>CARY M JUNIOR,  SEMPA GENERAL MANAGER  </a:t>
            </a:r>
            <a:endParaRPr lang="en-US" sz="5500" dirty="0">
              <a:solidFill>
                <a:srgbClr val="423A24"/>
              </a:solidFill>
              <a:effectLst>
                <a:outerShdw blurRad="50800" dist="50800" dir="5400000" algn="ctr" rotWithShape="0">
                  <a:schemeClr val="bg1"/>
                </a:outerShdw>
              </a:effectLst>
              <a:latin typeface="Gill Sans MT" pitchFamily="34" charset="0"/>
            </a:endParaRPr>
          </a:p>
        </p:txBody>
      </p:sp>
      <p:sp>
        <p:nvSpPr>
          <p:cNvPr id="12" name="TextBox 11"/>
          <p:cNvSpPr txBox="1"/>
          <p:nvPr/>
        </p:nvSpPr>
        <p:spPr>
          <a:xfrm>
            <a:off x="-26927502" y="3321980"/>
            <a:ext cx="25792386" cy="1200329"/>
          </a:xfrm>
          <a:prstGeom prst="rect">
            <a:avLst/>
          </a:prstGeom>
          <a:noFill/>
        </p:spPr>
        <p:txBody>
          <a:bodyPr wrap="square" rtlCol="0">
            <a:spAutoFit/>
          </a:bodyPr>
          <a:lstStyle/>
          <a:p>
            <a:pPr algn="r"/>
            <a:r>
              <a:rPr lang="en-US" sz="7200" b="1" dirty="0" smtClean="0">
                <a:solidFill>
                  <a:srgbClr val="C00000"/>
                </a:solidFill>
                <a:latin typeface="Gill Sans MT" pitchFamily="34" charset="0"/>
              </a:rPr>
              <a:t>Enter SARE Project Number and Project Leader’s Name </a:t>
            </a:r>
            <a:r>
              <a:rPr lang="en-US" sz="7200" b="1" dirty="0" smtClean="0">
                <a:solidFill>
                  <a:srgbClr val="C00000"/>
                </a:solidFill>
                <a:latin typeface="Gill Sans MT" pitchFamily="34" charset="0"/>
                <a:sym typeface="Wingdings" panose="05000000000000000000" pitchFamily="2" charset="2"/>
              </a:rPr>
              <a:t></a:t>
            </a:r>
            <a:endParaRPr lang="en-US" sz="7200" b="1" dirty="0">
              <a:solidFill>
                <a:srgbClr val="C00000"/>
              </a:solidFill>
              <a:latin typeface="Gill Sans MT" pitchFamily="34" charset="0"/>
            </a:endParaRPr>
          </a:p>
        </p:txBody>
      </p:sp>
      <p:sp>
        <p:nvSpPr>
          <p:cNvPr id="22" name="TextBox 21"/>
          <p:cNvSpPr txBox="1"/>
          <p:nvPr/>
        </p:nvSpPr>
        <p:spPr>
          <a:xfrm>
            <a:off x="1836757" y="7402186"/>
            <a:ext cx="40233600" cy="1316145"/>
          </a:xfrm>
          <a:prstGeom prst="rect">
            <a:avLst/>
          </a:prstGeom>
          <a:noFill/>
        </p:spPr>
        <p:txBody>
          <a:bodyPr wrap="square" rtlCol="0">
            <a:normAutofit fontScale="77500" lnSpcReduction="20000"/>
          </a:bodyPr>
          <a:lstStyle/>
          <a:p>
            <a:pPr algn="ctr"/>
            <a:r>
              <a:rPr lang="en-US" sz="12000" b="1" dirty="0" smtClean="0">
                <a:ln w="12700">
                  <a:noFill/>
                </a:ln>
                <a:latin typeface="Gill Sans MT" pitchFamily="34" charset="0"/>
              </a:rPr>
              <a:t>Building Capacity through Collaboration to Eliminate Food Deserts</a:t>
            </a:r>
            <a:endParaRPr lang="en-US" sz="12000" b="1" dirty="0">
              <a:ln w="12700">
                <a:noFill/>
              </a:ln>
              <a:latin typeface="Gill Sans MT" pitchFamily="34" charset="0"/>
            </a:endParaRPr>
          </a:p>
        </p:txBody>
      </p:sp>
      <p:sp>
        <p:nvSpPr>
          <p:cNvPr id="32" name="TextBox 31"/>
          <p:cNvSpPr txBox="1"/>
          <p:nvPr/>
        </p:nvSpPr>
        <p:spPr>
          <a:xfrm>
            <a:off x="-23138036" y="4997390"/>
            <a:ext cx="20766311" cy="3477875"/>
          </a:xfrm>
          <a:prstGeom prst="rect">
            <a:avLst/>
          </a:prstGeom>
          <a:noFill/>
        </p:spPr>
        <p:txBody>
          <a:bodyPr wrap="square" rtlCol="0">
            <a:spAutoFit/>
          </a:bodyPr>
          <a:lstStyle/>
          <a:p>
            <a:r>
              <a:rPr lang="en-US" sz="6000" b="1" dirty="0" smtClean="0">
                <a:solidFill>
                  <a:srgbClr val="C00000"/>
                </a:solidFill>
                <a:latin typeface="Gill Sans MT" pitchFamily="34" charset="0"/>
              </a:rPr>
              <a:t>SAMPLE CONTENT BOXES</a:t>
            </a:r>
            <a:endParaRPr lang="en-US" sz="6000" b="1" dirty="0">
              <a:solidFill>
                <a:srgbClr val="C00000"/>
              </a:solidFill>
              <a:latin typeface="Gill Sans MT" pitchFamily="34" charset="0"/>
            </a:endParaRPr>
          </a:p>
          <a:p>
            <a:pPr marL="571500" indent="-571500">
              <a:buFont typeface="Arial" panose="020B0604020202020204" pitchFamily="34" charset="0"/>
              <a:buChar char="•"/>
            </a:pPr>
            <a:r>
              <a:rPr lang="en-US" sz="4000" b="1" dirty="0" smtClean="0">
                <a:solidFill>
                  <a:srgbClr val="C00000"/>
                </a:solidFill>
                <a:latin typeface="Gill Sans MT" pitchFamily="34" charset="0"/>
              </a:rPr>
              <a:t>As seen in the template.</a:t>
            </a:r>
          </a:p>
          <a:p>
            <a:pPr marL="571500" indent="-571500">
              <a:buFont typeface="Arial" panose="020B0604020202020204" pitchFamily="34" charset="0"/>
              <a:buChar char="•"/>
            </a:pPr>
            <a:r>
              <a:rPr lang="en-US" sz="4000" b="1" dirty="0" smtClean="0">
                <a:solidFill>
                  <a:srgbClr val="C00000"/>
                </a:solidFill>
                <a:latin typeface="Gill Sans MT" pitchFamily="34" charset="0"/>
              </a:rPr>
              <a:t>These boxes can be copied and pasted as often as needed.</a:t>
            </a:r>
          </a:p>
          <a:p>
            <a:pPr marL="571500" indent="-571500">
              <a:buFont typeface="Arial" panose="020B0604020202020204" pitchFamily="34" charset="0"/>
              <a:buChar char="•"/>
            </a:pPr>
            <a:r>
              <a:rPr lang="en-US" sz="4000" b="1" dirty="0" smtClean="0">
                <a:solidFill>
                  <a:srgbClr val="C00000"/>
                </a:solidFill>
                <a:latin typeface="Gill Sans MT" pitchFamily="34" charset="0"/>
              </a:rPr>
              <a:t>They can be resized: click inside the box, then click and drag one of the squares that appear on the corners of the box.</a:t>
            </a:r>
            <a:endParaRPr lang="en-US" sz="4000" b="1" dirty="0">
              <a:solidFill>
                <a:srgbClr val="C00000"/>
              </a:solidFill>
              <a:latin typeface="Gill Sans MT"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974435191"/>
              </p:ext>
            </p:extLst>
          </p:nvPr>
        </p:nvGraphicFramePr>
        <p:xfrm>
          <a:off x="-23451129" y="23990929"/>
          <a:ext cx="13103152" cy="6905075"/>
        </p:xfrm>
        <a:graphic>
          <a:graphicData uri="http://schemas.openxmlformats.org/drawingml/2006/table">
            <a:tbl>
              <a:tblPr firstRow="1" bandRow="1">
                <a:tableStyleId>{5C22544A-7EE6-4342-B048-85BDC9FD1C3A}</a:tableStyleId>
              </a:tblPr>
              <a:tblGrid>
                <a:gridCol w="1637894"/>
                <a:gridCol w="1637894"/>
                <a:gridCol w="1637894"/>
                <a:gridCol w="1637894"/>
                <a:gridCol w="1637894"/>
                <a:gridCol w="1637894"/>
                <a:gridCol w="1637894"/>
                <a:gridCol w="1637894"/>
              </a:tblGrid>
              <a:tr h="815340">
                <a:tc gridSpan="8">
                  <a:txBody>
                    <a:bodyPr/>
                    <a:lstStyle/>
                    <a:p>
                      <a:r>
                        <a:rPr lang="en-US" sz="4900" dirty="0" smtClean="0">
                          <a:solidFill>
                            <a:srgbClr val="423A24"/>
                          </a:solidFill>
                        </a:rPr>
                        <a:t>Name of table</a:t>
                      </a:r>
                      <a:endParaRPr lang="en-US" sz="4900" dirty="0">
                        <a:solidFill>
                          <a:srgbClr val="423A24"/>
                        </a:solidFill>
                        <a:latin typeface="Gill Sans MT" panose="020B0502020104020203" pitchFamily="34" charset="0"/>
                      </a:endParaRPr>
                    </a:p>
                  </a:txBody>
                  <a:tcPr marL="121920" marR="121920" marT="34290" marB="34290">
                    <a:solidFill>
                      <a:srgbClr val="FFC20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00100">
                <a:tc>
                  <a:txBody>
                    <a:bodyPr/>
                    <a:lstStyle/>
                    <a:p>
                      <a:pPr algn="ctr"/>
                      <a:r>
                        <a:rPr lang="en-US" sz="2400" dirty="0" smtClean="0">
                          <a:solidFill>
                            <a:schemeClr val="bg1"/>
                          </a:solidFill>
                          <a:latin typeface="Gill Sans MT" panose="020B0502020104020203" pitchFamily="34" charset="0"/>
                        </a:rPr>
                        <a:t>Colum</a:t>
                      </a:r>
                      <a:r>
                        <a:rPr lang="en-US" sz="2400" baseline="0" dirty="0" smtClean="0">
                          <a:solidFill>
                            <a:schemeClr val="bg1"/>
                          </a:solidFill>
                          <a:latin typeface="Gill Sans MT" panose="020B0502020104020203" pitchFamily="34" charset="0"/>
                        </a:rPr>
                        <a:t> Name</a:t>
                      </a:r>
                      <a:endParaRPr lang="en-US" sz="2400" dirty="0">
                        <a:solidFill>
                          <a:schemeClr val="bg1"/>
                        </a:solidFill>
                        <a:latin typeface="Gill Sans MT" panose="020B0502020104020203" pitchFamily="34" charset="0"/>
                      </a:endParaRPr>
                    </a:p>
                  </a:txBody>
                  <a:tcPr marL="121920" marR="121920" marT="34290" marB="34290" anchor="ctr">
                    <a:solidFill>
                      <a:srgbClr val="423A24"/>
                    </a:solidFill>
                  </a:tcPr>
                </a:tc>
                <a:tc>
                  <a:txBody>
                    <a:bodyPr/>
                    <a:lstStyle/>
                    <a:p>
                      <a:pPr algn="ctr"/>
                      <a:r>
                        <a:rPr lang="en-US" sz="2400" dirty="0" smtClean="0">
                          <a:solidFill>
                            <a:schemeClr val="bg1"/>
                          </a:solidFill>
                          <a:latin typeface="Gill Sans MT" panose="020B0502020104020203" pitchFamily="34" charset="0"/>
                        </a:rPr>
                        <a:t>Column</a:t>
                      </a:r>
                      <a:r>
                        <a:rPr lang="en-US" sz="2400" baseline="0" dirty="0" smtClean="0">
                          <a:solidFill>
                            <a:schemeClr val="bg1"/>
                          </a:solidFill>
                          <a:latin typeface="Gill Sans MT" panose="020B0502020104020203" pitchFamily="34" charset="0"/>
                        </a:rPr>
                        <a:t> Name</a:t>
                      </a:r>
                      <a:endParaRPr lang="en-US" sz="2400" dirty="0">
                        <a:solidFill>
                          <a:schemeClr val="bg1"/>
                        </a:solidFill>
                        <a:latin typeface="Gill Sans MT" panose="020B0502020104020203" pitchFamily="34" charset="0"/>
                      </a:endParaRPr>
                    </a:p>
                  </a:txBody>
                  <a:tcPr marL="121920" marR="121920" marT="34290" marB="34290" anchor="ctr">
                    <a:solidFill>
                      <a:srgbClr val="423A24"/>
                    </a:solidFill>
                  </a:tcPr>
                </a:tc>
                <a:tc>
                  <a:txBody>
                    <a:bodyPr/>
                    <a:lstStyle/>
                    <a:p>
                      <a:pPr marL="0" marR="0" indent="0" algn="ctr" defTabSz="3291882" rtl="0" eaLnBrk="1" fontAlgn="auto" latinLnBrk="0" hangingPunct="1">
                        <a:lnSpc>
                          <a:spcPct val="100000"/>
                        </a:lnSpc>
                        <a:spcBef>
                          <a:spcPts val="0"/>
                        </a:spcBef>
                        <a:spcAft>
                          <a:spcPts val="0"/>
                        </a:spcAft>
                        <a:buClrTx/>
                        <a:buSzTx/>
                        <a:buFontTx/>
                        <a:buNone/>
                        <a:tabLst/>
                        <a:defRPr/>
                      </a:pPr>
                      <a:r>
                        <a:rPr lang="en-US" sz="2400" dirty="0" smtClean="0">
                          <a:solidFill>
                            <a:schemeClr val="bg1"/>
                          </a:solidFill>
                          <a:latin typeface="Gill Sans MT" panose="020B0502020104020203" pitchFamily="34" charset="0"/>
                        </a:rPr>
                        <a:t>Column</a:t>
                      </a:r>
                      <a:r>
                        <a:rPr lang="en-US" sz="2400" baseline="0" dirty="0" smtClean="0">
                          <a:solidFill>
                            <a:schemeClr val="bg1"/>
                          </a:solidFill>
                          <a:latin typeface="Gill Sans MT" panose="020B0502020104020203" pitchFamily="34" charset="0"/>
                        </a:rPr>
                        <a:t> Name</a:t>
                      </a:r>
                      <a:endParaRPr lang="en-US" sz="2400" dirty="0" smtClean="0">
                        <a:solidFill>
                          <a:schemeClr val="bg1"/>
                        </a:solidFill>
                        <a:latin typeface="Gill Sans MT" panose="020B0502020104020203" pitchFamily="34" charset="0"/>
                      </a:endParaRPr>
                    </a:p>
                  </a:txBody>
                  <a:tcPr marL="121920" marR="121920" marT="34290" marB="34290" anchor="ctr">
                    <a:solidFill>
                      <a:srgbClr val="423A24"/>
                    </a:solidFill>
                  </a:tcPr>
                </a:tc>
                <a:tc>
                  <a:txBody>
                    <a:bodyPr/>
                    <a:lstStyle/>
                    <a:p>
                      <a:pPr marL="0" marR="0" indent="0" algn="ctr" defTabSz="3291882" rtl="0" eaLnBrk="1" fontAlgn="auto" latinLnBrk="0" hangingPunct="1">
                        <a:lnSpc>
                          <a:spcPct val="100000"/>
                        </a:lnSpc>
                        <a:spcBef>
                          <a:spcPts val="0"/>
                        </a:spcBef>
                        <a:spcAft>
                          <a:spcPts val="0"/>
                        </a:spcAft>
                        <a:buClrTx/>
                        <a:buSzTx/>
                        <a:buFontTx/>
                        <a:buNone/>
                        <a:tabLst/>
                        <a:defRPr/>
                      </a:pPr>
                      <a:r>
                        <a:rPr lang="en-US" sz="2400" dirty="0" smtClean="0">
                          <a:solidFill>
                            <a:schemeClr val="bg1"/>
                          </a:solidFill>
                          <a:latin typeface="Gill Sans MT" panose="020B0502020104020203" pitchFamily="34" charset="0"/>
                        </a:rPr>
                        <a:t>Column</a:t>
                      </a:r>
                      <a:r>
                        <a:rPr lang="en-US" sz="2400" baseline="0" dirty="0" smtClean="0">
                          <a:solidFill>
                            <a:schemeClr val="bg1"/>
                          </a:solidFill>
                          <a:latin typeface="Gill Sans MT" panose="020B0502020104020203" pitchFamily="34" charset="0"/>
                        </a:rPr>
                        <a:t> Name</a:t>
                      </a:r>
                      <a:endParaRPr lang="en-US" sz="2400" dirty="0" smtClean="0">
                        <a:solidFill>
                          <a:schemeClr val="bg1"/>
                        </a:solidFill>
                        <a:latin typeface="Gill Sans MT" panose="020B0502020104020203" pitchFamily="34" charset="0"/>
                      </a:endParaRPr>
                    </a:p>
                  </a:txBody>
                  <a:tcPr marL="121920" marR="121920" marT="34290" marB="34290" anchor="ctr">
                    <a:solidFill>
                      <a:srgbClr val="423A24"/>
                    </a:solidFill>
                  </a:tcPr>
                </a:tc>
                <a:tc>
                  <a:txBody>
                    <a:bodyPr/>
                    <a:lstStyle/>
                    <a:p>
                      <a:pPr marL="0" marR="0" indent="0" algn="ctr" defTabSz="3291882" rtl="0" eaLnBrk="1" fontAlgn="auto" latinLnBrk="0" hangingPunct="1">
                        <a:lnSpc>
                          <a:spcPct val="100000"/>
                        </a:lnSpc>
                        <a:spcBef>
                          <a:spcPts val="0"/>
                        </a:spcBef>
                        <a:spcAft>
                          <a:spcPts val="0"/>
                        </a:spcAft>
                        <a:buClrTx/>
                        <a:buSzTx/>
                        <a:buFontTx/>
                        <a:buNone/>
                        <a:tabLst/>
                        <a:defRPr/>
                      </a:pPr>
                      <a:r>
                        <a:rPr lang="en-US" sz="2400" dirty="0" smtClean="0">
                          <a:solidFill>
                            <a:schemeClr val="bg1"/>
                          </a:solidFill>
                          <a:latin typeface="Gill Sans MT" panose="020B0502020104020203" pitchFamily="34" charset="0"/>
                        </a:rPr>
                        <a:t>Column</a:t>
                      </a:r>
                      <a:r>
                        <a:rPr lang="en-US" sz="2400" baseline="0" dirty="0" smtClean="0">
                          <a:solidFill>
                            <a:schemeClr val="bg1"/>
                          </a:solidFill>
                          <a:latin typeface="Gill Sans MT" panose="020B0502020104020203" pitchFamily="34" charset="0"/>
                        </a:rPr>
                        <a:t> Name</a:t>
                      </a:r>
                      <a:endParaRPr lang="en-US" sz="2400" dirty="0" smtClean="0">
                        <a:solidFill>
                          <a:schemeClr val="bg1"/>
                        </a:solidFill>
                        <a:latin typeface="Gill Sans MT" panose="020B0502020104020203" pitchFamily="34" charset="0"/>
                      </a:endParaRPr>
                    </a:p>
                  </a:txBody>
                  <a:tcPr marL="121920" marR="121920" marT="34290" marB="34290" anchor="ctr">
                    <a:solidFill>
                      <a:srgbClr val="423A24"/>
                    </a:solidFill>
                  </a:tcPr>
                </a:tc>
                <a:tc>
                  <a:txBody>
                    <a:bodyPr/>
                    <a:lstStyle/>
                    <a:p>
                      <a:pPr marL="0" marR="0" indent="0" algn="ctr" defTabSz="3291882" rtl="0" eaLnBrk="1" fontAlgn="auto" latinLnBrk="0" hangingPunct="1">
                        <a:lnSpc>
                          <a:spcPct val="100000"/>
                        </a:lnSpc>
                        <a:spcBef>
                          <a:spcPts val="0"/>
                        </a:spcBef>
                        <a:spcAft>
                          <a:spcPts val="0"/>
                        </a:spcAft>
                        <a:buClrTx/>
                        <a:buSzTx/>
                        <a:buFontTx/>
                        <a:buNone/>
                        <a:tabLst/>
                        <a:defRPr/>
                      </a:pPr>
                      <a:r>
                        <a:rPr lang="en-US" sz="2400" dirty="0" smtClean="0">
                          <a:solidFill>
                            <a:schemeClr val="bg1"/>
                          </a:solidFill>
                          <a:latin typeface="Gill Sans MT" panose="020B0502020104020203" pitchFamily="34" charset="0"/>
                        </a:rPr>
                        <a:t>Column</a:t>
                      </a:r>
                      <a:r>
                        <a:rPr lang="en-US" sz="2400" baseline="0" dirty="0" smtClean="0">
                          <a:solidFill>
                            <a:schemeClr val="bg1"/>
                          </a:solidFill>
                          <a:latin typeface="Gill Sans MT" panose="020B0502020104020203" pitchFamily="34" charset="0"/>
                        </a:rPr>
                        <a:t> Name</a:t>
                      </a:r>
                      <a:endParaRPr lang="en-US" sz="2400" dirty="0" smtClean="0">
                        <a:solidFill>
                          <a:schemeClr val="bg1"/>
                        </a:solidFill>
                        <a:latin typeface="Gill Sans MT" panose="020B0502020104020203" pitchFamily="34" charset="0"/>
                      </a:endParaRPr>
                    </a:p>
                  </a:txBody>
                  <a:tcPr marL="121920" marR="121920" marT="34290" marB="34290" anchor="ctr">
                    <a:solidFill>
                      <a:srgbClr val="423A24"/>
                    </a:solidFill>
                  </a:tcPr>
                </a:tc>
                <a:tc>
                  <a:txBody>
                    <a:bodyPr/>
                    <a:lstStyle/>
                    <a:p>
                      <a:pPr marL="0" marR="0" indent="0" algn="ctr" defTabSz="3291882" rtl="0" eaLnBrk="1" fontAlgn="auto" latinLnBrk="0" hangingPunct="1">
                        <a:lnSpc>
                          <a:spcPct val="100000"/>
                        </a:lnSpc>
                        <a:spcBef>
                          <a:spcPts val="0"/>
                        </a:spcBef>
                        <a:spcAft>
                          <a:spcPts val="0"/>
                        </a:spcAft>
                        <a:buClrTx/>
                        <a:buSzTx/>
                        <a:buFontTx/>
                        <a:buNone/>
                        <a:tabLst/>
                        <a:defRPr/>
                      </a:pPr>
                      <a:r>
                        <a:rPr lang="en-US" sz="2400" dirty="0" smtClean="0">
                          <a:solidFill>
                            <a:schemeClr val="bg1"/>
                          </a:solidFill>
                          <a:latin typeface="Gill Sans MT" panose="020B0502020104020203" pitchFamily="34" charset="0"/>
                        </a:rPr>
                        <a:t>Column</a:t>
                      </a:r>
                      <a:r>
                        <a:rPr lang="en-US" sz="2400" baseline="0" dirty="0" smtClean="0">
                          <a:solidFill>
                            <a:schemeClr val="bg1"/>
                          </a:solidFill>
                          <a:latin typeface="Gill Sans MT" panose="020B0502020104020203" pitchFamily="34" charset="0"/>
                        </a:rPr>
                        <a:t> Name</a:t>
                      </a:r>
                      <a:endParaRPr lang="en-US" sz="2400" dirty="0" smtClean="0">
                        <a:solidFill>
                          <a:schemeClr val="bg1"/>
                        </a:solidFill>
                        <a:latin typeface="Gill Sans MT" panose="020B0502020104020203" pitchFamily="34" charset="0"/>
                      </a:endParaRPr>
                    </a:p>
                  </a:txBody>
                  <a:tcPr marL="121920" marR="121920" marT="34290" marB="34290" anchor="ctr">
                    <a:solidFill>
                      <a:srgbClr val="423A24"/>
                    </a:solidFill>
                  </a:tcPr>
                </a:tc>
                <a:tc>
                  <a:txBody>
                    <a:bodyPr/>
                    <a:lstStyle/>
                    <a:p>
                      <a:pPr marL="0" marR="0" indent="0" algn="ctr" defTabSz="3291882" rtl="0" eaLnBrk="1" fontAlgn="auto" latinLnBrk="0" hangingPunct="1">
                        <a:lnSpc>
                          <a:spcPct val="100000"/>
                        </a:lnSpc>
                        <a:spcBef>
                          <a:spcPts val="0"/>
                        </a:spcBef>
                        <a:spcAft>
                          <a:spcPts val="0"/>
                        </a:spcAft>
                        <a:buClrTx/>
                        <a:buSzTx/>
                        <a:buFontTx/>
                        <a:buNone/>
                        <a:tabLst/>
                        <a:defRPr/>
                      </a:pPr>
                      <a:r>
                        <a:rPr lang="en-US" sz="2400" dirty="0" smtClean="0">
                          <a:solidFill>
                            <a:schemeClr val="bg1"/>
                          </a:solidFill>
                          <a:latin typeface="Gill Sans MT" panose="020B0502020104020203" pitchFamily="34" charset="0"/>
                        </a:rPr>
                        <a:t>Column</a:t>
                      </a:r>
                      <a:r>
                        <a:rPr lang="en-US" sz="2400" baseline="0" dirty="0" smtClean="0">
                          <a:solidFill>
                            <a:schemeClr val="bg1"/>
                          </a:solidFill>
                          <a:latin typeface="Gill Sans MT" panose="020B0502020104020203" pitchFamily="34" charset="0"/>
                        </a:rPr>
                        <a:t> Name</a:t>
                      </a:r>
                      <a:endParaRPr lang="en-US" sz="2400" dirty="0" smtClean="0">
                        <a:solidFill>
                          <a:schemeClr val="bg1"/>
                        </a:solidFill>
                        <a:latin typeface="Gill Sans MT" panose="020B0502020104020203" pitchFamily="34" charset="0"/>
                      </a:endParaRPr>
                    </a:p>
                  </a:txBody>
                  <a:tcPr marL="121920" marR="121920" marT="34290" marB="34290" anchor="ctr">
                    <a:solidFill>
                      <a:srgbClr val="423A24"/>
                    </a:solidFill>
                  </a:tcPr>
                </a:tc>
              </a:tr>
              <a:tr h="996483">
                <a:tc>
                  <a:txBody>
                    <a:bodyPr/>
                    <a:lstStyle/>
                    <a:p>
                      <a:pPr marL="0" marR="0" indent="0" algn="ctr" defTabSz="3291882" rtl="0" eaLnBrk="1" fontAlgn="auto" latinLnBrk="0" hangingPunct="1">
                        <a:lnSpc>
                          <a:spcPct val="100000"/>
                        </a:lnSpc>
                        <a:spcBef>
                          <a:spcPts val="0"/>
                        </a:spcBef>
                        <a:spcAft>
                          <a:spcPts val="0"/>
                        </a:spcAft>
                        <a:buClrTx/>
                        <a:buSzTx/>
                        <a:buFontTx/>
                        <a:buNone/>
                        <a:tabLst/>
                        <a:defRPr/>
                      </a:pPr>
                      <a:r>
                        <a:rPr lang="en-US" sz="2100" dirty="0" smtClean="0">
                          <a:solidFill>
                            <a:schemeClr val="tx1"/>
                          </a:solidFill>
                          <a:latin typeface="Gill Sans MT" panose="020B0502020104020203" pitchFamily="34" charset="0"/>
                        </a:rPr>
                        <a:t>Plot 1</a:t>
                      </a:r>
                      <a:endParaRPr lang="en-US" sz="2100" dirty="0">
                        <a:solidFill>
                          <a:schemeClr val="tx1"/>
                        </a:solidFill>
                        <a:latin typeface="Gill Sans MT" panose="020B0502020104020203" pitchFamily="34" charset="0"/>
                      </a:endParaRPr>
                    </a:p>
                  </a:txBody>
                  <a:tcPr marL="121920" marR="121920" marT="34290" marB="34290" anchor="ctr"/>
                </a:tc>
                <a:tc>
                  <a:txBody>
                    <a:bodyPr/>
                    <a:lstStyle/>
                    <a:p>
                      <a:pPr algn="ctr"/>
                      <a:r>
                        <a:rPr lang="en-US" sz="2100" dirty="0" smtClean="0">
                          <a:solidFill>
                            <a:schemeClr val="tx1"/>
                          </a:solidFill>
                          <a:latin typeface="Gill Sans MT" panose="020B0502020104020203" pitchFamily="34" charset="0"/>
                        </a:rPr>
                        <a:t>34”</a:t>
                      </a:r>
                      <a:endParaRPr lang="en-US" sz="2100" dirty="0">
                        <a:solidFill>
                          <a:schemeClr val="tx1"/>
                        </a:solidFill>
                        <a:latin typeface="Gill Sans MT" panose="020B0502020104020203" pitchFamily="34" charset="0"/>
                      </a:endParaRPr>
                    </a:p>
                  </a:txBody>
                  <a:tcPr marL="121920" marR="121920" marT="34290" marB="34290" anchor="ctr"/>
                </a:tc>
                <a:tc>
                  <a:txBody>
                    <a:bodyPr/>
                    <a:lstStyle/>
                    <a:p>
                      <a:pPr algn="ctr"/>
                      <a:r>
                        <a:rPr lang="en-US" sz="2100" dirty="0" smtClean="0">
                          <a:solidFill>
                            <a:schemeClr val="tx1"/>
                          </a:solidFill>
                          <a:latin typeface="Gill Sans MT" panose="020B0502020104020203" pitchFamily="34" charset="0"/>
                        </a:rPr>
                        <a:t>treatment</a:t>
                      </a:r>
                      <a:endParaRPr lang="en-US" sz="2100" dirty="0">
                        <a:solidFill>
                          <a:schemeClr val="tx1"/>
                        </a:solidFill>
                        <a:latin typeface="Gill Sans MT" panose="020B0502020104020203" pitchFamily="34" charset="0"/>
                      </a:endParaRPr>
                    </a:p>
                  </a:txBody>
                  <a:tcPr marL="121920" marR="121920" marT="34290" marB="34290" anchor="ctr"/>
                </a:tc>
                <a:tc>
                  <a:txBody>
                    <a:bodyPr/>
                    <a:lstStyle/>
                    <a:p>
                      <a:pPr algn="ctr"/>
                      <a:r>
                        <a:rPr lang="en-US" sz="2100" dirty="0" smtClean="0">
                          <a:solidFill>
                            <a:schemeClr val="tx1"/>
                          </a:solidFill>
                          <a:latin typeface="Gill Sans MT" panose="020B0502020104020203" pitchFamily="34" charset="0"/>
                        </a:rPr>
                        <a:t>24 lbs./ac</a:t>
                      </a:r>
                      <a:endParaRPr lang="en-US" sz="2100" dirty="0">
                        <a:solidFill>
                          <a:schemeClr val="tx1"/>
                        </a:solidFill>
                        <a:latin typeface="Gill Sans MT" panose="020B0502020104020203" pitchFamily="34" charset="0"/>
                      </a:endParaRPr>
                    </a:p>
                  </a:txBody>
                  <a:tcPr marL="121920" marR="121920" marT="34290" marB="34290" anchor="ctr"/>
                </a:tc>
                <a:tc>
                  <a:txBody>
                    <a:bodyPr/>
                    <a:lstStyle/>
                    <a:p>
                      <a:pPr algn="ctr"/>
                      <a:r>
                        <a:rPr lang="en-US" sz="2100" dirty="0" smtClean="0">
                          <a:solidFill>
                            <a:schemeClr val="tx1"/>
                          </a:solidFill>
                          <a:latin typeface="Gill Sans MT" panose="020B0502020104020203" pitchFamily="34" charset="0"/>
                        </a:rPr>
                        <a:t>yes</a:t>
                      </a:r>
                      <a:endParaRPr lang="en-US" sz="2100" dirty="0">
                        <a:solidFill>
                          <a:schemeClr val="tx1"/>
                        </a:solidFill>
                        <a:latin typeface="Gill Sans MT" panose="020B0502020104020203" pitchFamily="34" charset="0"/>
                      </a:endParaRPr>
                    </a:p>
                  </a:txBody>
                  <a:tcPr marL="121920" marR="121920" marT="34290" marB="34290" anchor="ctr"/>
                </a:tc>
                <a:tc>
                  <a:txBody>
                    <a:bodyPr/>
                    <a:lstStyle/>
                    <a:p>
                      <a:pPr algn="ctr"/>
                      <a:r>
                        <a:rPr lang="en-US" sz="2100" dirty="0" smtClean="0">
                          <a:solidFill>
                            <a:schemeClr val="tx1"/>
                          </a:solidFill>
                          <a:latin typeface="Gill Sans MT" panose="020B0502020104020203" pitchFamily="34" charset="0"/>
                        </a:rPr>
                        <a:t>0.68</a:t>
                      </a:r>
                      <a:endParaRPr lang="en-US" sz="2100" dirty="0">
                        <a:solidFill>
                          <a:schemeClr val="tx1"/>
                        </a:solidFill>
                        <a:latin typeface="Gill Sans MT" panose="020B0502020104020203" pitchFamily="34" charset="0"/>
                      </a:endParaRPr>
                    </a:p>
                  </a:txBody>
                  <a:tcPr marL="121920" marR="121920" marT="34290" marB="34290" anchor="ctr"/>
                </a:tc>
                <a:tc>
                  <a:txBody>
                    <a:bodyPr/>
                    <a:lstStyle/>
                    <a:p>
                      <a:pPr algn="ctr"/>
                      <a:r>
                        <a:rPr lang="en-US" sz="2100" dirty="0" smtClean="0">
                          <a:solidFill>
                            <a:schemeClr val="tx1"/>
                          </a:solidFill>
                          <a:latin typeface="Gill Sans MT" panose="020B0502020104020203" pitchFamily="34" charset="0"/>
                        </a:rPr>
                        <a:t>Mid to late</a:t>
                      </a:r>
                      <a:endParaRPr lang="en-US" sz="2100" dirty="0">
                        <a:solidFill>
                          <a:schemeClr val="tx1"/>
                        </a:solidFill>
                        <a:latin typeface="Gill Sans MT" panose="020B0502020104020203" pitchFamily="34" charset="0"/>
                      </a:endParaRPr>
                    </a:p>
                  </a:txBody>
                  <a:tcPr marL="121920" marR="121920" marT="34290" marB="34290" anchor="ctr"/>
                </a:tc>
                <a:tc>
                  <a:txBody>
                    <a:bodyPr/>
                    <a:lstStyle/>
                    <a:p>
                      <a:pPr algn="ctr"/>
                      <a:r>
                        <a:rPr lang="en-US" sz="2100" dirty="0" smtClean="0">
                          <a:solidFill>
                            <a:schemeClr val="tx1"/>
                          </a:solidFill>
                          <a:latin typeface="Gill Sans MT" panose="020B0502020104020203" pitchFamily="34" charset="0"/>
                        </a:rPr>
                        <a:t>Minimal</a:t>
                      </a:r>
                      <a:r>
                        <a:rPr lang="en-US" sz="2100" baseline="0" dirty="0" smtClean="0">
                          <a:solidFill>
                            <a:schemeClr val="tx1"/>
                          </a:solidFill>
                          <a:latin typeface="Gill Sans MT" panose="020B0502020104020203" pitchFamily="34" charset="0"/>
                        </a:rPr>
                        <a:t> damage</a:t>
                      </a:r>
                      <a:endParaRPr lang="en-US" sz="2100" dirty="0">
                        <a:solidFill>
                          <a:schemeClr val="tx1"/>
                        </a:solidFill>
                        <a:latin typeface="Gill Sans MT" panose="020B0502020104020203" pitchFamily="34" charset="0"/>
                      </a:endParaRPr>
                    </a:p>
                  </a:txBody>
                  <a:tcPr marL="121920" marR="121920" marT="34290" marB="34290" anchor="ctr"/>
                </a:tc>
              </a:tr>
              <a:tr h="1073288">
                <a:tc>
                  <a:txBody>
                    <a:bodyPr/>
                    <a:lstStyle/>
                    <a:p>
                      <a:pPr marL="0" marR="0" indent="0" algn="ctr" defTabSz="3291882" rtl="0" eaLnBrk="1" fontAlgn="auto" latinLnBrk="0" hangingPunct="1">
                        <a:lnSpc>
                          <a:spcPct val="100000"/>
                        </a:lnSpc>
                        <a:spcBef>
                          <a:spcPts val="0"/>
                        </a:spcBef>
                        <a:spcAft>
                          <a:spcPts val="0"/>
                        </a:spcAft>
                        <a:buClrTx/>
                        <a:buSzTx/>
                        <a:buFontTx/>
                        <a:buNone/>
                        <a:tabLst/>
                        <a:defRPr/>
                      </a:pPr>
                      <a:endParaRPr lang="en-US" sz="2100" dirty="0" smtClean="0">
                        <a:solidFill>
                          <a:schemeClr val="tx1"/>
                        </a:solidFill>
                        <a:latin typeface="Gill Sans MT" panose="020B0502020104020203" pitchFamily="34" charset="0"/>
                      </a:endParaRPr>
                    </a:p>
                  </a:txBody>
                  <a:tcPr marL="121920" marR="121920" marT="34290" marB="34290" anchor="ctr"/>
                </a:tc>
                <a:tc>
                  <a:txBody>
                    <a:bodyPr/>
                    <a:lstStyle/>
                    <a:p>
                      <a:pPr algn="ctr"/>
                      <a:endParaRPr lang="en-US" sz="2100" dirty="0">
                        <a:solidFill>
                          <a:schemeClr val="tx1"/>
                        </a:solidFill>
                        <a:latin typeface="Gill Sans MT" panose="020B0502020104020203" pitchFamily="34" charset="0"/>
                      </a:endParaRPr>
                    </a:p>
                  </a:txBody>
                  <a:tcPr marL="121920" marR="121920" marT="34290" marB="34290" anchor="ctr"/>
                </a:tc>
                <a:tc>
                  <a:txBody>
                    <a:bodyPr/>
                    <a:lstStyle/>
                    <a:p>
                      <a:pPr algn="ctr"/>
                      <a:endParaRPr lang="en-US" sz="2100" dirty="0">
                        <a:solidFill>
                          <a:schemeClr val="tx1"/>
                        </a:solidFill>
                        <a:latin typeface="Gill Sans MT" panose="020B0502020104020203" pitchFamily="34" charset="0"/>
                      </a:endParaRPr>
                    </a:p>
                  </a:txBody>
                  <a:tcPr marL="121920" marR="121920" marT="34290" marB="34290" anchor="ctr"/>
                </a:tc>
                <a:tc>
                  <a:txBody>
                    <a:bodyPr/>
                    <a:lstStyle/>
                    <a:p>
                      <a:pPr algn="ctr"/>
                      <a:endParaRPr lang="en-US" sz="2100" dirty="0">
                        <a:solidFill>
                          <a:schemeClr val="tx1"/>
                        </a:solidFill>
                        <a:latin typeface="Gill Sans MT" panose="020B0502020104020203" pitchFamily="34" charset="0"/>
                      </a:endParaRPr>
                    </a:p>
                  </a:txBody>
                  <a:tcPr marL="121920" marR="121920" marT="34290" marB="34290" anchor="ctr"/>
                </a:tc>
                <a:tc>
                  <a:txBody>
                    <a:bodyPr/>
                    <a:lstStyle/>
                    <a:p>
                      <a:pPr algn="ctr"/>
                      <a:endParaRPr lang="en-US" sz="2100" dirty="0">
                        <a:solidFill>
                          <a:schemeClr val="tx1"/>
                        </a:solidFill>
                        <a:latin typeface="Gill Sans MT" panose="020B0502020104020203" pitchFamily="34" charset="0"/>
                      </a:endParaRPr>
                    </a:p>
                  </a:txBody>
                  <a:tcPr marL="121920" marR="121920" marT="34290" marB="34290" anchor="ctr"/>
                </a:tc>
                <a:tc>
                  <a:txBody>
                    <a:bodyPr/>
                    <a:lstStyle/>
                    <a:p>
                      <a:pPr algn="ctr"/>
                      <a:endParaRPr lang="en-US" sz="2100" dirty="0">
                        <a:solidFill>
                          <a:schemeClr val="tx1"/>
                        </a:solidFill>
                        <a:latin typeface="Gill Sans MT" panose="020B0502020104020203" pitchFamily="34" charset="0"/>
                      </a:endParaRPr>
                    </a:p>
                  </a:txBody>
                  <a:tcPr marL="121920" marR="121920" marT="34290" marB="34290" anchor="ctr"/>
                </a:tc>
                <a:tc>
                  <a:txBody>
                    <a:bodyPr/>
                    <a:lstStyle/>
                    <a:p>
                      <a:pPr algn="ctr"/>
                      <a:endParaRPr lang="en-US" sz="2100" dirty="0">
                        <a:solidFill>
                          <a:schemeClr val="tx1"/>
                        </a:solidFill>
                        <a:latin typeface="Gill Sans MT" panose="020B0502020104020203" pitchFamily="34" charset="0"/>
                      </a:endParaRPr>
                    </a:p>
                  </a:txBody>
                  <a:tcPr marL="121920" marR="121920" marT="34290" marB="34290" anchor="ctr"/>
                </a:tc>
                <a:tc>
                  <a:txBody>
                    <a:bodyPr/>
                    <a:lstStyle/>
                    <a:p>
                      <a:pPr algn="ctr"/>
                      <a:endParaRPr lang="en-US" sz="2100" dirty="0">
                        <a:solidFill>
                          <a:schemeClr val="tx1"/>
                        </a:solidFill>
                        <a:latin typeface="Gill Sans MT" panose="020B0502020104020203" pitchFamily="34" charset="0"/>
                      </a:endParaRPr>
                    </a:p>
                  </a:txBody>
                  <a:tcPr marL="121920" marR="121920" marT="34290" marB="34290" anchor="ctr"/>
                </a:tc>
              </a:tr>
              <a:tr h="1073288">
                <a:tc>
                  <a:txBody>
                    <a:bodyPr/>
                    <a:lstStyle/>
                    <a:p>
                      <a:pPr marL="0" marR="0" indent="0" algn="ctr" defTabSz="3291882" rtl="0" eaLnBrk="1" fontAlgn="auto" latinLnBrk="0" hangingPunct="1">
                        <a:lnSpc>
                          <a:spcPct val="100000"/>
                        </a:lnSpc>
                        <a:spcBef>
                          <a:spcPts val="0"/>
                        </a:spcBef>
                        <a:spcAft>
                          <a:spcPts val="0"/>
                        </a:spcAft>
                        <a:buClrTx/>
                        <a:buSzTx/>
                        <a:buFontTx/>
                        <a:buNone/>
                        <a:tabLst/>
                        <a:defRPr/>
                      </a:pPr>
                      <a:endParaRPr lang="en-US" sz="2100" dirty="0" smtClean="0">
                        <a:solidFill>
                          <a:schemeClr val="tx1"/>
                        </a:solidFill>
                        <a:latin typeface="Gill Sans MT" panose="020B0502020104020203" pitchFamily="34" charset="0"/>
                      </a:endParaRPr>
                    </a:p>
                  </a:txBody>
                  <a:tcPr marL="121920" marR="121920" marT="34290" marB="34290" anchor="ctr"/>
                </a:tc>
                <a:tc>
                  <a:txBody>
                    <a:bodyPr/>
                    <a:lstStyle/>
                    <a:p>
                      <a:pPr algn="ctr"/>
                      <a:endParaRPr lang="en-US" sz="2100" dirty="0">
                        <a:solidFill>
                          <a:schemeClr val="tx1"/>
                        </a:solidFill>
                        <a:latin typeface="Gill Sans MT" panose="020B0502020104020203" pitchFamily="34" charset="0"/>
                      </a:endParaRPr>
                    </a:p>
                  </a:txBody>
                  <a:tcPr marL="121920" marR="121920" marT="34290" marB="34290" anchor="ctr"/>
                </a:tc>
                <a:tc>
                  <a:txBody>
                    <a:bodyPr/>
                    <a:lstStyle/>
                    <a:p>
                      <a:pPr algn="ctr"/>
                      <a:endParaRPr lang="en-US" sz="2100" dirty="0">
                        <a:solidFill>
                          <a:schemeClr val="tx1"/>
                        </a:solidFill>
                        <a:latin typeface="Gill Sans MT" panose="020B0502020104020203" pitchFamily="34" charset="0"/>
                      </a:endParaRPr>
                    </a:p>
                  </a:txBody>
                  <a:tcPr marL="121920" marR="121920" marT="34290" marB="34290" anchor="ctr"/>
                </a:tc>
                <a:tc>
                  <a:txBody>
                    <a:bodyPr/>
                    <a:lstStyle/>
                    <a:p>
                      <a:pPr algn="ctr"/>
                      <a:endParaRPr lang="en-US" sz="2100" dirty="0">
                        <a:solidFill>
                          <a:schemeClr val="tx1"/>
                        </a:solidFill>
                        <a:latin typeface="Gill Sans MT" panose="020B0502020104020203" pitchFamily="34" charset="0"/>
                      </a:endParaRPr>
                    </a:p>
                  </a:txBody>
                  <a:tcPr marL="121920" marR="121920" marT="34290" marB="34290" anchor="ctr"/>
                </a:tc>
                <a:tc>
                  <a:txBody>
                    <a:bodyPr/>
                    <a:lstStyle/>
                    <a:p>
                      <a:pPr algn="ctr"/>
                      <a:endParaRPr lang="en-US" sz="2100" dirty="0">
                        <a:solidFill>
                          <a:schemeClr val="tx1"/>
                        </a:solidFill>
                        <a:latin typeface="Gill Sans MT" panose="020B0502020104020203" pitchFamily="34" charset="0"/>
                      </a:endParaRPr>
                    </a:p>
                  </a:txBody>
                  <a:tcPr marL="121920" marR="121920" marT="34290" marB="34290" anchor="ctr"/>
                </a:tc>
                <a:tc>
                  <a:txBody>
                    <a:bodyPr/>
                    <a:lstStyle/>
                    <a:p>
                      <a:pPr algn="ctr"/>
                      <a:endParaRPr lang="en-US" sz="2100" dirty="0">
                        <a:solidFill>
                          <a:schemeClr val="tx1"/>
                        </a:solidFill>
                        <a:latin typeface="Gill Sans MT" panose="020B0502020104020203" pitchFamily="34" charset="0"/>
                      </a:endParaRPr>
                    </a:p>
                  </a:txBody>
                  <a:tcPr marL="121920" marR="121920" marT="34290" marB="34290" anchor="ctr"/>
                </a:tc>
                <a:tc>
                  <a:txBody>
                    <a:bodyPr/>
                    <a:lstStyle/>
                    <a:p>
                      <a:pPr algn="ctr"/>
                      <a:endParaRPr lang="en-US" sz="2100" dirty="0">
                        <a:solidFill>
                          <a:schemeClr val="tx1"/>
                        </a:solidFill>
                        <a:latin typeface="Gill Sans MT" panose="020B0502020104020203" pitchFamily="34" charset="0"/>
                      </a:endParaRPr>
                    </a:p>
                  </a:txBody>
                  <a:tcPr marL="121920" marR="121920" marT="34290" marB="34290" anchor="ctr"/>
                </a:tc>
                <a:tc>
                  <a:txBody>
                    <a:bodyPr/>
                    <a:lstStyle/>
                    <a:p>
                      <a:pPr algn="ctr"/>
                      <a:endParaRPr lang="en-US" sz="2100" dirty="0">
                        <a:solidFill>
                          <a:schemeClr val="tx1"/>
                        </a:solidFill>
                        <a:latin typeface="Gill Sans MT" panose="020B0502020104020203" pitchFamily="34" charset="0"/>
                      </a:endParaRPr>
                    </a:p>
                  </a:txBody>
                  <a:tcPr marL="121920" marR="121920" marT="34290" marB="34290" anchor="ctr"/>
                </a:tc>
              </a:tr>
              <a:tr h="1073288">
                <a:tc>
                  <a:txBody>
                    <a:bodyPr/>
                    <a:lstStyle/>
                    <a:p>
                      <a:pPr marL="0" marR="0" indent="0" algn="ctr" defTabSz="3291882" rtl="0" eaLnBrk="1" fontAlgn="auto" latinLnBrk="0" hangingPunct="1">
                        <a:lnSpc>
                          <a:spcPct val="100000"/>
                        </a:lnSpc>
                        <a:spcBef>
                          <a:spcPts val="0"/>
                        </a:spcBef>
                        <a:spcAft>
                          <a:spcPts val="0"/>
                        </a:spcAft>
                        <a:buClrTx/>
                        <a:buSzTx/>
                        <a:buFontTx/>
                        <a:buNone/>
                        <a:tabLst/>
                        <a:defRPr/>
                      </a:pPr>
                      <a:endParaRPr lang="en-US" sz="2100" dirty="0" smtClean="0">
                        <a:solidFill>
                          <a:schemeClr val="tx1"/>
                        </a:solidFill>
                        <a:latin typeface="Gill Sans MT" panose="020B0502020104020203" pitchFamily="34" charset="0"/>
                      </a:endParaRPr>
                    </a:p>
                  </a:txBody>
                  <a:tcPr marL="121920" marR="121920" marT="34290" marB="34290" anchor="ctr"/>
                </a:tc>
                <a:tc>
                  <a:txBody>
                    <a:bodyPr/>
                    <a:lstStyle/>
                    <a:p>
                      <a:pPr algn="ctr"/>
                      <a:endParaRPr lang="en-US" sz="2100" dirty="0">
                        <a:solidFill>
                          <a:schemeClr val="tx1"/>
                        </a:solidFill>
                        <a:latin typeface="Gill Sans MT" panose="020B0502020104020203" pitchFamily="34" charset="0"/>
                      </a:endParaRPr>
                    </a:p>
                  </a:txBody>
                  <a:tcPr marL="121920" marR="121920" marT="34290" marB="34290" anchor="ctr"/>
                </a:tc>
                <a:tc>
                  <a:txBody>
                    <a:bodyPr/>
                    <a:lstStyle/>
                    <a:p>
                      <a:pPr algn="ctr"/>
                      <a:endParaRPr lang="en-US" sz="2100" dirty="0">
                        <a:solidFill>
                          <a:schemeClr val="tx1"/>
                        </a:solidFill>
                        <a:latin typeface="Gill Sans MT" panose="020B0502020104020203" pitchFamily="34" charset="0"/>
                      </a:endParaRPr>
                    </a:p>
                  </a:txBody>
                  <a:tcPr marL="121920" marR="121920" marT="34290" marB="34290" anchor="ctr"/>
                </a:tc>
                <a:tc>
                  <a:txBody>
                    <a:bodyPr/>
                    <a:lstStyle/>
                    <a:p>
                      <a:pPr algn="ctr"/>
                      <a:endParaRPr lang="en-US" sz="2100" dirty="0">
                        <a:solidFill>
                          <a:schemeClr val="tx1"/>
                        </a:solidFill>
                        <a:latin typeface="Gill Sans MT" panose="020B0502020104020203" pitchFamily="34" charset="0"/>
                      </a:endParaRPr>
                    </a:p>
                  </a:txBody>
                  <a:tcPr marL="121920" marR="121920" marT="34290" marB="34290" anchor="ctr"/>
                </a:tc>
                <a:tc>
                  <a:txBody>
                    <a:bodyPr/>
                    <a:lstStyle/>
                    <a:p>
                      <a:pPr algn="ctr"/>
                      <a:endParaRPr lang="en-US" sz="2100" dirty="0">
                        <a:solidFill>
                          <a:schemeClr val="tx1"/>
                        </a:solidFill>
                        <a:latin typeface="Gill Sans MT" panose="020B0502020104020203" pitchFamily="34" charset="0"/>
                      </a:endParaRPr>
                    </a:p>
                  </a:txBody>
                  <a:tcPr marL="121920" marR="121920" marT="34290" marB="34290" anchor="ctr"/>
                </a:tc>
                <a:tc>
                  <a:txBody>
                    <a:bodyPr/>
                    <a:lstStyle/>
                    <a:p>
                      <a:pPr algn="ctr"/>
                      <a:endParaRPr lang="en-US" sz="2100" dirty="0">
                        <a:solidFill>
                          <a:schemeClr val="tx1"/>
                        </a:solidFill>
                        <a:latin typeface="Gill Sans MT" panose="020B0502020104020203" pitchFamily="34" charset="0"/>
                      </a:endParaRPr>
                    </a:p>
                  </a:txBody>
                  <a:tcPr marL="121920" marR="121920" marT="34290" marB="34290" anchor="ctr"/>
                </a:tc>
                <a:tc>
                  <a:txBody>
                    <a:bodyPr/>
                    <a:lstStyle/>
                    <a:p>
                      <a:pPr algn="ctr"/>
                      <a:endParaRPr lang="en-US" sz="2100" dirty="0">
                        <a:solidFill>
                          <a:schemeClr val="tx1"/>
                        </a:solidFill>
                        <a:latin typeface="Gill Sans MT" panose="020B0502020104020203" pitchFamily="34" charset="0"/>
                      </a:endParaRPr>
                    </a:p>
                  </a:txBody>
                  <a:tcPr marL="121920" marR="121920" marT="34290" marB="34290" anchor="ctr"/>
                </a:tc>
                <a:tc>
                  <a:txBody>
                    <a:bodyPr/>
                    <a:lstStyle/>
                    <a:p>
                      <a:pPr algn="ctr"/>
                      <a:endParaRPr lang="en-US" sz="2100" dirty="0">
                        <a:solidFill>
                          <a:schemeClr val="tx1"/>
                        </a:solidFill>
                        <a:latin typeface="Gill Sans MT" panose="020B0502020104020203" pitchFamily="34" charset="0"/>
                      </a:endParaRPr>
                    </a:p>
                  </a:txBody>
                  <a:tcPr marL="121920" marR="121920" marT="34290" marB="34290" anchor="ctr"/>
                </a:tc>
              </a:tr>
              <a:tr h="1073288">
                <a:tc>
                  <a:txBody>
                    <a:bodyPr/>
                    <a:lstStyle/>
                    <a:p>
                      <a:pPr marL="0" marR="0" indent="0" algn="ctr" defTabSz="3291882" rtl="0" eaLnBrk="1" fontAlgn="auto" latinLnBrk="0" hangingPunct="1">
                        <a:lnSpc>
                          <a:spcPct val="100000"/>
                        </a:lnSpc>
                        <a:spcBef>
                          <a:spcPts val="0"/>
                        </a:spcBef>
                        <a:spcAft>
                          <a:spcPts val="0"/>
                        </a:spcAft>
                        <a:buClrTx/>
                        <a:buSzTx/>
                        <a:buFontTx/>
                        <a:buNone/>
                        <a:tabLst/>
                        <a:defRPr/>
                      </a:pPr>
                      <a:endParaRPr lang="en-US" sz="2100" dirty="0" smtClean="0">
                        <a:solidFill>
                          <a:schemeClr val="tx1"/>
                        </a:solidFill>
                        <a:latin typeface="Gill Sans MT" panose="020B0502020104020203" pitchFamily="34" charset="0"/>
                      </a:endParaRPr>
                    </a:p>
                  </a:txBody>
                  <a:tcPr marL="121920" marR="121920" marT="34290" marB="34290" anchor="ctr"/>
                </a:tc>
                <a:tc>
                  <a:txBody>
                    <a:bodyPr/>
                    <a:lstStyle/>
                    <a:p>
                      <a:pPr algn="ctr"/>
                      <a:endParaRPr lang="en-US" sz="2100" dirty="0">
                        <a:solidFill>
                          <a:schemeClr val="tx1"/>
                        </a:solidFill>
                        <a:latin typeface="Gill Sans MT" panose="020B0502020104020203" pitchFamily="34" charset="0"/>
                      </a:endParaRPr>
                    </a:p>
                  </a:txBody>
                  <a:tcPr marL="121920" marR="121920" marT="34290" marB="34290" anchor="ctr"/>
                </a:tc>
                <a:tc>
                  <a:txBody>
                    <a:bodyPr/>
                    <a:lstStyle/>
                    <a:p>
                      <a:pPr algn="ctr"/>
                      <a:endParaRPr lang="en-US" sz="2100" dirty="0">
                        <a:solidFill>
                          <a:schemeClr val="tx1"/>
                        </a:solidFill>
                        <a:latin typeface="Gill Sans MT" panose="020B0502020104020203" pitchFamily="34" charset="0"/>
                      </a:endParaRPr>
                    </a:p>
                  </a:txBody>
                  <a:tcPr marL="121920" marR="121920" marT="34290" marB="34290" anchor="ctr"/>
                </a:tc>
                <a:tc>
                  <a:txBody>
                    <a:bodyPr/>
                    <a:lstStyle/>
                    <a:p>
                      <a:pPr algn="ctr"/>
                      <a:endParaRPr lang="en-US" sz="2100" dirty="0">
                        <a:solidFill>
                          <a:schemeClr val="tx1"/>
                        </a:solidFill>
                        <a:latin typeface="Gill Sans MT" panose="020B0502020104020203" pitchFamily="34" charset="0"/>
                      </a:endParaRPr>
                    </a:p>
                  </a:txBody>
                  <a:tcPr marL="121920" marR="121920" marT="34290" marB="34290" anchor="ctr"/>
                </a:tc>
                <a:tc>
                  <a:txBody>
                    <a:bodyPr/>
                    <a:lstStyle/>
                    <a:p>
                      <a:pPr algn="ctr"/>
                      <a:endParaRPr lang="en-US" sz="2100" dirty="0">
                        <a:solidFill>
                          <a:schemeClr val="tx1"/>
                        </a:solidFill>
                        <a:latin typeface="Gill Sans MT" panose="020B0502020104020203" pitchFamily="34" charset="0"/>
                      </a:endParaRPr>
                    </a:p>
                  </a:txBody>
                  <a:tcPr marL="121920" marR="121920" marT="34290" marB="34290" anchor="ctr"/>
                </a:tc>
                <a:tc>
                  <a:txBody>
                    <a:bodyPr/>
                    <a:lstStyle/>
                    <a:p>
                      <a:pPr algn="ctr"/>
                      <a:endParaRPr lang="en-US" sz="2100" dirty="0">
                        <a:solidFill>
                          <a:schemeClr val="tx1"/>
                        </a:solidFill>
                        <a:latin typeface="Gill Sans MT" panose="020B0502020104020203" pitchFamily="34" charset="0"/>
                      </a:endParaRPr>
                    </a:p>
                  </a:txBody>
                  <a:tcPr marL="121920" marR="121920" marT="34290" marB="34290" anchor="ctr"/>
                </a:tc>
                <a:tc>
                  <a:txBody>
                    <a:bodyPr/>
                    <a:lstStyle/>
                    <a:p>
                      <a:pPr algn="ctr"/>
                      <a:endParaRPr lang="en-US" sz="2100" dirty="0">
                        <a:solidFill>
                          <a:schemeClr val="tx1"/>
                        </a:solidFill>
                        <a:latin typeface="Gill Sans MT" panose="020B0502020104020203" pitchFamily="34" charset="0"/>
                      </a:endParaRPr>
                    </a:p>
                  </a:txBody>
                  <a:tcPr marL="121920" marR="121920" marT="34290" marB="34290" anchor="ctr"/>
                </a:tc>
                <a:tc>
                  <a:txBody>
                    <a:bodyPr/>
                    <a:lstStyle/>
                    <a:p>
                      <a:pPr algn="ctr"/>
                      <a:endParaRPr lang="en-US" sz="2100" dirty="0">
                        <a:solidFill>
                          <a:schemeClr val="tx1"/>
                        </a:solidFill>
                        <a:latin typeface="Gill Sans MT" panose="020B0502020104020203" pitchFamily="34" charset="0"/>
                      </a:endParaRPr>
                    </a:p>
                  </a:txBody>
                  <a:tcPr marL="121920" marR="121920" marT="34290" marB="34290" anchor="ctr"/>
                </a:tc>
              </a:tr>
            </a:tbl>
          </a:graphicData>
        </a:graphic>
      </p:graphicFrame>
      <p:sp>
        <p:nvSpPr>
          <p:cNvPr id="20" name="Rounded Rectangle 19"/>
          <p:cNvSpPr/>
          <p:nvPr/>
        </p:nvSpPr>
        <p:spPr>
          <a:xfrm>
            <a:off x="2114550" y="8886101"/>
            <a:ext cx="13107988" cy="1132022"/>
          </a:xfrm>
          <a:prstGeom prst="roundRect">
            <a:avLst/>
          </a:prstGeom>
          <a:solidFill>
            <a:srgbClr val="FFC20E"/>
          </a:solidFill>
          <a:ln w="57150">
            <a:solidFill>
              <a:srgbClr val="DEA80E"/>
            </a:solidFill>
          </a:ln>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ctr"/>
          <a:lstStyle/>
          <a:p>
            <a:pPr algn="ctr"/>
            <a:r>
              <a:rPr lang="en-US" sz="6000" b="1" dirty="0" smtClean="0">
                <a:solidFill>
                  <a:srgbClr val="423A24"/>
                </a:solidFill>
                <a:latin typeface="Gill Sans MT" panose="020B0502020104020203" pitchFamily="34" charset="0"/>
              </a:rPr>
              <a:t>Summary</a:t>
            </a:r>
            <a:endParaRPr lang="en-US" sz="6000" b="1" dirty="0">
              <a:solidFill>
                <a:srgbClr val="423A24"/>
              </a:solidFill>
              <a:latin typeface="Gill Sans MT" panose="020B0502020104020203" pitchFamily="34" charset="0"/>
            </a:endParaRPr>
          </a:p>
        </p:txBody>
      </p:sp>
      <p:sp>
        <p:nvSpPr>
          <p:cNvPr id="28" name="TextBox 27"/>
          <p:cNvSpPr txBox="1"/>
          <p:nvPr/>
        </p:nvSpPr>
        <p:spPr>
          <a:xfrm>
            <a:off x="2114550" y="10344175"/>
            <a:ext cx="12779905" cy="6986528"/>
          </a:xfrm>
          <a:prstGeom prst="rect">
            <a:avLst/>
          </a:prstGeom>
          <a:noFill/>
        </p:spPr>
        <p:txBody>
          <a:bodyPr wrap="square" rtlCol="0">
            <a:spAutoFit/>
          </a:bodyPr>
          <a:lstStyle/>
          <a:p>
            <a:pPr algn="just"/>
            <a:r>
              <a:rPr lang="en-US" sz="2800" dirty="0" smtClean="0">
                <a:latin typeface="Georgia" panose="02040502050405020303" pitchFamily="18" charset="0"/>
              </a:rPr>
              <a:t>Small </a:t>
            </a:r>
            <a:r>
              <a:rPr lang="en-US" sz="2800" dirty="0">
                <a:latin typeface="Georgia" panose="02040502050405020303" pitchFamily="18" charset="0"/>
              </a:rPr>
              <a:t>rural farmers investigate the ability to improve their production, consolidate distribution, and establish new markets while wanting to address the concerns of food access. Their investigation included performing assessment of their operations, researching the region’s demand for product, and developing a strategy for distribution. These farmers faced historical barriers, which has influenced their opinion on their product marketing strategy and utilizing state and federal programs. </a:t>
            </a:r>
            <a:endParaRPr lang="en-US" sz="2800" dirty="0" smtClean="0">
              <a:latin typeface="Georgia" panose="02040502050405020303" pitchFamily="18" charset="0"/>
            </a:endParaRPr>
          </a:p>
          <a:p>
            <a:pPr algn="just"/>
            <a:r>
              <a:rPr lang="en-US" sz="2800" dirty="0">
                <a:latin typeface="Georgia" panose="02040502050405020303" pitchFamily="18" charset="0"/>
              </a:rPr>
              <a:t> </a:t>
            </a:r>
          </a:p>
          <a:p>
            <a:pPr algn="just"/>
            <a:r>
              <a:rPr lang="en-US" sz="2800" b="1" dirty="0">
                <a:latin typeface="Georgia" panose="02040502050405020303" pitchFamily="18" charset="0"/>
              </a:rPr>
              <a:t>SouthEast Michigan Producers Association (SEMPA)</a:t>
            </a:r>
            <a:r>
              <a:rPr lang="en-US" sz="2800" dirty="0">
                <a:latin typeface="Georgia" panose="02040502050405020303" pitchFamily="18" charset="0"/>
              </a:rPr>
              <a:t> is a rural producer association established by farmers of color located in an area where three (3) counties in the Detroit region - Wayne, Monroe, and Washtenaw - border. The objective of SEMPA is to consolidate the producers’ efforts in production, marketing, and distribution to increase their capacity, and serve the food insecure areas through a local food system. Previous attempts were made to organize these producers but were not sustained due to the attitudes toward state and federal intervention previously mentioned</a:t>
            </a:r>
            <a:r>
              <a:rPr lang="en-US" sz="2800" dirty="0" smtClean="0">
                <a:latin typeface="Georgia" panose="02040502050405020303" pitchFamily="18" charset="0"/>
              </a:rPr>
              <a:t>.</a:t>
            </a:r>
            <a:endParaRPr lang="en-US" sz="2800" b="1" dirty="0">
              <a:latin typeface="Georgia" panose="02040502050405020303" pitchFamily="18" charset="0"/>
            </a:endParaRPr>
          </a:p>
        </p:txBody>
      </p:sp>
      <p:sp>
        <p:nvSpPr>
          <p:cNvPr id="35" name="Rounded Rectangle 34"/>
          <p:cNvSpPr/>
          <p:nvPr/>
        </p:nvSpPr>
        <p:spPr>
          <a:xfrm>
            <a:off x="27865243" y="17876000"/>
            <a:ext cx="14559541" cy="1132022"/>
          </a:xfrm>
          <a:prstGeom prst="roundRect">
            <a:avLst/>
          </a:prstGeom>
          <a:solidFill>
            <a:srgbClr val="FFC20E"/>
          </a:solidFill>
          <a:ln w="57150">
            <a:solidFill>
              <a:srgbClr val="DEA80E"/>
            </a:solidFill>
          </a:ln>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ctr"/>
          <a:lstStyle/>
          <a:p>
            <a:pPr algn="ctr"/>
            <a:r>
              <a:rPr lang="en-US" sz="6000" b="1" dirty="0" smtClean="0">
                <a:solidFill>
                  <a:srgbClr val="423A24"/>
                </a:solidFill>
                <a:latin typeface="Gill Sans MT" panose="020B0502020104020203" pitchFamily="34" charset="0"/>
              </a:rPr>
              <a:t>Accomplishments/Recommendations</a:t>
            </a:r>
            <a:endParaRPr lang="en-US" sz="6000" b="1" dirty="0">
              <a:solidFill>
                <a:srgbClr val="423A24"/>
              </a:solidFill>
              <a:latin typeface="Gill Sans MT" panose="020B0502020104020203" pitchFamily="34" charset="0"/>
            </a:endParaRPr>
          </a:p>
        </p:txBody>
      </p:sp>
      <p:sp>
        <p:nvSpPr>
          <p:cNvPr id="36" name="TextBox 35"/>
          <p:cNvSpPr txBox="1"/>
          <p:nvPr/>
        </p:nvSpPr>
        <p:spPr>
          <a:xfrm>
            <a:off x="1970338" y="19113613"/>
            <a:ext cx="14098313" cy="8710077"/>
          </a:xfrm>
          <a:prstGeom prst="rect">
            <a:avLst/>
          </a:prstGeom>
          <a:noFill/>
        </p:spPr>
        <p:txBody>
          <a:bodyPr wrap="square" rtlCol="0">
            <a:spAutoFit/>
          </a:bodyPr>
          <a:lstStyle/>
          <a:p>
            <a:pPr algn="just"/>
            <a:r>
              <a:rPr lang="en-US" sz="2800" dirty="0" smtClean="0">
                <a:latin typeface="Georgia" panose="02040502050405020303" pitchFamily="18" charset="0"/>
              </a:rPr>
              <a:t>SEMPA outcomes include:</a:t>
            </a:r>
          </a:p>
          <a:p>
            <a:pPr marL="457200" indent="-457200" algn="just">
              <a:buFont typeface="Arial" panose="020B0604020202020204" pitchFamily="34" charset="0"/>
              <a:buChar char="•"/>
            </a:pPr>
            <a:r>
              <a:rPr lang="en-US" sz="2800" dirty="0" smtClean="0">
                <a:latin typeface="Georgia" panose="02040502050405020303" pitchFamily="18" charset="0"/>
              </a:rPr>
              <a:t>Operation </a:t>
            </a:r>
            <a:r>
              <a:rPr lang="en-US" sz="2800" dirty="0">
                <a:latin typeface="Georgia" panose="02040502050405020303" pitchFamily="18" charset="0"/>
              </a:rPr>
              <a:t>improvements resulted in 30% of membership assessed and 5% with improved operations.</a:t>
            </a:r>
          </a:p>
          <a:p>
            <a:pPr marL="457200" lvl="0" indent="-457200" algn="just">
              <a:buFont typeface="Arial" panose="020B0604020202020204" pitchFamily="34" charset="0"/>
              <a:buChar char="•"/>
            </a:pPr>
            <a:r>
              <a:rPr lang="en-US" sz="2800" dirty="0">
                <a:latin typeface="Georgia" panose="02040502050405020303" pitchFamily="18" charset="0"/>
              </a:rPr>
              <a:t>60% of membership have a better understanding of working cooperatively and encouraged to participate, but have not formally committed to participation.</a:t>
            </a:r>
          </a:p>
          <a:p>
            <a:pPr marL="457200" lvl="0" indent="-457200" algn="just">
              <a:buFont typeface="Arial" panose="020B0604020202020204" pitchFamily="34" charset="0"/>
              <a:buChar char="•"/>
            </a:pPr>
            <a:r>
              <a:rPr lang="en-US" sz="2800" dirty="0" smtClean="0">
                <a:latin typeface="Georgia" panose="02040502050405020303" pitchFamily="18" charset="0"/>
              </a:rPr>
              <a:t>Marketing </a:t>
            </a:r>
            <a:r>
              <a:rPr lang="en-US" sz="2800" dirty="0">
                <a:latin typeface="Georgia" panose="02040502050405020303" pitchFamily="18" charset="0"/>
              </a:rPr>
              <a:t>efforts and </a:t>
            </a:r>
            <a:r>
              <a:rPr lang="en-US" sz="2800" dirty="0" smtClean="0">
                <a:latin typeface="Georgia" panose="02040502050405020303" pitchFamily="18" charset="0"/>
              </a:rPr>
              <a:t>targeting a </a:t>
            </a:r>
            <a:r>
              <a:rPr lang="en-US" sz="2800" dirty="0">
                <a:latin typeface="Georgia" panose="02040502050405020303" pitchFamily="18" charset="0"/>
              </a:rPr>
              <a:t>niche </a:t>
            </a:r>
            <a:r>
              <a:rPr lang="en-US" sz="2800" dirty="0" smtClean="0">
                <a:latin typeface="Georgia" panose="02040502050405020303" pitchFamily="18" charset="0"/>
              </a:rPr>
              <a:t>market has </a:t>
            </a:r>
            <a:r>
              <a:rPr lang="en-US" sz="2800" dirty="0">
                <a:latin typeface="Georgia" panose="02040502050405020303" pitchFamily="18" charset="0"/>
              </a:rPr>
              <a:t>identified 3-4 potential new customers, </a:t>
            </a:r>
            <a:r>
              <a:rPr lang="en-US" sz="2800" dirty="0" smtClean="0">
                <a:latin typeface="Georgia" panose="02040502050405020303" pitchFamily="18" charset="0"/>
              </a:rPr>
              <a:t>however logistics need improvement </a:t>
            </a:r>
            <a:r>
              <a:rPr lang="en-US" sz="2800" dirty="0">
                <a:latin typeface="Georgia" panose="02040502050405020303" pitchFamily="18" charset="0"/>
              </a:rPr>
              <a:t>prior to committing to any new customers.</a:t>
            </a:r>
          </a:p>
          <a:p>
            <a:pPr marL="457200" lvl="0" indent="-457200" algn="just">
              <a:buFont typeface="Arial" panose="020B0604020202020204" pitchFamily="34" charset="0"/>
              <a:buChar char="•"/>
            </a:pPr>
            <a:r>
              <a:rPr lang="en-US" sz="2800" dirty="0">
                <a:latin typeface="Georgia" panose="02040502050405020303" pitchFamily="18" charset="0"/>
              </a:rPr>
              <a:t>25% of our membership have a greater understanding of transition planning but have not committed to allowing SEMPA to assist with implementation.</a:t>
            </a:r>
          </a:p>
          <a:p>
            <a:pPr marL="457200" lvl="0" indent="-457200" algn="just">
              <a:buFont typeface="Arial" panose="020B0604020202020204" pitchFamily="34" charset="0"/>
              <a:buChar char="•"/>
            </a:pPr>
            <a:r>
              <a:rPr lang="en-US" sz="2800" dirty="0" smtClean="0">
                <a:latin typeface="Georgia" panose="02040502050405020303" pitchFamily="18" charset="0"/>
              </a:rPr>
              <a:t>Engage </a:t>
            </a:r>
            <a:r>
              <a:rPr lang="en-US" sz="2800" dirty="0">
                <a:latin typeface="Georgia" panose="02040502050405020303" pitchFamily="18" charset="0"/>
              </a:rPr>
              <a:t>restaurants </a:t>
            </a:r>
            <a:r>
              <a:rPr lang="en-US" sz="2800" dirty="0" smtClean="0">
                <a:latin typeface="Georgia" panose="02040502050405020303" pitchFamily="18" charset="0"/>
              </a:rPr>
              <a:t>, </a:t>
            </a:r>
            <a:r>
              <a:rPr lang="en-US" sz="2800" dirty="0">
                <a:latin typeface="Georgia" panose="02040502050405020303" pitchFamily="18" charset="0"/>
              </a:rPr>
              <a:t>neighborhood markets </a:t>
            </a:r>
            <a:r>
              <a:rPr lang="en-US" sz="2800" dirty="0" smtClean="0">
                <a:latin typeface="Georgia" panose="02040502050405020303" pitchFamily="18" charset="0"/>
              </a:rPr>
              <a:t> and food service providers in </a:t>
            </a:r>
            <a:r>
              <a:rPr lang="en-US" sz="2800" dirty="0">
                <a:latin typeface="Georgia" panose="02040502050405020303" pitchFamily="18" charset="0"/>
              </a:rPr>
              <a:t>supporting SEMPA </a:t>
            </a:r>
            <a:endParaRPr lang="en-US" sz="2800" dirty="0" smtClean="0">
              <a:latin typeface="Georgia" panose="02040502050405020303" pitchFamily="18" charset="0"/>
            </a:endParaRPr>
          </a:p>
          <a:p>
            <a:pPr marL="457200" lvl="0" indent="-457200" algn="just">
              <a:buFont typeface="Arial" panose="020B0604020202020204" pitchFamily="34" charset="0"/>
              <a:buChar char="•"/>
            </a:pPr>
            <a:r>
              <a:rPr lang="en-US" sz="2800" dirty="0" smtClean="0">
                <a:latin typeface="Georgia" panose="02040502050405020303" pitchFamily="18" charset="0"/>
              </a:rPr>
              <a:t>Establish support in </a:t>
            </a:r>
            <a:r>
              <a:rPr lang="en-US" sz="2800" dirty="0">
                <a:latin typeface="Georgia" panose="02040502050405020303" pitchFamily="18" charset="0"/>
              </a:rPr>
              <a:t>food </a:t>
            </a:r>
            <a:r>
              <a:rPr lang="en-US" sz="2800" dirty="0" smtClean="0">
                <a:latin typeface="Georgia" panose="02040502050405020303" pitchFamily="18" charset="0"/>
              </a:rPr>
              <a:t>hub development</a:t>
            </a:r>
            <a:endParaRPr lang="en-US" sz="2800" dirty="0">
              <a:latin typeface="Georgia" panose="02040502050405020303" pitchFamily="18" charset="0"/>
            </a:endParaRPr>
          </a:p>
          <a:p>
            <a:pPr marL="457200" lvl="0" indent="-457200" algn="just">
              <a:buFont typeface="Arial" panose="020B0604020202020204" pitchFamily="34" charset="0"/>
              <a:buChar char="•"/>
            </a:pPr>
            <a:r>
              <a:rPr lang="en-US" sz="2800" dirty="0">
                <a:latin typeface="Georgia" panose="02040502050405020303" pitchFamily="18" charset="0"/>
              </a:rPr>
              <a:t>Buyer survey development and ongoing collection of </a:t>
            </a:r>
            <a:r>
              <a:rPr lang="en-US" sz="2800" dirty="0" smtClean="0">
                <a:latin typeface="Georgia" panose="02040502050405020303" pitchFamily="18" charset="0"/>
              </a:rPr>
              <a:t>results</a:t>
            </a:r>
          </a:p>
          <a:p>
            <a:pPr marL="457200" lvl="0" indent="-457200" algn="just">
              <a:buFont typeface="Arial" panose="020B0604020202020204" pitchFamily="34" charset="0"/>
              <a:buChar char="•"/>
            </a:pPr>
            <a:r>
              <a:rPr lang="en-US" sz="2800" dirty="0" smtClean="0">
                <a:latin typeface="Georgia" panose="02040502050405020303" pitchFamily="18" charset="0"/>
              </a:rPr>
              <a:t>Continue </a:t>
            </a:r>
            <a:r>
              <a:rPr lang="en-US" sz="2800" dirty="0">
                <a:latin typeface="Georgia" panose="02040502050405020303" pitchFamily="18" charset="0"/>
              </a:rPr>
              <a:t>recruitment of  </a:t>
            </a:r>
            <a:r>
              <a:rPr lang="en-US" sz="2800" dirty="0" smtClean="0">
                <a:latin typeface="Georgia" panose="02040502050405020303" pitchFamily="18" charset="0"/>
              </a:rPr>
              <a:t>local rural producers and urban </a:t>
            </a:r>
            <a:r>
              <a:rPr lang="en-US" sz="2800" dirty="0">
                <a:latin typeface="Georgia" panose="02040502050405020303" pitchFamily="18" charset="0"/>
              </a:rPr>
              <a:t>producers </a:t>
            </a:r>
            <a:r>
              <a:rPr lang="en-US" sz="2800" dirty="0" smtClean="0">
                <a:latin typeface="Georgia" panose="02040502050405020303" pitchFamily="18" charset="0"/>
              </a:rPr>
              <a:t>to group, while engaging small producers across the state in our local food system efforts</a:t>
            </a:r>
            <a:endParaRPr lang="en-US" sz="2800" dirty="0">
              <a:latin typeface="Georgia" panose="02040502050405020303" pitchFamily="18" charset="0"/>
            </a:endParaRPr>
          </a:p>
          <a:p>
            <a:pPr marL="457200" lvl="0" indent="-457200" algn="just">
              <a:buFont typeface="Arial" panose="020B0604020202020204" pitchFamily="34" charset="0"/>
              <a:buChar char="•"/>
            </a:pPr>
            <a:r>
              <a:rPr lang="en-US" sz="2800" dirty="0" smtClean="0">
                <a:latin typeface="Georgia" panose="02040502050405020303" pitchFamily="18" charset="0"/>
              </a:rPr>
              <a:t>Workshops and meetings did </a:t>
            </a:r>
            <a:r>
              <a:rPr lang="en-US" sz="2800" dirty="0">
                <a:latin typeface="Georgia" panose="02040502050405020303" pitchFamily="18" charset="0"/>
              </a:rPr>
              <a:t>commence but not to the full extent desired.</a:t>
            </a:r>
          </a:p>
          <a:p>
            <a:pPr marL="457200" lvl="0" indent="-457200" algn="just">
              <a:buFont typeface="Arial" panose="020B0604020202020204" pitchFamily="34" charset="0"/>
              <a:buChar char="•"/>
            </a:pPr>
            <a:r>
              <a:rPr lang="en-US" sz="2800" dirty="0">
                <a:latin typeface="Georgia" panose="02040502050405020303" pitchFamily="18" charset="0"/>
              </a:rPr>
              <a:t>Surveys results have not officially compiled due to distribution and collection problems.</a:t>
            </a:r>
          </a:p>
          <a:p>
            <a:pPr marL="457200" lvl="0" indent="-457200" algn="just">
              <a:buFont typeface="Arial" panose="020B0604020202020204" pitchFamily="34" charset="0"/>
              <a:buChar char="•"/>
            </a:pPr>
            <a:r>
              <a:rPr lang="en-US" sz="2800" dirty="0">
                <a:latin typeface="Georgia" panose="02040502050405020303" pitchFamily="18" charset="0"/>
              </a:rPr>
              <a:t>On farm </a:t>
            </a:r>
            <a:r>
              <a:rPr lang="en-US" sz="2800" dirty="0" smtClean="0">
                <a:latin typeface="Georgia" panose="02040502050405020303" pitchFamily="18" charset="0"/>
              </a:rPr>
              <a:t> studies and buyer visits </a:t>
            </a:r>
            <a:r>
              <a:rPr lang="en-US" sz="2800" dirty="0">
                <a:latin typeface="Georgia" panose="02040502050405020303" pitchFamily="18" charset="0"/>
              </a:rPr>
              <a:t>did not commence</a:t>
            </a:r>
            <a:r>
              <a:rPr lang="en-US" sz="2800" dirty="0" smtClean="0">
                <a:latin typeface="Georgia" panose="02040502050405020303" pitchFamily="18" charset="0"/>
              </a:rPr>
              <a:t>.</a:t>
            </a:r>
            <a:endParaRPr lang="en-US" sz="2800" dirty="0">
              <a:latin typeface="Georgia" panose="02040502050405020303" pitchFamily="18" charset="0"/>
            </a:endParaRPr>
          </a:p>
        </p:txBody>
      </p:sp>
      <p:sp>
        <p:nvSpPr>
          <p:cNvPr id="43" name="TextBox 42"/>
          <p:cNvSpPr txBox="1"/>
          <p:nvPr/>
        </p:nvSpPr>
        <p:spPr>
          <a:xfrm>
            <a:off x="-23375100" y="8402311"/>
            <a:ext cx="17022431" cy="1631216"/>
          </a:xfrm>
          <a:prstGeom prst="rect">
            <a:avLst/>
          </a:prstGeom>
          <a:noFill/>
        </p:spPr>
        <p:txBody>
          <a:bodyPr wrap="square" rtlCol="0">
            <a:spAutoFit/>
          </a:bodyPr>
          <a:lstStyle/>
          <a:p>
            <a:r>
              <a:rPr lang="en-US" sz="6000" b="1" dirty="0" smtClean="0">
                <a:solidFill>
                  <a:srgbClr val="C00000"/>
                </a:solidFill>
                <a:latin typeface="Gill Sans MT" pitchFamily="34" charset="0"/>
              </a:rPr>
              <a:t>SUB HEADER</a:t>
            </a:r>
            <a:endParaRPr lang="en-US" sz="6000" b="1" dirty="0">
              <a:solidFill>
                <a:srgbClr val="C00000"/>
              </a:solidFill>
              <a:latin typeface="Gill Sans MT" pitchFamily="34" charset="0"/>
            </a:endParaRPr>
          </a:p>
          <a:p>
            <a:pPr marL="571500" indent="-571500">
              <a:buFont typeface="Arial" panose="020B0604020202020204" pitchFamily="34" charset="0"/>
              <a:buChar char="•"/>
            </a:pPr>
            <a:r>
              <a:rPr lang="en-US" sz="4000" b="1" dirty="0" smtClean="0">
                <a:solidFill>
                  <a:srgbClr val="C00000"/>
                </a:solidFill>
                <a:latin typeface="Gill Sans MT" pitchFamily="34" charset="0"/>
              </a:rPr>
              <a:t>Recommend Gill Sans font in 60pt size.</a:t>
            </a:r>
          </a:p>
        </p:txBody>
      </p:sp>
      <p:sp>
        <p:nvSpPr>
          <p:cNvPr id="45" name="Rectangle 44"/>
          <p:cNvSpPr/>
          <p:nvPr/>
        </p:nvSpPr>
        <p:spPr>
          <a:xfrm>
            <a:off x="-23421472" y="14853372"/>
            <a:ext cx="19592771" cy="523220"/>
          </a:xfrm>
          <a:prstGeom prst="rect">
            <a:avLst/>
          </a:prstGeom>
        </p:spPr>
        <p:txBody>
          <a:bodyPr wrap="square">
            <a:spAutoFit/>
          </a:bodyPr>
          <a:lstStyle/>
          <a:p>
            <a:r>
              <a:rPr lang="en-US" sz="2800" dirty="0">
                <a:latin typeface="Georgia" panose="02040502050405020303" pitchFamily="18" charset="0"/>
              </a:rPr>
              <a:t>Enter text here.</a:t>
            </a:r>
            <a:endParaRPr lang="en-US" sz="2800" b="1" dirty="0">
              <a:latin typeface="Georgia" panose="02040502050405020303" pitchFamily="18" charset="0"/>
            </a:endParaRPr>
          </a:p>
        </p:txBody>
      </p:sp>
      <p:sp>
        <p:nvSpPr>
          <p:cNvPr id="46" name="TextBox 45"/>
          <p:cNvSpPr txBox="1"/>
          <p:nvPr/>
        </p:nvSpPr>
        <p:spPr>
          <a:xfrm>
            <a:off x="-23421472" y="11544300"/>
            <a:ext cx="17022431" cy="2862322"/>
          </a:xfrm>
          <a:prstGeom prst="rect">
            <a:avLst/>
          </a:prstGeom>
          <a:noFill/>
        </p:spPr>
        <p:txBody>
          <a:bodyPr wrap="square" rtlCol="0">
            <a:spAutoFit/>
          </a:bodyPr>
          <a:lstStyle/>
          <a:p>
            <a:r>
              <a:rPr lang="en-US" sz="6000" b="1" dirty="0" smtClean="0">
                <a:solidFill>
                  <a:srgbClr val="C00000"/>
                </a:solidFill>
                <a:latin typeface="Gill Sans MT" pitchFamily="34" charset="0"/>
              </a:rPr>
              <a:t>TEXT BOX</a:t>
            </a:r>
            <a:endParaRPr lang="en-US" sz="6000" b="1" dirty="0">
              <a:solidFill>
                <a:srgbClr val="C00000"/>
              </a:solidFill>
              <a:latin typeface="Gill Sans MT" pitchFamily="34" charset="0"/>
            </a:endParaRPr>
          </a:p>
          <a:p>
            <a:pPr marL="571500" indent="-571500">
              <a:buFont typeface="Arial" panose="020B0604020202020204" pitchFamily="34" charset="0"/>
              <a:buChar char="•"/>
            </a:pPr>
            <a:r>
              <a:rPr lang="en-US" sz="4000" b="1" dirty="0" smtClean="0">
                <a:solidFill>
                  <a:srgbClr val="C00000"/>
                </a:solidFill>
                <a:latin typeface="Gill Sans MT" pitchFamily="34" charset="0"/>
              </a:rPr>
              <a:t>Recommend Georgia font in 28pt size.</a:t>
            </a:r>
          </a:p>
          <a:p>
            <a:pPr marL="571500" indent="-571500">
              <a:buFont typeface="Arial" panose="020B0604020202020204" pitchFamily="34" charset="0"/>
              <a:buChar char="•"/>
            </a:pPr>
            <a:r>
              <a:rPr lang="en-US" sz="4000" b="1" dirty="0" smtClean="0">
                <a:solidFill>
                  <a:srgbClr val="C00000"/>
                </a:solidFill>
                <a:latin typeface="Gill Sans MT" pitchFamily="34" charset="0"/>
              </a:rPr>
              <a:t>Note that 18pt-20pt is the </a:t>
            </a:r>
            <a:r>
              <a:rPr lang="en-US" sz="4000" b="1" u="sng" dirty="0" smtClean="0">
                <a:solidFill>
                  <a:srgbClr val="C00000"/>
                </a:solidFill>
                <a:latin typeface="Gill Sans MT" pitchFamily="34" charset="0"/>
              </a:rPr>
              <a:t>minimum</a:t>
            </a:r>
            <a:r>
              <a:rPr lang="en-US" sz="4000" b="1" dirty="0" smtClean="0">
                <a:solidFill>
                  <a:srgbClr val="C00000"/>
                </a:solidFill>
                <a:latin typeface="Gill Sans MT" pitchFamily="34" charset="0"/>
              </a:rPr>
              <a:t> size recommended for readability at a two-foot distance. </a:t>
            </a:r>
          </a:p>
        </p:txBody>
      </p:sp>
      <p:sp>
        <p:nvSpPr>
          <p:cNvPr id="47" name="TextBox 46"/>
          <p:cNvSpPr txBox="1"/>
          <p:nvPr/>
        </p:nvSpPr>
        <p:spPr>
          <a:xfrm>
            <a:off x="-23421472" y="17487904"/>
            <a:ext cx="18897600" cy="954107"/>
          </a:xfrm>
          <a:prstGeom prst="rect">
            <a:avLst/>
          </a:prstGeom>
          <a:noFill/>
        </p:spPr>
        <p:txBody>
          <a:bodyPr wrap="square" rtlCol="0">
            <a:spAutoFit/>
          </a:bodyPr>
          <a:lstStyle/>
          <a:p>
            <a:r>
              <a:rPr lang="en-US" sz="2800" dirty="0">
                <a:latin typeface="Gill Sans MT" pitchFamily="34" charset="0"/>
              </a:rPr>
              <a:t>This box can be used for captions for photos, tables or figures. Select and copy box to use. Resize it by clicking and dragging the corners</a:t>
            </a:r>
            <a:r>
              <a:rPr lang="en-US" sz="2800" dirty="0" smtClean="0">
                <a:latin typeface="Gill Sans MT" pitchFamily="34" charset="0"/>
              </a:rPr>
              <a:t>.  This is in Gill Sans 28pt</a:t>
            </a:r>
            <a:endParaRPr lang="en-US" sz="2800" dirty="0">
              <a:latin typeface="Gill Sans MT" pitchFamily="34" charset="0"/>
            </a:endParaRPr>
          </a:p>
        </p:txBody>
      </p:sp>
      <p:sp>
        <p:nvSpPr>
          <p:cNvPr id="48" name="TextBox 47"/>
          <p:cNvSpPr txBox="1"/>
          <p:nvPr/>
        </p:nvSpPr>
        <p:spPr>
          <a:xfrm>
            <a:off x="-23421473" y="15716254"/>
            <a:ext cx="17678401" cy="1015663"/>
          </a:xfrm>
          <a:prstGeom prst="rect">
            <a:avLst/>
          </a:prstGeom>
          <a:noFill/>
        </p:spPr>
        <p:txBody>
          <a:bodyPr wrap="square" rtlCol="0">
            <a:spAutoFit/>
          </a:bodyPr>
          <a:lstStyle/>
          <a:p>
            <a:r>
              <a:rPr lang="en-US" sz="6000" b="1" dirty="0" smtClean="0">
                <a:solidFill>
                  <a:srgbClr val="C00000"/>
                </a:solidFill>
                <a:latin typeface="Gill Sans MT" pitchFamily="34" charset="0"/>
              </a:rPr>
              <a:t>TEXT BOXES FOR PHOTOS, FIGURES, etc.</a:t>
            </a:r>
            <a:endParaRPr lang="en-US" sz="6000" b="1" dirty="0">
              <a:solidFill>
                <a:srgbClr val="C00000"/>
              </a:solidFill>
              <a:latin typeface="Gill Sans MT" pitchFamily="34" charset="0"/>
            </a:endParaRPr>
          </a:p>
        </p:txBody>
      </p:sp>
      <p:sp>
        <p:nvSpPr>
          <p:cNvPr id="50" name="TextBox 49"/>
          <p:cNvSpPr txBox="1"/>
          <p:nvPr/>
        </p:nvSpPr>
        <p:spPr>
          <a:xfrm>
            <a:off x="-23138036" y="16752922"/>
            <a:ext cx="14327188" cy="769441"/>
          </a:xfrm>
          <a:prstGeom prst="rect">
            <a:avLst/>
          </a:prstGeom>
          <a:noFill/>
        </p:spPr>
        <p:txBody>
          <a:bodyPr wrap="square" rtlCol="0" anchor="ctr" anchorCtr="0">
            <a:spAutoFit/>
          </a:bodyPr>
          <a:lstStyle/>
          <a:p>
            <a:r>
              <a:rPr lang="en-US" sz="4400" dirty="0" smtClean="0">
                <a:solidFill>
                  <a:srgbClr val="423A24"/>
                </a:solidFill>
                <a:latin typeface="Gill Sans MT" pitchFamily="34" charset="0"/>
              </a:rPr>
              <a:t>Sample title box for a photo, table, figure, etc. Gill Sans 44pt</a:t>
            </a:r>
            <a:endParaRPr lang="en-US" sz="4400" dirty="0">
              <a:solidFill>
                <a:srgbClr val="423A24"/>
              </a:solidFill>
              <a:latin typeface="Gill Sans MT" pitchFamily="34" charset="0"/>
            </a:endParaRPr>
          </a:p>
        </p:txBody>
      </p:sp>
      <p:sp>
        <p:nvSpPr>
          <p:cNvPr id="53" name="TextBox 52"/>
          <p:cNvSpPr txBox="1"/>
          <p:nvPr/>
        </p:nvSpPr>
        <p:spPr>
          <a:xfrm>
            <a:off x="-24521738" y="19452387"/>
            <a:ext cx="21485728" cy="4093428"/>
          </a:xfrm>
          <a:prstGeom prst="rect">
            <a:avLst/>
          </a:prstGeom>
          <a:solidFill>
            <a:schemeClr val="bg1"/>
          </a:solidFill>
        </p:spPr>
        <p:txBody>
          <a:bodyPr wrap="square" rtlCol="0">
            <a:spAutoFit/>
          </a:bodyPr>
          <a:lstStyle/>
          <a:p>
            <a:r>
              <a:rPr lang="en-US" sz="6000" b="1" dirty="0" smtClean="0">
                <a:solidFill>
                  <a:srgbClr val="C00000"/>
                </a:solidFill>
              </a:rPr>
              <a:t>SAMPLE TABLE</a:t>
            </a:r>
            <a:endParaRPr lang="en-US" sz="6000" b="1" dirty="0">
              <a:solidFill>
                <a:srgbClr val="C00000"/>
              </a:solidFill>
            </a:endParaRPr>
          </a:p>
          <a:p>
            <a:pPr marL="571500" indent="-571500">
              <a:buFont typeface="Arial" panose="020B0604020202020204" pitchFamily="34" charset="0"/>
              <a:buChar char="•"/>
            </a:pPr>
            <a:r>
              <a:rPr lang="en-US" sz="4000" b="1" dirty="0" smtClean="0">
                <a:solidFill>
                  <a:srgbClr val="C00000"/>
                </a:solidFill>
              </a:rPr>
              <a:t>Column names are set to 32pt Gill Sans; Data cells are 28pt Gill Sans.</a:t>
            </a:r>
          </a:p>
          <a:p>
            <a:pPr marL="571500" indent="-571500">
              <a:buFont typeface="Arial" panose="020B0604020202020204" pitchFamily="34" charset="0"/>
              <a:buChar char="•"/>
            </a:pPr>
            <a:r>
              <a:rPr lang="en-US" sz="4000" b="1" dirty="0" smtClean="0">
                <a:solidFill>
                  <a:srgbClr val="C00000"/>
                </a:solidFill>
              </a:rPr>
              <a:t>To add more rows or columns: put mouse in row/column next to where you want the new one added, then go to Table Tools&gt;Layout and chose an option (insert above/below/left/right).</a:t>
            </a:r>
          </a:p>
          <a:p>
            <a:pPr marL="571500" indent="-571500">
              <a:buFont typeface="Arial" panose="020B0604020202020204" pitchFamily="34" charset="0"/>
              <a:buChar char="•"/>
            </a:pPr>
            <a:r>
              <a:rPr lang="en-US" sz="4000" b="1" dirty="0" smtClean="0">
                <a:solidFill>
                  <a:srgbClr val="C00000"/>
                </a:solidFill>
              </a:rPr>
              <a:t>To resize the table: </a:t>
            </a:r>
            <a:r>
              <a:rPr lang="en-US" sz="4000" b="1" dirty="0">
                <a:solidFill>
                  <a:srgbClr val="C00000"/>
                </a:solidFill>
              </a:rPr>
              <a:t>click inside </a:t>
            </a:r>
            <a:r>
              <a:rPr lang="en-US" sz="4000" b="1" dirty="0" smtClean="0">
                <a:solidFill>
                  <a:srgbClr val="C00000"/>
                </a:solidFill>
              </a:rPr>
              <a:t>a cell, </a:t>
            </a:r>
            <a:r>
              <a:rPr lang="en-US" sz="4000" b="1" dirty="0">
                <a:solidFill>
                  <a:srgbClr val="C00000"/>
                </a:solidFill>
              </a:rPr>
              <a:t>then click and drag one of the squares that appear on the corners of the </a:t>
            </a:r>
            <a:r>
              <a:rPr lang="en-US" sz="4000" b="1" dirty="0" smtClean="0">
                <a:solidFill>
                  <a:srgbClr val="C00000"/>
                </a:solidFill>
              </a:rPr>
              <a:t>table.</a:t>
            </a:r>
          </a:p>
        </p:txBody>
      </p:sp>
      <p:sp>
        <p:nvSpPr>
          <p:cNvPr id="40" name="Rounded Rectangle 39"/>
          <p:cNvSpPr/>
          <p:nvPr/>
        </p:nvSpPr>
        <p:spPr>
          <a:xfrm>
            <a:off x="21230398" y="8614731"/>
            <a:ext cx="21194386" cy="1235622"/>
          </a:xfrm>
          <a:prstGeom prst="roundRect">
            <a:avLst/>
          </a:prstGeom>
          <a:solidFill>
            <a:srgbClr val="FFC20E"/>
          </a:solidFill>
          <a:ln w="57150">
            <a:solidFill>
              <a:srgbClr val="DEA80E"/>
            </a:solidFill>
          </a:ln>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ctr"/>
          <a:lstStyle/>
          <a:p>
            <a:pPr algn="ctr"/>
            <a:r>
              <a:rPr lang="en-US" sz="6000" b="1" dirty="0" smtClean="0">
                <a:solidFill>
                  <a:srgbClr val="423A24"/>
                </a:solidFill>
                <a:latin typeface="Gill Sans MT" panose="020B0502020104020203" pitchFamily="34" charset="0"/>
              </a:rPr>
              <a:t>Objectives/Performance Targets</a:t>
            </a:r>
            <a:endParaRPr lang="en-US" sz="6000" b="1" dirty="0">
              <a:solidFill>
                <a:srgbClr val="423A24"/>
              </a:solidFill>
              <a:latin typeface="Gill Sans MT" panose="020B0502020104020203" pitchFamily="34" charset="0"/>
            </a:endParaRPr>
          </a:p>
        </p:txBody>
      </p:sp>
      <p:sp>
        <p:nvSpPr>
          <p:cNvPr id="51" name="TextBox 50"/>
          <p:cNvSpPr txBox="1"/>
          <p:nvPr/>
        </p:nvSpPr>
        <p:spPr>
          <a:xfrm>
            <a:off x="21230398" y="10022160"/>
            <a:ext cx="21441602" cy="7417415"/>
          </a:xfrm>
          <a:prstGeom prst="rect">
            <a:avLst/>
          </a:prstGeom>
          <a:noFill/>
        </p:spPr>
        <p:txBody>
          <a:bodyPr wrap="square" rtlCol="0">
            <a:spAutoFit/>
          </a:bodyPr>
          <a:lstStyle/>
          <a:p>
            <a:r>
              <a:rPr lang="en-US" sz="2800" b="1" dirty="0" smtClean="0">
                <a:latin typeface="Georgia" panose="02040502050405020303" pitchFamily="18" charset="0"/>
              </a:rPr>
              <a:t>Sustain </a:t>
            </a:r>
            <a:r>
              <a:rPr lang="en-US" sz="2800" b="1" dirty="0">
                <a:latin typeface="Georgia" panose="02040502050405020303" pitchFamily="18" charset="0"/>
              </a:rPr>
              <a:t>and Improve Operations.</a:t>
            </a:r>
            <a:r>
              <a:rPr lang="en-US" sz="2800" dirty="0">
                <a:latin typeface="Georgia" panose="02040502050405020303" pitchFamily="18" charset="0"/>
              </a:rPr>
              <a:t>  Assist its membership with existing operations, reclaim idle land, and encourage increased capacity, through trainings, workshops, and one on one meetings. We were projecting to have 90% of the membership assessed and 50% with improved operations.</a:t>
            </a:r>
          </a:p>
          <a:p>
            <a:r>
              <a:rPr lang="en-US" sz="2800" b="1" dirty="0">
                <a:latin typeface="Georgia" panose="02040502050405020303" pitchFamily="18" charset="0"/>
              </a:rPr>
              <a:t>Encourage Collaboration. </a:t>
            </a:r>
            <a:r>
              <a:rPr lang="en-US" sz="2800" dirty="0">
                <a:latin typeface="Georgia" panose="02040502050405020303" pitchFamily="18" charset="0"/>
              </a:rPr>
              <a:t>Inform its membership of the value of cooperative efforts for production, marketing, etc. and provide case studies or initiate dialogue with other cooperatives or entities that benefit from such efforts;</a:t>
            </a:r>
            <a:r>
              <a:rPr lang="en-US" sz="2800" b="1" dirty="0">
                <a:latin typeface="Georgia" panose="02040502050405020303" pitchFamily="18" charset="0"/>
              </a:rPr>
              <a:t> </a:t>
            </a:r>
            <a:r>
              <a:rPr lang="en-US" sz="2800" dirty="0">
                <a:latin typeface="Georgia" panose="02040502050405020303" pitchFamily="18" charset="0"/>
              </a:rPr>
              <a:t>We were projecting 75% of the membership to have a better understanding of working cooperatively and be encouraged to participate.</a:t>
            </a:r>
          </a:p>
          <a:p>
            <a:r>
              <a:rPr lang="en-US" sz="2800" b="1" dirty="0">
                <a:latin typeface="Georgia" panose="02040502050405020303" pitchFamily="18" charset="0"/>
              </a:rPr>
              <a:t>Stabilize Existing and Identify New Markets. </a:t>
            </a:r>
            <a:r>
              <a:rPr lang="en-US" sz="2800" dirty="0">
                <a:latin typeface="Georgia" panose="02040502050405020303" pitchFamily="18" charset="0"/>
              </a:rPr>
              <a:t>Assist membership capability at existing markets while investigating farmers markets, wholesale markets, neighborhood markets, restaurants, and schools. Also create an affiliation with farmers markets in food insecure areas and collaborate to market in these areas to increase customers. We were projecting to stabilize all existing markets and identify 2-3 new markets.</a:t>
            </a:r>
          </a:p>
          <a:p>
            <a:r>
              <a:rPr lang="en-US" sz="2800" b="1" dirty="0">
                <a:latin typeface="Georgia" panose="02040502050405020303" pitchFamily="18" charset="0"/>
              </a:rPr>
              <a:t>Create Distribution/Logistics.</a:t>
            </a:r>
            <a:r>
              <a:rPr lang="en-US" sz="2800" dirty="0">
                <a:latin typeface="Georgia" panose="02040502050405020303" pitchFamily="18" charset="0"/>
              </a:rPr>
              <a:t> Establish a distribution facility for product from membership and others that will allow for storage, processing, and delivery. Proposed facility to be located in proximity of the targeted market, including urban food insecure neighborhoods, wholesale, retail and restaurant buyers. We were projecting to determine facility feasibility and investigate its development.</a:t>
            </a:r>
          </a:p>
          <a:p>
            <a:r>
              <a:rPr lang="en-US" sz="2800" b="1" dirty="0">
                <a:latin typeface="Georgia" panose="02040502050405020303" pitchFamily="18" charset="0"/>
              </a:rPr>
              <a:t>Maintain Farming Legacy.</a:t>
            </a:r>
            <a:r>
              <a:rPr lang="en-US" sz="2800" dirty="0">
                <a:latin typeface="Georgia" panose="02040502050405020303" pitchFamily="18" charset="0"/>
              </a:rPr>
              <a:t> Emphasize the importance of maintaining the family farm by assisting its membership in long term planning and family farm education. Workshops and one on one meetings with families will be held. We were projecting to have 25% of our membership establishing transition plans.</a:t>
            </a:r>
          </a:p>
        </p:txBody>
      </p:sp>
      <p:sp>
        <p:nvSpPr>
          <p:cNvPr id="57" name="TextBox 56"/>
          <p:cNvSpPr txBox="1"/>
          <p:nvPr/>
        </p:nvSpPr>
        <p:spPr>
          <a:xfrm>
            <a:off x="27865243" y="19123431"/>
            <a:ext cx="14516079" cy="7848302"/>
          </a:xfrm>
          <a:prstGeom prst="rect">
            <a:avLst/>
          </a:prstGeom>
          <a:noFill/>
        </p:spPr>
        <p:txBody>
          <a:bodyPr wrap="square" rtlCol="0">
            <a:spAutoFit/>
          </a:bodyPr>
          <a:lstStyle/>
          <a:p>
            <a:r>
              <a:rPr lang="en-US" sz="2800" dirty="0" smtClean="0">
                <a:latin typeface="Georgia" panose="02040502050405020303" pitchFamily="18" charset="0"/>
              </a:rPr>
              <a:t>SEMPA accomplishments include:</a:t>
            </a:r>
          </a:p>
          <a:p>
            <a:pPr marL="457200" indent="-457200">
              <a:buFont typeface="Arial" panose="020B0604020202020204" pitchFamily="34" charset="0"/>
              <a:buChar char="•"/>
            </a:pPr>
            <a:r>
              <a:rPr lang="en-US" sz="2800" dirty="0" smtClean="0">
                <a:latin typeface="Georgia" panose="02040502050405020303" pitchFamily="18" charset="0"/>
              </a:rPr>
              <a:t>Development of  website </a:t>
            </a:r>
            <a:r>
              <a:rPr lang="en-US" sz="2800" dirty="0">
                <a:latin typeface="Georgia" panose="02040502050405020303" pitchFamily="18" charset="0"/>
              </a:rPr>
              <a:t>– </a:t>
            </a:r>
            <a:r>
              <a:rPr lang="en-US" sz="2800" u="sng" dirty="0" smtClean="0">
                <a:latin typeface="Georgia" panose="02040502050405020303" pitchFamily="18" charset="0"/>
                <a:hlinkClick r:id="rId3"/>
              </a:rPr>
              <a:t>www.sempafarmers.com</a:t>
            </a:r>
            <a:r>
              <a:rPr lang="en-US" sz="2800" dirty="0" smtClean="0">
                <a:latin typeface="Georgia" panose="02040502050405020303" pitchFamily="18" charset="0"/>
              </a:rPr>
              <a:t>. -  to inform  </a:t>
            </a:r>
            <a:r>
              <a:rPr lang="en-US" sz="2800" dirty="0">
                <a:latin typeface="Georgia" panose="02040502050405020303" pitchFamily="18" charset="0"/>
              </a:rPr>
              <a:t>members </a:t>
            </a:r>
            <a:r>
              <a:rPr lang="en-US" sz="2800" dirty="0" smtClean="0">
                <a:latin typeface="Georgia" panose="02040502050405020303" pitchFamily="18" charset="0"/>
              </a:rPr>
              <a:t>and others of activities</a:t>
            </a:r>
            <a:endParaRPr lang="en-US" sz="2800" dirty="0">
              <a:latin typeface="Georgia" panose="02040502050405020303" pitchFamily="18" charset="0"/>
            </a:endParaRPr>
          </a:p>
          <a:p>
            <a:pPr marL="457200" indent="-457200">
              <a:buFont typeface="Arial" panose="020B0604020202020204" pitchFamily="34" charset="0"/>
              <a:buChar char="•"/>
            </a:pPr>
            <a:r>
              <a:rPr lang="en-US" sz="2800" dirty="0" smtClean="0">
                <a:latin typeface="Georgia" panose="02040502050405020303" pitchFamily="18" charset="0"/>
              </a:rPr>
              <a:t>Attended or presented  at several  local , regional and national </a:t>
            </a:r>
            <a:r>
              <a:rPr lang="en-US" sz="2800" b="1" dirty="0" smtClean="0">
                <a:latin typeface="Georgia" panose="02040502050405020303" pitchFamily="18" charset="0"/>
              </a:rPr>
              <a:t>c</a:t>
            </a:r>
            <a:r>
              <a:rPr lang="en-US" sz="2800" dirty="0" smtClean="0">
                <a:latin typeface="Georgia" panose="02040502050405020303" pitchFamily="18" charset="0"/>
              </a:rPr>
              <a:t>onferences/meetings </a:t>
            </a:r>
          </a:p>
          <a:p>
            <a:pPr marL="457200" indent="-457200">
              <a:buFont typeface="Arial" panose="020B0604020202020204" pitchFamily="34" charset="0"/>
              <a:buChar char="•"/>
            </a:pPr>
            <a:r>
              <a:rPr lang="en-US" sz="2800" dirty="0" smtClean="0">
                <a:latin typeface="Georgia" panose="02040502050405020303" pitchFamily="18" charset="0"/>
              </a:rPr>
              <a:t>Secured </a:t>
            </a:r>
            <a:r>
              <a:rPr lang="en-US" sz="2800" dirty="0">
                <a:latin typeface="Georgia" panose="02040502050405020303" pitchFamily="18" charset="0"/>
              </a:rPr>
              <a:t>a cooperative agreement with </a:t>
            </a:r>
            <a:r>
              <a:rPr lang="en-US" sz="2800" dirty="0" smtClean="0">
                <a:latin typeface="Georgia" panose="02040502050405020303" pitchFamily="18" charset="0"/>
              </a:rPr>
              <a:t> USDA </a:t>
            </a:r>
            <a:r>
              <a:rPr lang="en-US" sz="2800" dirty="0">
                <a:latin typeface="Georgia" panose="02040502050405020303" pitchFamily="18" charset="0"/>
              </a:rPr>
              <a:t>NRCS </a:t>
            </a:r>
            <a:r>
              <a:rPr lang="en-US" sz="2800" dirty="0" smtClean="0">
                <a:latin typeface="Georgia" panose="02040502050405020303" pitchFamily="18" charset="0"/>
              </a:rPr>
              <a:t>to </a:t>
            </a:r>
            <a:r>
              <a:rPr lang="en-US" sz="2800" dirty="0">
                <a:latin typeface="Georgia" panose="02040502050405020303" pitchFamily="18" charset="0"/>
              </a:rPr>
              <a:t>provide outreach </a:t>
            </a:r>
            <a:r>
              <a:rPr lang="en-US" sz="2800" dirty="0" smtClean="0">
                <a:latin typeface="Georgia" panose="02040502050405020303" pitchFamily="18" charset="0"/>
              </a:rPr>
              <a:t> for </a:t>
            </a:r>
            <a:r>
              <a:rPr lang="en-US" sz="2800" dirty="0">
                <a:latin typeface="Georgia" panose="02040502050405020303" pitchFamily="18" charset="0"/>
              </a:rPr>
              <a:t>conservation programs </a:t>
            </a:r>
            <a:r>
              <a:rPr lang="en-US" sz="2800" dirty="0" smtClean="0">
                <a:latin typeface="Georgia" panose="02040502050405020303" pitchFamily="18" charset="0"/>
              </a:rPr>
              <a:t>, while  educating  </a:t>
            </a:r>
            <a:r>
              <a:rPr lang="en-US" sz="2800" dirty="0">
                <a:latin typeface="Georgia" panose="02040502050405020303" pitchFamily="18" charset="0"/>
              </a:rPr>
              <a:t>producers </a:t>
            </a:r>
            <a:r>
              <a:rPr lang="en-US" sz="2800" dirty="0" smtClean="0">
                <a:latin typeface="Georgia" panose="02040502050405020303" pitchFamily="18" charset="0"/>
              </a:rPr>
              <a:t>on cooperatives </a:t>
            </a:r>
            <a:r>
              <a:rPr lang="en-US" sz="2800" dirty="0">
                <a:latin typeface="Georgia" panose="02040502050405020303" pitchFamily="18" charset="0"/>
              </a:rPr>
              <a:t>a</a:t>
            </a:r>
            <a:r>
              <a:rPr lang="en-US" sz="2800" dirty="0" smtClean="0">
                <a:latin typeface="Georgia" panose="02040502050405020303" pitchFamily="18" charset="0"/>
              </a:rPr>
              <a:t>nd </a:t>
            </a:r>
            <a:r>
              <a:rPr lang="en-US" sz="2800" dirty="0">
                <a:latin typeface="Georgia" panose="02040502050405020303" pitchFamily="18" charset="0"/>
              </a:rPr>
              <a:t>food systems.</a:t>
            </a:r>
          </a:p>
          <a:p>
            <a:pPr lvl="0"/>
            <a:endParaRPr lang="en-US" sz="2800" dirty="0" smtClean="0">
              <a:latin typeface="Georgia" panose="02040502050405020303" pitchFamily="18" charset="0"/>
            </a:endParaRPr>
          </a:p>
          <a:p>
            <a:pPr lvl="0"/>
            <a:r>
              <a:rPr lang="en-US" sz="2800" dirty="0" smtClean="0">
                <a:latin typeface="Georgia" panose="02040502050405020303" pitchFamily="18" charset="0"/>
              </a:rPr>
              <a:t>For future consideration, we recommend:</a:t>
            </a:r>
          </a:p>
          <a:p>
            <a:pPr marL="457200" lvl="0" indent="-457200">
              <a:buFont typeface="Arial" panose="020B0604020202020204" pitchFamily="34" charset="0"/>
              <a:buChar char="•"/>
            </a:pPr>
            <a:r>
              <a:rPr lang="en-US" sz="2800" dirty="0" smtClean="0">
                <a:latin typeface="Georgia" panose="02040502050405020303" pitchFamily="18" charset="0"/>
              </a:rPr>
              <a:t>Membership </a:t>
            </a:r>
            <a:r>
              <a:rPr lang="en-US" sz="2800" dirty="0">
                <a:latin typeface="Georgia" panose="02040502050405020303" pitchFamily="18" charset="0"/>
              </a:rPr>
              <a:t>achieves MEAEP state certification, which acknowledges conservation and appropriate farming </a:t>
            </a:r>
            <a:r>
              <a:rPr lang="en-US" sz="2800" dirty="0" smtClean="0">
                <a:latin typeface="Georgia" panose="02040502050405020303" pitchFamily="18" charset="0"/>
              </a:rPr>
              <a:t>practices.</a:t>
            </a:r>
            <a:endParaRPr lang="en-US" sz="2800" dirty="0">
              <a:latin typeface="Georgia" panose="02040502050405020303" pitchFamily="18" charset="0"/>
            </a:endParaRPr>
          </a:p>
          <a:p>
            <a:pPr marL="457200" lvl="0" indent="-457200">
              <a:buFont typeface="Arial" panose="020B0604020202020204" pitchFamily="34" charset="0"/>
              <a:buChar char="•"/>
            </a:pPr>
            <a:r>
              <a:rPr lang="en-US" sz="2800" dirty="0" smtClean="0">
                <a:latin typeface="Georgia" panose="02040502050405020303" pitchFamily="18" charset="0"/>
              </a:rPr>
              <a:t>Membership </a:t>
            </a:r>
            <a:r>
              <a:rPr lang="en-US" sz="2800" dirty="0">
                <a:latin typeface="Georgia" panose="02040502050405020303" pitchFamily="18" charset="0"/>
              </a:rPr>
              <a:t>achieves group GAP certification which encourages sustainability of each producer while </a:t>
            </a:r>
            <a:r>
              <a:rPr lang="en-US" sz="2800" dirty="0" smtClean="0">
                <a:latin typeface="Georgia" panose="02040502050405020303" pitchFamily="18" charset="0"/>
              </a:rPr>
              <a:t>expanding their potential markets.</a:t>
            </a:r>
          </a:p>
          <a:p>
            <a:pPr marL="457200" lvl="0" indent="-457200">
              <a:buFont typeface="Arial" panose="020B0604020202020204" pitchFamily="34" charset="0"/>
              <a:buChar char="•"/>
            </a:pPr>
            <a:r>
              <a:rPr lang="en-US" sz="2800" dirty="0" smtClean="0">
                <a:latin typeface="Georgia" panose="02040502050405020303" pitchFamily="18" charset="0"/>
              </a:rPr>
              <a:t>Continue </a:t>
            </a:r>
            <a:r>
              <a:rPr lang="en-US" sz="2800" dirty="0">
                <a:latin typeface="Georgia" panose="02040502050405020303" pitchFamily="18" charset="0"/>
              </a:rPr>
              <a:t>engagement with USDA agencies for </a:t>
            </a:r>
            <a:r>
              <a:rPr lang="en-US" sz="2800" dirty="0" smtClean="0">
                <a:latin typeface="Georgia" panose="02040502050405020303" pitchFamily="18" charset="0"/>
              </a:rPr>
              <a:t>opportunities and </a:t>
            </a:r>
            <a:r>
              <a:rPr lang="en-US" sz="2800" dirty="0">
                <a:latin typeface="Georgia" panose="02040502050405020303" pitchFamily="18" charset="0"/>
              </a:rPr>
              <a:t>farm </a:t>
            </a:r>
            <a:r>
              <a:rPr lang="en-US" sz="2800" dirty="0" smtClean="0">
                <a:latin typeface="Georgia" panose="02040502050405020303" pitchFamily="18" charset="0"/>
              </a:rPr>
              <a:t>policy awareness.</a:t>
            </a:r>
            <a:endParaRPr lang="en-US" sz="2800" dirty="0">
              <a:latin typeface="Georgia" panose="02040502050405020303" pitchFamily="18" charset="0"/>
            </a:endParaRPr>
          </a:p>
          <a:p>
            <a:pPr marL="457200" lvl="0" indent="-457200">
              <a:buFont typeface="Arial" panose="020B0604020202020204" pitchFamily="34" charset="0"/>
              <a:buChar char="•"/>
            </a:pPr>
            <a:r>
              <a:rPr lang="en-US" sz="2800" dirty="0">
                <a:latin typeface="Georgia" panose="02040502050405020303" pitchFamily="18" charset="0"/>
              </a:rPr>
              <a:t>Develop a </a:t>
            </a:r>
            <a:r>
              <a:rPr lang="en-US" sz="2800" dirty="0" smtClean="0">
                <a:latin typeface="Georgia" panose="02040502050405020303" pitchFamily="18" charset="0"/>
              </a:rPr>
              <a:t> financing  instrument  to assist </a:t>
            </a:r>
            <a:r>
              <a:rPr lang="en-US" sz="2800" dirty="0">
                <a:latin typeface="Georgia" panose="02040502050405020303" pitchFamily="18" charset="0"/>
              </a:rPr>
              <a:t>members </a:t>
            </a:r>
            <a:r>
              <a:rPr lang="en-US" sz="2800" dirty="0" smtClean="0">
                <a:latin typeface="Georgia" panose="02040502050405020303" pitchFamily="18" charset="0"/>
              </a:rPr>
              <a:t>and encourage engagement.</a:t>
            </a:r>
            <a:endParaRPr lang="en-US" sz="2800" dirty="0">
              <a:latin typeface="Georgia" panose="02040502050405020303" pitchFamily="18" charset="0"/>
            </a:endParaRPr>
          </a:p>
          <a:p>
            <a:pPr marL="457200" lvl="0" indent="-457200">
              <a:buFont typeface="Arial" panose="020B0604020202020204" pitchFamily="34" charset="0"/>
              <a:buChar char="•"/>
            </a:pPr>
            <a:r>
              <a:rPr lang="en-US" sz="2800" dirty="0">
                <a:latin typeface="Georgia" panose="02040502050405020303" pitchFamily="18" charset="0"/>
              </a:rPr>
              <a:t>Identify </a:t>
            </a:r>
            <a:r>
              <a:rPr lang="en-US" sz="2800" dirty="0" smtClean="0">
                <a:latin typeface="Georgia" panose="02040502050405020303" pitchFamily="18" charset="0"/>
              </a:rPr>
              <a:t>leading producers </a:t>
            </a:r>
            <a:r>
              <a:rPr lang="en-US" sz="2800" dirty="0">
                <a:latin typeface="Georgia" panose="02040502050405020303" pitchFamily="18" charset="0"/>
              </a:rPr>
              <a:t>to </a:t>
            </a:r>
            <a:r>
              <a:rPr lang="en-US" sz="2800" dirty="0" smtClean="0">
                <a:latin typeface="Georgia" panose="02040502050405020303" pitchFamily="18" charset="0"/>
              </a:rPr>
              <a:t>engage in </a:t>
            </a:r>
            <a:r>
              <a:rPr lang="en-US" sz="2800" dirty="0">
                <a:latin typeface="Georgia" panose="02040502050405020303" pitchFamily="18" charset="0"/>
              </a:rPr>
              <a:t>pilot production programs </a:t>
            </a:r>
            <a:r>
              <a:rPr lang="en-US" sz="2800" dirty="0" smtClean="0">
                <a:latin typeface="Georgia" panose="02040502050405020303" pitchFamily="18" charset="0"/>
              </a:rPr>
              <a:t>which  encourages </a:t>
            </a:r>
            <a:r>
              <a:rPr lang="en-US" sz="2800" dirty="0">
                <a:latin typeface="Georgia" panose="02040502050405020303" pitchFamily="18" charset="0"/>
              </a:rPr>
              <a:t>investment by </a:t>
            </a:r>
            <a:r>
              <a:rPr lang="en-US" sz="2800" dirty="0" smtClean="0">
                <a:latin typeface="Georgia" panose="02040502050405020303" pitchFamily="18" charset="0"/>
              </a:rPr>
              <a:t> others in our organization’s projects or programs.</a:t>
            </a:r>
          </a:p>
          <a:p>
            <a:pPr marL="457200" lvl="0" indent="-457200">
              <a:buFont typeface="Arial" panose="020B0604020202020204" pitchFamily="34" charset="0"/>
              <a:buChar char="•"/>
            </a:pPr>
            <a:r>
              <a:rPr lang="en-US" sz="2800" dirty="0" smtClean="0">
                <a:latin typeface="Georgia" panose="02040502050405020303" pitchFamily="18" charset="0"/>
              </a:rPr>
              <a:t>Development of a webinar from presentations is being considered to continue sharing our case study information to all.</a:t>
            </a:r>
            <a:endParaRPr lang="en-US" sz="2800" dirty="0">
              <a:latin typeface="Georgia" panose="02040502050405020303" pitchFamily="18" charset="0"/>
            </a:endParaRPr>
          </a:p>
        </p:txBody>
      </p:sp>
      <p:sp>
        <p:nvSpPr>
          <p:cNvPr id="44" name="Rectangle 43"/>
          <p:cNvSpPr/>
          <p:nvPr/>
        </p:nvSpPr>
        <p:spPr>
          <a:xfrm>
            <a:off x="13715960" y="4333461"/>
            <a:ext cx="5829340" cy="938719"/>
          </a:xfrm>
          <a:prstGeom prst="rect">
            <a:avLst/>
          </a:prstGeom>
        </p:spPr>
        <p:txBody>
          <a:bodyPr wrap="square">
            <a:spAutoFit/>
          </a:bodyPr>
          <a:lstStyle/>
          <a:p>
            <a:r>
              <a:rPr lang="en-US" sz="5500" b="1" dirty="0" smtClean="0">
                <a:ln w="0" cap="flat">
                  <a:noFill/>
                  <a:round/>
                </a:ln>
                <a:solidFill>
                  <a:srgbClr val="423A24"/>
                </a:solidFill>
                <a:effectLst>
                  <a:outerShdw blurRad="50800" dist="50800" dir="5400000" algn="ctr" rotWithShape="0">
                    <a:schemeClr val="bg1"/>
                  </a:outerShdw>
                </a:effectLst>
                <a:latin typeface="Gill Sans MT" pitchFamily="34" charset="0"/>
              </a:rPr>
              <a:t>FNC14-951</a:t>
            </a:r>
            <a:endParaRPr lang="en-US" sz="5500" dirty="0">
              <a:solidFill>
                <a:srgbClr val="423A24"/>
              </a:solidFill>
              <a:effectLst>
                <a:outerShdw blurRad="50800" dist="50800" dir="5400000" algn="ctr" rotWithShape="0">
                  <a:schemeClr val="bg1"/>
                </a:outerShdw>
              </a:effectLst>
              <a:latin typeface="Gill Sans MT" pitchFamily="34" charset="0"/>
            </a:endParaRPr>
          </a:p>
        </p:txBody>
      </p:sp>
      <p:sp>
        <p:nvSpPr>
          <p:cNvPr id="52" name="Rounded Rectangle 51"/>
          <p:cNvSpPr/>
          <p:nvPr/>
        </p:nvSpPr>
        <p:spPr>
          <a:xfrm>
            <a:off x="-23375100" y="10354382"/>
            <a:ext cx="13107988" cy="1132022"/>
          </a:xfrm>
          <a:prstGeom prst="roundRect">
            <a:avLst/>
          </a:prstGeom>
          <a:solidFill>
            <a:srgbClr val="FFC20E"/>
          </a:solidFill>
          <a:ln w="57150">
            <a:solidFill>
              <a:srgbClr val="DEA80E"/>
            </a:solidFill>
          </a:ln>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ctr"/>
          <a:lstStyle/>
          <a:p>
            <a:r>
              <a:rPr lang="en-US" sz="6000" b="1" dirty="0" smtClean="0">
                <a:solidFill>
                  <a:srgbClr val="423A24"/>
                </a:solidFill>
                <a:latin typeface="Gill Sans MT" panose="020B0502020104020203" pitchFamily="34" charset="0"/>
              </a:rPr>
              <a:t>Sub header in Gill Sans 60pt</a:t>
            </a:r>
            <a:endParaRPr lang="en-US" sz="6000" b="1" dirty="0">
              <a:solidFill>
                <a:srgbClr val="423A24"/>
              </a:solidFill>
              <a:latin typeface="Gill Sans MT" panose="020B0502020104020203" pitchFamily="34" charset="0"/>
            </a:endParaRPr>
          </a:p>
        </p:txBody>
      </p:sp>
      <p:sp>
        <p:nvSpPr>
          <p:cNvPr id="39" name="Rounded Rectangle 38"/>
          <p:cNvSpPr/>
          <p:nvPr/>
        </p:nvSpPr>
        <p:spPr>
          <a:xfrm>
            <a:off x="1970338" y="17788589"/>
            <a:ext cx="14098313" cy="1132022"/>
          </a:xfrm>
          <a:prstGeom prst="roundRect">
            <a:avLst/>
          </a:prstGeom>
          <a:solidFill>
            <a:srgbClr val="FFC20E"/>
          </a:solidFill>
          <a:ln w="57150">
            <a:solidFill>
              <a:srgbClr val="DEA80E"/>
            </a:solidFill>
          </a:ln>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ctr"/>
          <a:lstStyle/>
          <a:p>
            <a:pPr algn="ctr"/>
            <a:r>
              <a:rPr lang="en-US" sz="5800" b="1" dirty="0" smtClean="0">
                <a:solidFill>
                  <a:srgbClr val="423A24"/>
                </a:solidFill>
                <a:latin typeface="Gill Sans MT" panose="020B0502020104020203" pitchFamily="34" charset="0"/>
              </a:rPr>
              <a:t>Outcomes</a:t>
            </a:r>
            <a:endParaRPr lang="en-US" sz="5800" b="1" dirty="0">
              <a:solidFill>
                <a:srgbClr val="423A24"/>
              </a:solidFill>
              <a:latin typeface="Gill Sans MT" panose="020B0502020104020203" pitchFamily="34"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20963" y="8718331"/>
            <a:ext cx="4831865" cy="6761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93351" y="13449917"/>
            <a:ext cx="2851949" cy="277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17035978" y="18028026"/>
            <a:ext cx="9835158" cy="113202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dirty="0" smtClean="0">
                <a:solidFill>
                  <a:schemeClr val="bg1"/>
                </a:solidFill>
                <a:latin typeface="Georgia" panose="02040502050405020303" pitchFamily="18" charset="0"/>
              </a:rPr>
              <a:t>SEMPA’s Food System  Plan</a:t>
            </a:r>
            <a:endParaRPr lang="en-US" sz="4800" dirty="0">
              <a:solidFill>
                <a:schemeClr val="bg1"/>
              </a:solidFill>
              <a:latin typeface="Georgia" panose="02040502050405020303" pitchFamily="18" charset="0"/>
            </a:endParaRPr>
          </a:p>
        </p:txBody>
      </p:sp>
      <p:pic>
        <p:nvPicPr>
          <p:cNvPr id="2061"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49720" y="19982844"/>
            <a:ext cx="11207674" cy="6971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503869" y="16394661"/>
            <a:ext cx="1658716" cy="1259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443915" y="16318175"/>
            <a:ext cx="1819922" cy="1443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364158" y="16274809"/>
            <a:ext cx="1866240" cy="1530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74068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7822</TotalTime>
  <Words>1095</Words>
  <Application>Microsoft Office PowerPoint</Application>
  <PresentationFormat>Custom</PresentationFormat>
  <Paragraphs>81</Paragraphs>
  <Slides>1</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vt:i4>
      </vt:variant>
    </vt:vector>
  </HeadingPairs>
  <TitlesOfParts>
    <vt:vector size="8" baseType="lpstr">
      <vt:lpstr>Arial</vt:lpstr>
      <vt:lpstr>Gill Sans MT</vt:lpstr>
      <vt:lpstr>Wingdings</vt:lpstr>
      <vt:lpstr>Calibri</vt:lpstr>
      <vt:lpstr>Georgia</vt:lpstr>
      <vt:lpstr>Office Theme</vt:lpstr>
      <vt:lpstr>Custom Design</vt:lpstr>
      <vt:lpstr>PowerPoint Presentation</vt:lpstr>
    </vt:vector>
  </TitlesOfParts>
  <Company>University of Maryland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Z</dc:creator>
  <cp:lastModifiedBy>CJ</cp:lastModifiedBy>
  <cp:revision>239</cp:revision>
  <dcterms:created xsi:type="dcterms:W3CDTF">2016-08-23T19:00:54Z</dcterms:created>
  <dcterms:modified xsi:type="dcterms:W3CDTF">2018-03-20T06:14:39Z</dcterms:modified>
</cp:coreProperties>
</file>