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2" r:id="rId2"/>
  </p:sldMasterIdLst>
  <p:notesMasterIdLst>
    <p:notesMasterId r:id="rId4"/>
  </p:notesMasterIdLst>
  <p:handoutMasterIdLst>
    <p:handoutMasterId r:id="rId5"/>
  </p:handoutMasterIdLst>
  <p:sldIdLst>
    <p:sldId id="256" r:id="rId3"/>
  </p:sldIdLst>
  <p:sldSz cx="43891200" cy="32918400"/>
  <p:notesSz cx="7315200" cy="9601200"/>
  <p:defaultTextStyle>
    <a:defPPr>
      <a:defRPr lang="en-US"/>
    </a:defPPr>
    <a:lvl1pPr marL="0" algn="l" defTabSz="3950208" rtl="0" eaLnBrk="1" latinLnBrk="0" hangingPunct="1">
      <a:defRPr sz="7776" kern="1200">
        <a:solidFill>
          <a:schemeClr val="tx1"/>
        </a:solidFill>
        <a:latin typeface="+mn-lt"/>
        <a:ea typeface="+mn-ea"/>
        <a:cs typeface="+mn-cs"/>
      </a:defRPr>
    </a:lvl1pPr>
    <a:lvl2pPr marL="1975104" algn="l" defTabSz="3950208" rtl="0" eaLnBrk="1" latinLnBrk="0" hangingPunct="1">
      <a:defRPr sz="7776" kern="1200">
        <a:solidFill>
          <a:schemeClr val="tx1"/>
        </a:solidFill>
        <a:latin typeface="+mn-lt"/>
        <a:ea typeface="+mn-ea"/>
        <a:cs typeface="+mn-cs"/>
      </a:defRPr>
    </a:lvl2pPr>
    <a:lvl3pPr marL="3950208" algn="l" defTabSz="3950208" rtl="0" eaLnBrk="1" latinLnBrk="0" hangingPunct="1">
      <a:defRPr sz="7776" kern="1200">
        <a:solidFill>
          <a:schemeClr val="tx1"/>
        </a:solidFill>
        <a:latin typeface="+mn-lt"/>
        <a:ea typeface="+mn-ea"/>
        <a:cs typeface="+mn-cs"/>
      </a:defRPr>
    </a:lvl3pPr>
    <a:lvl4pPr marL="5925312" algn="l" defTabSz="3950208" rtl="0" eaLnBrk="1" latinLnBrk="0" hangingPunct="1">
      <a:defRPr sz="7776" kern="1200">
        <a:solidFill>
          <a:schemeClr val="tx1"/>
        </a:solidFill>
        <a:latin typeface="+mn-lt"/>
        <a:ea typeface="+mn-ea"/>
        <a:cs typeface="+mn-cs"/>
      </a:defRPr>
    </a:lvl4pPr>
    <a:lvl5pPr marL="7900416" algn="l" defTabSz="3950208" rtl="0" eaLnBrk="1" latinLnBrk="0" hangingPunct="1">
      <a:defRPr sz="7776" kern="1200">
        <a:solidFill>
          <a:schemeClr val="tx1"/>
        </a:solidFill>
        <a:latin typeface="+mn-lt"/>
        <a:ea typeface="+mn-ea"/>
        <a:cs typeface="+mn-cs"/>
      </a:defRPr>
    </a:lvl5pPr>
    <a:lvl6pPr marL="9875520" algn="l" defTabSz="3950208" rtl="0" eaLnBrk="1" latinLnBrk="0" hangingPunct="1">
      <a:defRPr sz="7776" kern="1200">
        <a:solidFill>
          <a:schemeClr val="tx1"/>
        </a:solidFill>
        <a:latin typeface="+mn-lt"/>
        <a:ea typeface="+mn-ea"/>
        <a:cs typeface="+mn-cs"/>
      </a:defRPr>
    </a:lvl6pPr>
    <a:lvl7pPr marL="11850624" algn="l" defTabSz="3950208" rtl="0" eaLnBrk="1" latinLnBrk="0" hangingPunct="1">
      <a:defRPr sz="7776" kern="1200">
        <a:solidFill>
          <a:schemeClr val="tx1"/>
        </a:solidFill>
        <a:latin typeface="+mn-lt"/>
        <a:ea typeface="+mn-ea"/>
        <a:cs typeface="+mn-cs"/>
      </a:defRPr>
    </a:lvl7pPr>
    <a:lvl8pPr marL="13825728" algn="l" defTabSz="3950208" rtl="0" eaLnBrk="1" latinLnBrk="0" hangingPunct="1">
      <a:defRPr sz="7776" kern="1200">
        <a:solidFill>
          <a:schemeClr val="tx1"/>
        </a:solidFill>
        <a:latin typeface="+mn-lt"/>
        <a:ea typeface="+mn-ea"/>
        <a:cs typeface="+mn-cs"/>
      </a:defRPr>
    </a:lvl8pPr>
    <a:lvl9pPr marL="15800832" algn="l" defTabSz="3950208" rtl="0" eaLnBrk="1" latinLnBrk="0" hangingPunct="1">
      <a:defRPr sz="7776" kern="1200">
        <a:solidFill>
          <a:schemeClr val="tx1"/>
        </a:solidFill>
        <a:latin typeface="+mn-lt"/>
        <a:ea typeface="+mn-ea"/>
        <a:cs typeface="+mn-cs"/>
      </a:defRPr>
    </a:lvl9pPr>
  </p:defaultTextStyle>
  <p:extLst>
    <p:ext uri="{EFAFB233-063F-42B5-8137-9DF3F51BA10A}">
      <p15:sldGuideLst xmlns="" xmlns:p15="http://schemas.microsoft.com/office/powerpoint/2012/main">
        <p15:guide id="12" pos="18240">
          <p15:clr>
            <a:srgbClr val="A4A3A4"/>
          </p15:clr>
        </p15:guide>
        <p15:guide id="13" pos="9409">
          <p15:clr>
            <a:srgbClr val="A4A3A4"/>
          </p15:clr>
        </p15:guide>
        <p15:guide id="15" pos="17949">
          <p15:clr>
            <a:srgbClr val="A4A3A4"/>
          </p15:clr>
        </p15:guide>
        <p15:guide id="16" pos="9703">
          <p15:clr>
            <a:srgbClr val="A4A3A4"/>
          </p15:clr>
        </p15:guide>
        <p15:guide id="17" pos="1152">
          <p15:clr>
            <a:srgbClr val="A4A3A4"/>
          </p15:clr>
        </p15:guide>
        <p15:guide id="18" pos="26496">
          <p15:clr>
            <a:srgbClr val="A4A3A4"/>
          </p15:clr>
        </p15:guide>
        <p15:guide id="19" orient="horz" pos="10368">
          <p15:clr>
            <a:srgbClr val="A4A3A4"/>
          </p15:clr>
        </p15:guide>
      </p15:sldGuideLst>
    </p:ext>
    <p:ext uri="{2D200454-40CA-4A62-9FC3-DE9A4176ACB9}">
      <p15:notesGuideLst xmlns=""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3A24"/>
    <a:srgbClr val="FFC20E"/>
    <a:srgbClr val="000000"/>
    <a:srgbClr val="DEA80E"/>
    <a:srgbClr val="F4DD9C"/>
    <a:srgbClr val="F3DA93"/>
    <a:srgbClr val="1B5B26"/>
    <a:srgbClr val="227430"/>
    <a:srgbClr val="2D9B3F"/>
    <a:srgbClr val="2890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7654" autoAdjust="0"/>
    <p:restoredTop sz="99386" autoAdjust="0"/>
  </p:normalViewPr>
  <p:slideViewPr>
    <p:cSldViewPr snapToGrid="0">
      <p:cViewPr>
        <p:scale>
          <a:sx n="30" d="100"/>
          <a:sy n="30" d="100"/>
        </p:scale>
        <p:origin x="-960" y="-80"/>
      </p:cViewPr>
      <p:guideLst>
        <p:guide orient="horz" pos="10368"/>
        <p:guide pos="18240"/>
        <p:guide pos="9409"/>
        <p:guide pos="17949"/>
        <p:guide pos="9703"/>
        <p:guide pos="1152"/>
        <p:guide pos="26496"/>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howGuides="1">
      <p:cViewPr varScale="1">
        <p:scale>
          <a:sx n="66" d="100"/>
          <a:sy n="66" d="100"/>
        </p:scale>
        <p:origin x="-3288" y="-102"/>
      </p:cViewPr>
      <p:guideLst>
        <p:guide orient="horz" pos="3024"/>
        <p:guide pos="2304"/>
      </p:guideLst>
    </p:cSldViewPr>
  </p:notesViewPr>
  <p:gridSpacing cx="457200" cy="457200"/>
</p:viewPr>
</file>

<file path=ppt/_rels/presentation.xml.rels><?xml version="1.0" encoding="UTF-8" standalone="yes"?>
<Relationships xmlns="http://schemas.openxmlformats.org/package/2006/relationships"><Relationship Id="rId3" Type="http://schemas.openxmlformats.org/officeDocument/2006/relationships/slide" Target="slides/slide1.xml"/><Relationship Id="rId4" Type="http://schemas.openxmlformats.org/officeDocument/2006/relationships/notesMaster" Target="notesMasters/notesMaster1.xml"/><Relationship Id="rId5" Type="http://schemas.openxmlformats.org/officeDocument/2006/relationships/handoutMaster" Target="handoutMasters/handoutMaster1.xml"/><Relationship Id="rId6" Type="http://schemas.openxmlformats.org/officeDocument/2006/relationships/printerSettings" Target="printerSettings/printerSettings1.bin"/><Relationship Id="rId7" Type="http://schemas.openxmlformats.org/officeDocument/2006/relationships/presProps" Target="presProps.xml"/><Relationship Id="rId8" Type="http://schemas.openxmlformats.org/officeDocument/2006/relationships/viewProps" Target="viewProps.xml"/><Relationship Id="rId9" Type="http://schemas.openxmlformats.org/officeDocument/2006/relationships/theme" Target="theme/theme1.xml"/><Relationship Id="rId1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Bill\Documents\Sare\2016GrantPro\School%20Grant\PulaskiData\Perch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xPr>
        <a:bodyPr/>
        <a:lstStyle/>
        <a:p>
          <a:pPr>
            <a:defRPr sz="2800"/>
          </a:pPr>
          <a:endParaRPr lang="en-US"/>
        </a:p>
      </c:txPr>
    </c:title>
    <c:autoTitleDeleted val="0"/>
    <c:plotArea>
      <c:layout>
        <c:manualLayout>
          <c:layoutTarget val="inner"/>
          <c:xMode val="edge"/>
          <c:yMode val="edge"/>
          <c:x val="0.0828893995906015"/>
          <c:y val="0.217951662292213"/>
          <c:w val="0.608163106405957"/>
          <c:h val="0.689216608340624"/>
        </c:manualLayout>
      </c:layout>
      <c:lineChart>
        <c:grouping val="standard"/>
        <c:varyColors val="0"/>
        <c:ser>
          <c:idx val="0"/>
          <c:order val="0"/>
          <c:tx>
            <c:v>Grams/fish</c:v>
          </c:tx>
          <c:marker>
            <c:symbol val="none"/>
          </c:marker>
          <c:cat>
            <c:numRef>
              <c:f>Sheet1!$A$8:$A$16</c:f>
              <c:numCache>
                <c:formatCode>General</c:formatCode>
                <c:ptCount val="9"/>
                <c:pt idx="0" formatCode="d\-mmm">
                  <c:v>42628.0</c:v>
                </c:pt>
                <c:pt idx="2" formatCode="d\-mmm">
                  <c:v>42653.0</c:v>
                </c:pt>
                <c:pt idx="4" formatCode="d\-mmm">
                  <c:v>42667.0</c:v>
                </c:pt>
                <c:pt idx="6" formatCode="d\-mmm">
                  <c:v>42695.0</c:v>
                </c:pt>
                <c:pt idx="8" formatCode="d\-mmm">
                  <c:v>42724.0</c:v>
                </c:pt>
              </c:numCache>
            </c:numRef>
          </c:cat>
          <c:val>
            <c:numRef>
              <c:f>Sheet1!$D$8:$D$16</c:f>
              <c:numCache>
                <c:formatCode>General</c:formatCode>
                <c:ptCount val="9"/>
                <c:pt idx="0">
                  <c:v>13.6</c:v>
                </c:pt>
                <c:pt idx="2">
                  <c:v>24.8</c:v>
                </c:pt>
                <c:pt idx="4">
                  <c:v>51.5</c:v>
                </c:pt>
                <c:pt idx="6">
                  <c:v>62.2</c:v>
                </c:pt>
                <c:pt idx="8">
                  <c:v>109.0</c:v>
                </c:pt>
              </c:numCache>
            </c:numRef>
          </c:val>
          <c:smooth val="0"/>
        </c:ser>
        <c:dLbls>
          <c:showLegendKey val="0"/>
          <c:showVal val="0"/>
          <c:showCatName val="0"/>
          <c:showSerName val="0"/>
          <c:showPercent val="0"/>
          <c:showBubbleSize val="0"/>
        </c:dLbls>
        <c:marker val="1"/>
        <c:smooth val="0"/>
        <c:axId val="-2124197288"/>
        <c:axId val="-2124194248"/>
      </c:lineChart>
      <c:dateAx>
        <c:axId val="-2124197288"/>
        <c:scaling>
          <c:orientation val="minMax"/>
        </c:scaling>
        <c:delete val="0"/>
        <c:axPos val="b"/>
        <c:numFmt formatCode="d\-mmm" sourceLinked="1"/>
        <c:majorTickMark val="out"/>
        <c:minorTickMark val="none"/>
        <c:tickLblPos val="nextTo"/>
        <c:txPr>
          <a:bodyPr/>
          <a:lstStyle/>
          <a:p>
            <a:pPr>
              <a:defRPr sz="2800"/>
            </a:pPr>
            <a:endParaRPr lang="en-US"/>
          </a:p>
        </c:txPr>
        <c:crossAx val="-2124194248"/>
        <c:crosses val="autoZero"/>
        <c:auto val="1"/>
        <c:lblOffset val="100"/>
        <c:baseTimeUnit val="days"/>
      </c:dateAx>
      <c:valAx>
        <c:axId val="-2124194248"/>
        <c:scaling>
          <c:orientation val="minMax"/>
        </c:scaling>
        <c:delete val="0"/>
        <c:axPos val="l"/>
        <c:majorGridlines/>
        <c:numFmt formatCode="General" sourceLinked="1"/>
        <c:majorTickMark val="out"/>
        <c:minorTickMark val="none"/>
        <c:tickLblPos val="nextTo"/>
        <c:txPr>
          <a:bodyPr/>
          <a:lstStyle/>
          <a:p>
            <a:pPr>
              <a:defRPr sz="2800"/>
            </a:pPr>
            <a:endParaRPr lang="en-US"/>
          </a:p>
        </c:txPr>
        <c:crossAx val="-2124197288"/>
        <c:crosses val="autoZero"/>
        <c:crossBetween val="between"/>
      </c:valAx>
    </c:plotArea>
    <c:legend>
      <c:legendPos val="r"/>
      <c:layout/>
      <c:overlay val="0"/>
      <c:txPr>
        <a:bodyPr/>
        <a:lstStyle/>
        <a:p>
          <a:pPr>
            <a:defRPr sz="2800"/>
          </a:pPr>
          <a:endParaRPr lang="en-US"/>
        </a:p>
      </c:txPr>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257B2BAE-E3B7-4F95-ABA8-9F9B20C71355}" type="datetimeFigureOut">
              <a:rPr lang="en-US" smtClean="0"/>
              <a:pPr/>
              <a:t>3/14/18</a:t>
            </a:fld>
            <a:endParaRPr lang="en-US"/>
          </a:p>
        </p:txBody>
      </p:sp>
      <p:sp>
        <p:nvSpPr>
          <p:cNvPr id="4" name="Footer Placeholder 3"/>
          <p:cNvSpPr>
            <a:spLocks noGrp="1"/>
          </p:cNvSpPr>
          <p:nvPr>
            <p:ph type="ftr" sz="quarter" idx="2"/>
          </p:nvPr>
        </p:nvSpPr>
        <p:spPr>
          <a:xfrm>
            <a:off x="0" y="9119476"/>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6"/>
            <a:ext cx="3169920" cy="481726"/>
          </a:xfrm>
          <a:prstGeom prst="rect">
            <a:avLst/>
          </a:prstGeom>
        </p:spPr>
        <p:txBody>
          <a:bodyPr vert="horz" lIns="96661" tIns="48331" rIns="96661" bIns="48331" rtlCol="0" anchor="b"/>
          <a:lstStyle>
            <a:lvl1pPr algn="r">
              <a:defRPr sz="1300"/>
            </a:lvl1pPr>
          </a:lstStyle>
          <a:p>
            <a:fld id="{156BF2EA-C791-402C-BA72-39851781DFA2}" type="slidenum">
              <a:rPr lang="en-US" smtClean="0"/>
              <a:pPr/>
              <a:t>‹#›</a:t>
            </a:fld>
            <a:endParaRPr lang="en-US"/>
          </a:p>
        </p:txBody>
      </p:sp>
    </p:spTree>
    <p:extLst>
      <p:ext uri="{BB962C8B-B14F-4D97-AF65-F5344CB8AC3E}">
        <p14:creationId xmlns:p14="http://schemas.microsoft.com/office/powerpoint/2010/main" val="39227606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14B61EB5-CCFD-4ACE-988B-50FDDCEDE607}" type="datetimeFigureOut">
              <a:rPr lang="en-US" smtClean="0"/>
              <a:pPr/>
              <a:t>3/14/18</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40" y="4560889"/>
            <a:ext cx="5851525" cy="43195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D279C689-0710-4C72-A375-679C8DC8FBB2}" type="slidenum">
              <a:rPr lang="en-US" smtClean="0"/>
              <a:pPr/>
              <a:t>‹#›</a:t>
            </a:fld>
            <a:endParaRPr lang="en-US"/>
          </a:p>
        </p:txBody>
      </p:sp>
    </p:spTree>
    <p:extLst>
      <p:ext uri="{BB962C8B-B14F-4D97-AF65-F5344CB8AC3E}">
        <p14:creationId xmlns:p14="http://schemas.microsoft.com/office/powerpoint/2010/main" val="256663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279C689-0710-4C72-A375-679C8DC8FBB2}" type="slidenum">
              <a:rPr lang="en-US" smtClean="0"/>
              <a:pPr/>
              <a:t>1</a:t>
            </a:fld>
            <a:endParaRPr lang="en-US"/>
          </a:p>
        </p:txBody>
      </p:sp>
    </p:spTree>
    <p:extLst>
      <p:ext uri="{BB962C8B-B14F-4D97-AF65-F5344CB8AC3E}">
        <p14:creationId xmlns:p14="http://schemas.microsoft.com/office/powerpoint/2010/main" val="83946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683442"/>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136" y="23043358"/>
            <a:ext cx="26335567" cy="271938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8602136" y="2940846"/>
            <a:ext cx="26335567" cy="197512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602136" y="25762747"/>
            <a:ext cx="26335567" cy="386357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6A23B4-339B-4FD7-BADD-635ADD9051C7}" type="datetimeFigureOut">
              <a:rPr lang="en-US" smtClean="0"/>
              <a:pPr/>
              <a:t>3/14/18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6A23B4-339B-4FD7-BADD-635ADD9051C7}" type="datetimeFigureOut">
              <a:rPr lang="en-US" smtClean="0"/>
              <a:pPr/>
              <a:t>3/14/18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969" y="1318022"/>
            <a:ext cx="9874251" cy="2808803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94988" y="1318022"/>
            <a:ext cx="29423783" cy="280880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6A23B4-339B-4FD7-BADD-635ADD9051C7}" type="datetimeFigureOut">
              <a:rPr lang="en-US" smtClean="0"/>
              <a:pPr/>
              <a:t>3/14/18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422" y="10226280"/>
            <a:ext cx="37308367" cy="7055644"/>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2836" y="18653524"/>
            <a:ext cx="30725533" cy="841295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6A23B4-339B-4FD7-BADD-635ADD9051C7}" type="datetimeFigureOut">
              <a:rPr lang="en-US" smtClean="0"/>
              <a:pPr/>
              <a:t>3/14/18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6A23B4-339B-4FD7-BADD-635ADD9051C7}" type="datetimeFigureOut">
              <a:rPr lang="en-US" smtClean="0"/>
              <a:pPr/>
              <a:t>3/14/18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4" y="21152647"/>
            <a:ext cx="37308367" cy="653891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4" y="13951744"/>
            <a:ext cx="37308367" cy="72009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6A23B4-339B-4FD7-BADD-635ADD9051C7}" type="datetimeFigureOut">
              <a:rPr lang="en-US" smtClean="0"/>
              <a:pPr/>
              <a:t>3/14/18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94984" y="7680722"/>
            <a:ext cx="19649016" cy="217253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2047205" y="7680722"/>
            <a:ext cx="19649017" cy="217253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6A23B4-339B-4FD7-BADD-635ADD9051C7}" type="datetimeFigureOut">
              <a:rPr lang="en-US" smtClean="0"/>
              <a:pPr/>
              <a:t>3/14/18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4986" y="7368778"/>
            <a:ext cx="19392900" cy="30706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194986" y="10439401"/>
            <a:ext cx="19392900" cy="189666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969" y="7368778"/>
            <a:ext cx="19399251" cy="30706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2296969" y="10439401"/>
            <a:ext cx="19399251" cy="1896665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6A23B4-339B-4FD7-BADD-635ADD9051C7}" type="datetimeFigureOut">
              <a:rPr lang="en-US" smtClean="0"/>
              <a:pPr/>
              <a:t>3/14/18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6A23B4-339B-4FD7-BADD-635ADD9051C7}" type="datetimeFigureOut">
              <a:rPr lang="en-US" smtClean="0"/>
              <a:pPr/>
              <a:t>3/14/18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6A23B4-339B-4FD7-BADD-635ADD9051C7}" type="datetimeFigureOut">
              <a:rPr lang="en-US" smtClean="0"/>
              <a:pPr/>
              <a:t>3/14/18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987" y="1310879"/>
            <a:ext cx="14439900" cy="557807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7159817" y="1310880"/>
            <a:ext cx="24536400" cy="2809517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4987" y="6888956"/>
            <a:ext cx="14439900" cy="22517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6A23B4-339B-4FD7-BADD-635ADD9051C7}" type="datetimeFigureOut">
              <a:rPr lang="en-US" smtClean="0"/>
              <a:pPr/>
              <a:t>3/14/18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ECC31D-2E84-4DBE-B7DB-BADD4508C97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tiff"/><Relationship Id="rId5"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2.xml"/><Relationship Id="rId12" Type="http://schemas.openxmlformats.org/officeDocument/2006/relationships/theme" Target="../theme/theme2.xml"/><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 Id="rId9" Type="http://schemas.openxmlformats.org/officeDocument/2006/relationships/slideLayout" Target="../slideLayouts/slideLayout10.xml"/><Relationship Id="rId10"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SARE_NorthCentral_CMYK.eps"/>
          <p:cNvPicPr>
            <a:picLocks noChangeAspect="1"/>
          </p:cNvPicPr>
          <p:nvPr userDrawn="1"/>
        </p:nvPicPr>
        <p:blipFill>
          <a:blip r:embed="rId3" cstate="print"/>
          <a:stretch>
            <a:fillRect/>
          </a:stretch>
        </p:blipFill>
        <p:spPr>
          <a:xfrm>
            <a:off x="39735770" y="28445460"/>
            <a:ext cx="3583930" cy="3306440"/>
          </a:xfrm>
          <a:prstGeom prst="rect">
            <a:avLst/>
          </a:prstGeom>
        </p:spPr>
      </p:pic>
      <p:sp>
        <p:nvSpPr>
          <p:cNvPr id="16" name="Rectangle 15"/>
          <p:cNvSpPr/>
          <p:nvPr userDrawn="1"/>
        </p:nvSpPr>
        <p:spPr>
          <a:xfrm>
            <a:off x="0" y="6858000"/>
            <a:ext cx="43891200" cy="21488400"/>
          </a:xfrm>
          <a:prstGeom prst="rect">
            <a:avLst/>
          </a:prstGeom>
          <a:gradFill>
            <a:gsLst>
              <a:gs pos="0">
                <a:srgbClr val="FFC20E">
                  <a:alpha val="80000"/>
                </a:srgbClr>
              </a:gs>
              <a:gs pos="50000">
                <a:srgbClr val="F3DA93"/>
              </a:gs>
              <a:gs pos="100000">
                <a:srgbClr val="F4DD9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914400" y="5143500"/>
            <a:ext cx="42062400" cy="22745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9525" y="0"/>
            <a:ext cx="43891200" cy="6949440"/>
          </a:xfrm>
          <a:prstGeom prst="rect">
            <a:avLst/>
          </a:prstGeom>
          <a:gradFill flip="none" rotWithShape="1">
            <a:gsLst>
              <a:gs pos="0">
                <a:srgbClr val="FFC20E">
                  <a:alpha val="80000"/>
                </a:srgbClr>
              </a:gs>
              <a:gs pos="75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4400" y="28642056"/>
            <a:ext cx="4916424" cy="3361944"/>
          </a:xfrm>
          <a:prstGeom prst="rect">
            <a:avLst/>
          </a:prstGeom>
        </p:spPr>
      </p:pic>
      <p:cxnSp>
        <p:nvCxnSpPr>
          <p:cNvPr id="18" name="Straight Connector 17"/>
          <p:cNvCxnSpPr/>
          <p:nvPr userDrawn="1"/>
        </p:nvCxnSpPr>
        <p:spPr>
          <a:xfrm>
            <a:off x="914400" y="27889200"/>
            <a:ext cx="42062400" cy="1588"/>
          </a:xfrm>
          <a:prstGeom prst="line">
            <a:avLst/>
          </a:prstGeom>
          <a:ln w="12700">
            <a:solidFill>
              <a:srgbClr val="FFC20E"/>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6858000" y="4114800"/>
            <a:ext cx="36118800" cy="1371600"/>
          </a:xfrm>
          <a:prstGeom prst="rect">
            <a:avLst/>
          </a:prstGeom>
          <a:solidFill>
            <a:srgbClr val="FFC20E"/>
          </a:solidFill>
          <a:ln>
            <a:solidFill>
              <a:srgbClr val="DEA8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950208"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0" cap="flat">
                  <a:noFill/>
                  <a:round/>
                </a:ln>
                <a:solidFill>
                  <a:srgbClr val="423A24"/>
                </a:solidFill>
                <a:effectLst>
                  <a:outerShdw blurRad="50800" dist="50800" dir="5400000" algn="ctr" rotWithShape="0">
                    <a:schemeClr val="bg1"/>
                  </a:outerShdw>
                </a:effectLst>
                <a:uLnTx/>
                <a:uFillTx/>
                <a:latin typeface="Gill Sans MT" pitchFamily="34" charset="0"/>
                <a:ea typeface="+mn-ea"/>
                <a:cs typeface="+mn-cs"/>
              </a:rPr>
              <a:t>     </a:t>
            </a:r>
            <a:r>
              <a:rPr kumimoji="0" lang="en-US" sz="5400" b="1" i="0" u="none" strike="noStrike" kern="1200" cap="none" spc="0" normalizeH="0" baseline="0" noProof="0" smtClean="0">
                <a:ln w="0" cap="flat">
                  <a:noFill/>
                  <a:round/>
                </a:ln>
                <a:solidFill>
                  <a:srgbClr val="423A24"/>
                </a:solidFill>
                <a:effectLst>
                  <a:outerShdw blurRad="50800" dist="50800" dir="5400000" algn="ctr" rotWithShape="0">
                    <a:schemeClr val="bg1"/>
                  </a:outerShdw>
                </a:effectLst>
                <a:uLnTx/>
                <a:uFillTx/>
                <a:latin typeface="Gill Sans MT" pitchFamily="34" charset="0"/>
                <a:ea typeface="+mn-ea"/>
                <a:cs typeface="+mn-cs"/>
              </a:rPr>
              <a:t>SARE </a:t>
            </a:r>
            <a:r>
              <a:rPr kumimoji="0" lang="en-US" sz="5500" b="1" i="0" u="none" strike="noStrike" kern="1200" cap="none" spc="0" normalizeH="0" baseline="0" noProof="0" smtClean="0">
                <a:ln w="0" cap="flat">
                  <a:noFill/>
                  <a:round/>
                </a:ln>
                <a:solidFill>
                  <a:srgbClr val="423A24"/>
                </a:solidFill>
                <a:effectLst>
                  <a:outerShdw blurRad="50800" dist="50800" dir="5400000" algn="ctr" rotWithShape="0">
                    <a:schemeClr val="bg1"/>
                  </a:outerShdw>
                </a:effectLst>
                <a:uLnTx/>
                <a:uFillTx/>
                <a:latin typeface="Gill Sans MT" pitchFamily="34" charset="0"/>
                <a:ea typeface="+mn-ea"/>
                <a:cs typeface="+mn-cs"/>
              </a:rPr>
              <a:t>PROJECT</a:t>
            </a:r>
            <a:endParaRPr kumimoji="0" lang="en-US" sz="5400" b="1" i="0" u="none" strike="noStrike" kern="1200" cap="none" spc="0" normalizeH="0" baseline="0" noProof="0" dirty="0">
              <a:ln w="0" cap="flat">
                <a:noFill/>
                <a:round/>
              </a:ln>
              <a:solidFill>
                <a:srgbClr val="423A24"/>
              </a:solidFill>
              <a:effectLst>
                <a:outerShdw blurRad="50800" dist="50800" dir="5400000" algn="ctr" rotWithShape="0">
                  <a:schemeClr val="bg1"/>
                </a:outerShdw>
              </a:effectLst>
              <a:uLnTx/>
              <a:uFillTx/>
              <a:latin typeface="Gill Sans MT" pitchFamily="34" charset="0"/>
              <a:ea typeface="+mn-ea"/>
              <a:cs typeface="+mn-cs"/>
            </a:endParaRPr>
          </a:p>
        </p:txBody>
      </p:sp>
      <p:sp>
        <p:nvSpPr>
          <p:cNvPr id="13" name="TextBox 12"/>
          <p:cNvSpPr txBox="1"/>
          <p:nvPr userDrawn="1"/>
        </p:nvSpPr>
        <p:spPr>
          <a:xfrm>
            <a:off x="40074850" y="31550528"/>
            <a:ext cx="2901950" cy="453472"/>
          </a:xfrm>
          <a:prstGeom prst="rect">
            <a:avLst/>
          </a:prstGeom>
          <a:noFill/>
        </p:spPr>
        <p:txBody>
          <a:bodyPr wrap="square" rtlCol="0">
            <a:noAutofit/>
          </a:bodyPr>
          <a:lstStyle/>
          <a:p>
            <a:pPr algn="ctr"/>
            <a:r>
              <a:rPr lang="en-US" sz="2500" smtClean="0">
                <a:latin typeface="Gill Sans MT" pitchFamily="34" charset="0"/>
              </a:rPr>
              <a:t>northcentralsare.org</a:t>
            </a:r>
            <a:endParaRPr lang="en-US" sz="2500">
              <a:latin typeface="Gill Sans MT" pitchFamily="34" charset="0"/>
            </a:endParaRPr>
          </a:p>
        </p:txBody>
      </p:sp>
      <p:pic>
        <p:nvPicPr>
          <p:cNvPr id="20" name="Picture 19" descr="SARE_NorthCentral_CMYK_2.eps"/>
          <p:cNvPicPr>
            <a:picLocks noChangeAspect="1"/>
          </p:cNvPicPr>
          <p:nvPr userDrawn="1"/>
        </p:nvPicPr>
        <p:blipFill>
          <a:blip r:embed="rId5" cstate="print"/>
          <a:stretch>
            <a:fillRect/>
          </a:stretch>
        </p:blipFill>
        <p:spPr>
          <a:xfrm>
            <a:off x="925647" y="925577"/>
            <a:ext cx="5120640" cy="4544568"/>
          </a:xfrm>
          <a:prstGeom prst="rect">
            <a:avLst/>
          </a:prstGeom>
        </p:spPr>
      </p:pic>
    </p:spTree>
    <p:extLst>
      <p:ext uri="{BB962C8B-B14F-4D97-AF65-F5344CB8AC3E}">
        <p14:creationId xmlns:p14="http://schemas.microsoft.com/office/powerpoint/2010/main" val="216532904"/>
      </p:ext>
    </p:extLst>
  </p:cSld>
  <p:clrMap bg1="lt1" tx1="dk1" bg2="lt2" tx2="dk2" accent1="accent1" accent2="accent2" accent3="accent3" accent4="accent4" accent5="accent5" accent6="accent6" hlink="hlink" folHlink="folHlink"/>
  <p:sldLayoutIdLst>
    <p:sldLayoutId id="2147483661" r:id="rId1"/>
  </p:sldLayoutIdLst>
  <p:timing>
    <p:tnLst>
      <p:par>
        <p:cTn xmlns:p14="http://schemas.microsoft.com/office/powerpoint/2010/main" id="1" dur="indefinite" restart="never" nodeType="tmRoot"/>
      </p:par>
    </p:tnLst>
  </p:timing>
  <p:txStyles>
    <p:titleStyle>
      <a:lvl1pPr algn="l" defTabSz="3291882" rtl="0" eaLnBrk="1" latinLnBrk="0" hangingPunct="1">
        <a:lnSpc>
          <a:spcPct val="90000"/>
        </a:lnSpc>
        <a:spcBef>
          <a:spcPct val="0"/>
        </a:spcBef>
        <a:buNone/>
        <a:defRPr sz="15840" kern="1200">
          <a:solidFill>
            <a:schemeClr val="tx1"/>
          </a:solidFill>
          <a:latin typeface="+mj-lt"/>
          <a:ea typeface="+mj-ea"/>
          <a:cs typeface="+mj-cs"/>
        </a:defRPr>
      </a:lvl1pPr>
    </p:titleStyle>
    <p:bodyStyle>
      <a:lvl1pPr marL="0" indent="0" algn="l" defTabSz="3291882" rtl="0" eaLnBrk="1" latinLnBrk="0" hangingPunct="1">
        <a:lnSpc>
          <a:spcPct val="90000"/>
        </a:lnSpc>
        <a:spcBef>
          <a:spcPts val="3600"/>
        </a:spcBef>
        <a:buFont typeface="Arial" panose="020B0604020202020204" pitchFamily="34" charset="0"/>
        <a:buNone/>
        <a:defRPr sz="1600" kern="1200">
          <a:solidFill>
            <a:schemeClr val="tx1"/>
          </a:solidFill>
          <a:latin typeface="+mn-lt"/>
          <a:ea typeface="+mn-ea"/>
          <a:cs typeface="+mn-cs"/>
        </a:defRPr>
      </a:lvl1pPr>
      <a:lvl2pPr marL="2468910" indent="-822970" algn="l" defTabSz="3291882" rtl="0" eaLnBrk="1" latinLnBrk="0" hangingPunct="1">
        <a:lnSpc>
          <a:spcPct val="90000"/>
        </a:lnSpc>
        <a:spcBef>
          <a:spcPts val="1800"/>
        </a:spcBef>
        <a:buFont typeface="Arial" panose="020B0604020202020204" pitchFamily="34" charset="0"/>
        <a:buChar char="•"/>
        <a:defRPr sz="8640" kern="1200">
          <a:solidFill>
            <a:schemeClr val="tx1"/>
          </a:solidFill>
          <a:latin typeface="+mn-lt"/>
          <a:ea typeface="+mn-ea"/>
          <a:cs typeface="+mn-cs"/>
        </a:defRPr>
      </a:lvl2pPr>
      <a:lvl3pPr marL="4114852" indent="-822970" algn="l" defTabSz="3291882" rtl="0" eaLnBrk="1" latinLnBrk="0" hangingPunct="1">
        <a:lnSpc>
          <a:spcPct val="90000"/>
        </a:lnSpc>
        <a:spcBef>
          <a:spcPts val="1800"/>
        </a:spcBef>
        <a:buFont typeface="Arial" panose="020B0604020202020204" pitchFamily="34" charset="0"/>
        <a:buChar char="•"/>
        <a:defRPr sz="7200" kern="1200">
          <a:solidFill>
            <a:schemeClr val="tx1"/>
          </a:solidFill>
          <a:latin typeface="+mn-lt"/>
          <a:ea typeface="+mn-ea"/>
          <a:cs typeface="+mn-cs"/>
        </a:defRPr>
      </a:lvl3pPr>
      <a:lvl4pPr marL="5760792" indent="-822970" algn="l" defTabSz="3291882"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4pPr>
      <a:lvl5pPr marL="7406732" indent="-822970" algn="l" defTabSz="3291882"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5pPr>
      <a:lvl6pPr marL="9052674" indent="-822970" algn="l" defTabSz="3291882"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6pPr>
      <a:lvl7pPr marL="10698614" indent="-822970" algn="l" defTabSz="3291882"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7pPr>
      <a:lvl8pPr marL="12344554" indent="-822970" algn="l" defTabSz="3291882"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8pPr>
      <a:lvl9pPr marL="13990494" indent="-822970" algn="l" defTabSz="3291882"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9pPr>
    </p:bodyStyle>
    <p:otherStyle>
      <a:defPPr>
        <a:defRPr lang="en-US"/>
      </a:defPPr>
      <a:lvl1pPr marL="0" algn="l" defTabSz="3291882" rtl="0" eaLnBrk="1" latinLnBrk="0" hangingPunct="1">
        <a:defRPr sz="6480" kern="1200">
          <a:solidFill>
            <a:schemeClr val="tx1"/>
          </a:solidFill>
          <a:latin typeface="+mn-lt"/>
          <a:ea typeface="+mn-ea"/>
          <a:cs typeface="+mn-cs"/>
        </a:defRPr>
      </a:lvl1pPr>
      <a:lvl2pPr marL="1645940" algn="l" defTabSz="3291882" rtl="0" eaLnBrk="1" latinLnBrk="0" hangingPunct="1">
        <a:defRPr sz="6480" kern="1200">
          <a:solidFill>
            <a:schemeClr val="tx1"/>
          </a:solidFill>
          <a:latin typeface="+mn-lt"/>
          <a:ea typeface="+mn-ea"/>
          <a:cs typeface="+mn-cs"/>
        </a:defRPr>
      </a:lvl2pPr>
      <a:lvl3pPr marL="3291882" algn="l" defTabSz="3291882" rtl="0" eaLnBrk="1" latinLnBrk="0" hangingPunct="1">
        <a:defRPr sz="6480" kern="1200">
          <a:solidFill>
            <a:schemeClr val="tx1"/>
          </a:solidFill>
          <a:latin typeface="+mn-lt"/>
          <a:ea typeface="+mn-ea"/>
          <a:cs typeface="+mn-cs"/>
        </a:defRPr>
      </a:lvl3pPr>
      <a:lvl4pPr marL="4937822" algn="l" defTabSz="3291882" rtl="0" eaLnBrk="1" latinLnBrk="0" hangingPunct="1">
        <a:defRPr sz="6480" kern="1200">
          <a:solidFill>
            <a:schemeClr val="tx1"/>
          </a:solidFill>
          <a:latin typeface="+mn-lt"/>
          <a:ea typeface="+mn-ea"/>
          <a:cs typeface="+mn-cs"/>
        </a:defRPr>
      </a:lvl4pPr>
      <a:lvl5pPr marL="6583762" algn="l" defTabSz="3291882" rtl="0" eaLnBrk="1" latinLnBrk="0" hangingPunct="1">
        <a:defRPr sz="6480" kern="1200">
          <a:solidFill>
            <a:schemeClr val="tx1"/>
          </a:solidFill>
          <a:latin typeface="+mn-lt"/>
          <a:ea typeface="+mn-ea"/>
          <a:cs typeface="+mn-cs"/>
        </a:defRPr>
      </a:lvl5pPr>
      <a:lvl6pPr marL="8229702" algn="l" defTabSz="3291882" rtl="0" eaLnBrk="1" latinLnBrk="0" hangingPunct="1">
        <a:defRPr sz="6480" kern="1200">
          <a:solidFill>
            <a:schemeClr val="tx1"/>
          </a:solidFill>
          <a:latin typeface="+mn-lt"/>
          <a:ea typeface="+mn-ea"/>
          <a:cs typeface="+mn-cs"/>
        </a:defRPr>
      </a:lvl6pPr>
      <a:lvl7pPr marL="9875644" algn="l" defTabSz="3291882" rtl="0" eaLnBrk="1" latinLnBrk="0" hangingPunct="1">
        <a:defRPr sz="6480" kern="1200">
          <a:solidFill>
            <a:schemeClr val="tx1"/>
          </a:solidFill>
          <a:latin typeface="+mn-lt"/>
          <a:ea typeface="+mn-ea"/>
          <a:cs typeface="+mn-cs"/>
        </a:defRPr>
      </a:lvl7pPr>
      <a:lvl8pPr marL="11521584" algn="l" defTabSz="3291882" rtl="0" eaLnBrk="1" latinLnBrk="0" hangingPunct="1">
        <a:defRPr sz="6480" kern="1200">
          <a:solidFill>
            <a:schemeClr val="tx1"/>
          </a:solidFill>
          <a:latin typeface="+mn-lt"/>
          <a:ea typeface="+mn-ea"/>
          <a:cs typeface="+mn-cs"/>
        </a:defRPr>
      </a:lvl8pPr>
      <a:lvl9pPr marL="13167524" algn="l" defTabSz="3291882" rtl="0" eaLnBrk="1" latinLnBrk="0" hangingPunct="1">
        <a:defRPr sz="64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94989" y="1318022"/>
            <a:ext cx="39501233" cy="54864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194989" y="7680722"/>
            <a:ext cx="39501233" cy="2172533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194989" y="30510956"/>
            <a:ext cx="10240433" cy="1752600"/>
          </a:xfrm>
          <a:prstGeom prst="rect">
            <a:avLst/>
          </a:prstGeom>
        </p:spPr>
        <p:txBody>
          <a:bodyPr vert="horz" lIns="91440" tIns="45720" rIns="91440" bIns="45720" rtlCol="0" anchor="ctr"/>
          <a:lstStyle>
            <a:lvl1pPr algn="l">
              <a:defRPr sz="1200">
                <a:solidFill>
                  <a:schemeClr val="tx1">
                    <a:tint val="75000"/>
                  </a:schemeClr>
                </a:solidFill>
              </a:defRPr>
            </a:lvl1pPr>
          </a:lstStyle>
          <a:p>
            <a:fld id="{076A23B4-339B-4FD7-BADD-635ADD9051C7}" type="datetimeFigureOut">
              <a:rPr lang="en-US" smtClean="0"/>
              <a:pPr/>
              <a:t>3/14/18</a:t>
            </a:fld>
            <a:endParaRPr lang="en-US"/>
          </a:p>
        </p:txBody>
      </p:sp>
      <p:sp>
        <p:nvSpPr>
          <p:cNvPr id="5" name="Footer Placeholder 4"/>
          <p:cNvSpPr>
            <a:spLocks noGrp="1"/>
          </p:cNvSpPr>
          <p:nvPr>
            <p:ph type="ftr" sz="quarter" idx="3"/>
          </p:nvPr>
        </p:nvSpPr>
        <p:spPr>
          <a:xfrm>
            <a:off x="14996589" y="30510956"/>
            <a:ext cx="13898033" cy="1752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1455789" y="30510956"/>
            <a:ext cx="10240433" cy="1752600"/>
          </a:xfrm>
          <a:prstGeom prst="rect">
            <a:avLst/>
          </a:prstGeom>
        </p:spPr>
        <p:txBody>
          <a:bodyPr vert="horz" lIns="91440" tIns="45720" rIns="91440" bIns="45720" rtlCol="0" anchor="ctr"/>
          <a:lstStyle>
            <a:lvl1pPr algn="r">
              <a:defRPr sz="1200">
                <a:solidFill>
                  <a:schemeClr val="tx1">
                    <a:tint val="75000"/>
                  </a:schemeClr>
                </a:solidFill>
              </a:defRPr>
            </a:lvl1pPr>
          </a:lstStyle>
          <a:p>
            <a:fld id="{5EECC31D-2E84-4DBE-B7DB-BADD4508C97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chart" Target="../charts/chart1.xml"/><Relationship Id="rId7" Type="http://schemas.openxmlformats.org/officeDocument/2006/relationships/image" Target="../media/image7.jpeg"/><Relationship Id="rId8" Type="http://schemas.openxmlformats.org/officeDocument/2006/relationships/image" Target="../media/image8.jpeg"/><Relationship Id="rId9" Type="http://schemas.openxmlformats.org/officeDocument/2006/relationships/image" Target="../media/image9.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6327235" y="30453932"/>
            <a:ext cx="8609553" cy="1569660"/>
          </a:xfrm>
          <a:prstGeom prst="rect">
            <a:avLst/>
          </a:prstGeom>
          <a:noFill/>
        </p:spPr>
        <p:txBody>
          <a:bodyPr wrap="square" rtlCol="0">
            <a:spAutoFit/>
          </a:bodyPr>
          <a:lstStyle/>
          <a:p>
            <a:pPr>
              <a:defRPr/>
            </a:pPr>
            <a:r>
              <a:rPr lang="en-US" sz="1600" b="0" i="0" u="none" strike="noStrike" kern="1200" dirty="0" smtClean="0">
                <a:effectLst/>
                <a:latin typeface="Gill Sans MT" pitchFamily="34" charset="0"/>
                <a:ea typeface="+mn-ea"/>
                <a:cs typeface="+mn-cs"/>
              </a:rPr>
              <a:t>This project is supported by the National Institute of Food and Agriculture, U.S. Department of Agriculture, under award number </a:t>
            </a:r>
            <a:r>
              <a:rPr lang="en-US" sz="1600" dirty="0" smtClean="0">
                <a:latin typeface="Gill Sans MT" pitchFamily="34" charset="0"/>
              </a:rPr>
              <a:t>XXXX-XXXXX-XXXXX </a:t>
            </a:r>
            <a:r>
              <a:rPr lang="en-US" sz="1600" b="0" i="0" u="none" strike="noStrike" kern="1200" baseline="0" dirty="0" smtClean="0">
                <a:effectLst/>
                <a:latin typeface="Gill Sans MT" pitchFamily="34" charset="0"/>
                <a:ea typeface="+mn-ea"/>
                <a:cs typeface="+mn-cs"/>
              </a:rPr>
              <a:t>through the North Central Region Sustainable Agriculture Research </a:t>
            </a:r>
            <a:r>
              <a:rPr lang="en-US" sz="1600" dirty="0" smtClean="0">
                <a:latin typeface="Gill Sans MT" pitchFamily="34" charset="0"/>
              </a:rPr>
              <a:t>and Education </a:t>
            </a:r>
            <a:r>
              <a:rPr lang="en-US" sz="1600" b="0" i="0" u="none" strike="noStrike" kern="1200" baseline="0" dirty="0" smtClean="0">
                <a:effectLst/>
                <a:latin typeface="Gill Sans MT" pitchFamily="34" charset="0"/>
                <a:ea typeface="+mn-ea"/>
                <a:cs typeface="+mn-cs"/>
              </a:rPr>
              <a:t>program under </a:t>
            </a:r>
            <a:r>
              <a:rPr lang="en-US" sz="1600" b="0" i="0" u="none" strike="noStrike" kern="1200" baseline="0" dirty="0" err="1" smtClean="0">
                <a:effectLst/>
                <a:latin typeface="Gill Sans MT" pitchFamily="34" charset="0"/>
                <a:ea typeface="+mn-ea"/>
                <a:cs typeface="+mn-cs"/>
              </a:rPr>
              <a:t>subaward</a:t>
            </a:r>
            <a:r>
              <a:rPr lang="en-US" sz="1600" b="0" i="0" u="none" strike="noStrike" kern="1200" baseline="0" dirty="0" smtClean="0">
                <a:effectLst/>
                <a:latin typeface="Gill Sans MT" pitchFamily="34" charset="0"/>
                <a:ea typeface="+mn-ea"/>
                <a:cs typeface="+mn-cs"/>
              </a:rPr>
              <a:t> number </a:t>
            </a:r>
            <a:r>
              <a:rPr lang="en-US" sz="1600" dirty="0" smtClean="0">
                <a:latin typeface="Gill Sans MT" pitchFamily="34" charset="0"/>
              </a:rPr>
              <a:t>FNCXX-XXX</a:t>
            </a:r>
            <a:r>
              <a:rPr lang="en-US" sz="1600" b="0" i="0" u="none" strike="noStrike" kern="1200" baseline="0" dirty="0" smtClean="0">
                <a:effectLst/>
                <a:latin typeface="Gill Sans MT" pitchFamily="34" charset="0"/>
                <a:ea typeface="+mn-ea"/>
                <a:cs typeface="+mn-cs"/>
              </a:rPr>
              <a:t>.</a:t>
            </a:r>
            <a:r>
              <a:rPr lang="en-US" sz="1600" b="0" i="0" u="none" strike="noStrike" kern="1200" dirty="0" smtClean="0">
                <a:effectLst/>
                <a:latin typeface="Gill Sans MT" pitchFamily="34" charset="0"/>
                <a:ea typeface="+mn-ea"/>
                <a:cs typeface="+mn-cs"/>
              </a:rPr>
              <a:t>  Any opinions, findings, </a:t>
            </a:r>
            <a:r>
              <a:rPr lang="en-US" sz="1600" b="0" i="0" u="none" strike="noStrike" kern="1200" baseline="0" dirty="0" smtClean="0">
                <a:effectLst/>
                <a:latin typeface="Gill Sans MT" pitchFamily="34" charset="0"/>
                <a:ea typeface="+mn-ea"/>
                <a:cs typeface="+mn-cs"/>
              </a:rPr>
              <a:t>conclusions</a:t>
            </a:r>
            <a:r>
              <a:rPr lang="en-US" sz="1600" b="0" i="0" u="none" strike="noStrike" kern="1200" dirty="0" smtClean="0">
                <a:effectLst/>
                <a:latin typeface="Gill Sans MT" pitchFamily="34" charset="0"/>
                <a:ea typeface="+mn-ea"/>
                <a:cs typeface="+mn-cs"/>
              </a:rPr>
              <a:t>, or recommendations expressed in this publication are those of the author(s) and do not necessarily reflect the view of the U.S. Department of Agriculture or SARE. USDA is an equal opportunity employer and service provider.</a:t>
            </a:r>
            <a:endParaRPr lang="en-US" sz="1600" dirty="0">
              <a:latin typeface="Gill Sans MT" pitchFamily="34" charset="0"/>
            </a:endParaRPr>
          </a:p>
        </p:txBody>
      </p:sp>
      <p:sp>
        <p:nvSpPr>
          <p:cNvPr id="6" name="TextBox 5"/>
          <p:cNvSpPr txBox="1"/>
          <p:nvPr/>
        </p:nvSpPr>
        <p:spPr>
          <a:xfrm>
            <a:off x="6858000" y="685800"/>
            <a:ext cx="35814000" cy="3429000"/>
          </a:xfrm>
          <a:prstGeom prst="rect">
            <a:avLst/>
          </a:prstGeom>
          <a:noFill/>
        </p:spPr>
        <p:txBody>
          <a:bodyPr wrap="square" rtlCol="0" anchor="ctr" anchorCtr="0">
            <a:normAutofit/>
          </a:bodyPr>
          <a:lstStyle/>
          <a:p>
            <a:pPr algn="ctr"/>
            <a:r>
              <a:rPr lang="en-US" sz="14000" b="1" dirty="0" smtClean="0">
                <a:latin typeface="Gill Sans MT" pitchFamily="34" charset="0"/>
                <a:cs typeface="Arial" panose="020B0604020202020204" pitchFamily="34" charset="0"/>
              </a:rPr>
              <a:t>OUR FARMS, OUR FUTURE</a:t>
            </a:r>
          </a:p>
        </p:txBody>
      </p:sp>
      <p:sp>
        <p:nvSpPr>
          <p:cNvPr id="15" name="TextBox 14"/>
          <p:cNvSpPr txBox="1"/>
          <p:nvPr/>
        </p:nvSpPr>
        <p:spPr>
          <a:xfrm>
            <a:off x="18256469" y="28850896"/>
            <a:ext cx="20488991" cy="1107996"/>
          </a:xfrm>
          <a:prstGeom prst="rect">
            <a:avLst/>
          </a:prstGeom>
          <a:noFill/>
        </p:spPr>
        <p:txBody>
          <a:bodyPr wrap="square" rtlCol="0">
            <a:spAutoFit/>
          </a:bodyPr>
          <a:lstStyle/>
          <a:p>
            <a:pPr algn="ctr"/>
            <a:r>
              <a:rPr lang="en-US" sz="6600" dirty="0" err="1" smtClean="0">
                <a:solidFill>
                  <a:srgbClr val="FF0000"/>
                </a:solidFill>
                <a:latin typeface="Gill Sans MT" pitchFamily="34" charset="0"/>
              </a:rPr>
              <a:t>Placea</a:t>
            </a:r>
            <a:endParaRPr lang="en-US" sz="6600" dirty="0">
              <a:solidFill>
                <a:srgbClr val="FF0000"/>
              </a:solidFill>
              <a:latin typeface="Gill Sans MT" pitchFamily="34" charset="0"/>
            </a:endParaRPr>
          </a:p>
        </p:txBody>
      </p:sp>
      <p:sp>
        <p:nvSpPr>
          <p:cNvPr id="11" name="Rectangle 10"/>
          <p:cNvSpPr/>
          <p:nvPr/>
        </p:nvSpPr>
        <p:spPr>
          <a:xfrm>
            <a:off x="16129778" y="4367444"/>
            <a:ext cx="26501945" cy="938719"/>
          </a:xfrm>
          <a:prstGeom prst="rect">
            <a:avLst/>
          </a:prstGeom>
        </p:spPr>
        <p:txBody>
          <a:bodyPr wrap="square">
            <a:spAutoFit/>
          </a:bodyPr>
          <a:lstStyle/>
          <a:p>
            <a:pPr algn="r"/>
            <a:r>
              <a:rPr lang="en-US" sz="5500" b="1" dirty="0" smtClean="0">
                <a:ln w="0" cap="flat" cmpd="sng">
                  <a:noFill/>
                  <a:round/>
                </a:ln>
                <a:solidFill>
                  <a:srgbClr val="423A24"/>
                </a:solidFill>
                <a:effectLst>
                  <a:outerShdw blurRad="50800" dist="50800" dir="5400000" algn="ctr" rotWithShape="0">
                    <a:schemeClr val="bg1"/>
                  </a:outerShdw>
                </a:effectLst>
                <a:latin typeface="Gill Sans MT" pitchFamily="34" charset="0"/>
              </a:rPr>
              <a:t>William M . West, Mike Foster, Steve </a:t>
            </a:r>
            <a:r>
              <a:rPr lang="en-US" sz="5500" b="1" dirty="0" err="1" smtClean="0">
                <a:ln w="0" cap="flat" cmpd="sng">
                  <a:noFill/>
                  <a:round/>
                </a:ln>
                <a:solidFill>
                  <a:srgbClr val="423A24"/>
                </a:solidFill>
                <a:effectLst>
                  <a:outerShdw blurRad="50800" dist="50800" dir="5400000" algn="ctr" rotWithShape="0">
                    <a:schemeClr val="bg1"/>
                  </a:outerShdw>
                </a:effectLst>
                <a:latin typeface="Gill Sans MT" pitchFamily="34" charset="0"/>
              </a:rPr>
              <a:t>Stomberg</a:t>
            </a:r>
            <a:r>
              <a:rPr lang="en-US" sz="5500" b="1" dirty="0" smtClean="0">
                <a:ln w="0" cap="flat" cmpd="sng">
                  <a:noFill/>
                  <a:round/>
                </a:ln>
                <a:solidFill>
                  <a:srgbClr val="423A24"/>
                </a:solidFill>
                <a:effectLst>
                  <a:outerShdw blurRad="50800" dist="50800" dir="5400000" algn="ctr" rotWithShape="0">
                    <a:schemeClr val="bg1"/>
                  </a:outerShdw>
                </a:effectLst>
                <a:latin typeface="Gill Sans MT" pitchFamily="34" charset="0"/>
              </a:rPr>
              <a:t>, </a:t>
            </a:r>
            <a:r>
              <a:rPr lang="en-US" sz="5500" b="1" dirty="0" err="1" smtClean="0">
                <a:ln w="0" cap="flat" cmpd="sng">
                  <a:noFill/>
                  <a:round/>
                </a:ln>
                <a:solidFill>
                  <a:srgbClr val="423A24"/>
                </a:solidFill>
                <a:effectLst>
                  <a:outerShdw blurRad="50800" dist="50800" dir="5400000" algn="ctr" rotWithShape="0">
                    <a:schemeClr val="bg1"/>
                  </a:outerShdw>
                </a:effectLst>
                <a:latin typeface="Gill Sans MT" pitchFamily="34" charset="0"/>
              </a:rPr>
              <a:t>Kaleb</a:t>
            </a:r>
            <a:r>
              <a:rPr lang="en-US" sz="5500" b="1" dirty="0" smtClean="0">
                <a:ln w="0" cap="flat" cmpd="sng">
                  <a:noFill/>
                  <a:round/>
                </a:ln>
                <a:solidFill>
                  <a:srgbClr val="423A24"/>
                </a:solidFill>
                <a:effectLst>
                  <a:outerShdw blurRad="50800" dist="50800" dir="5400000" algn="ctr" rotWithShape="0">
                    <a:schemeClr val="bg1"/>
                  </a:outerShdw>
                </a:effectLst>
                <a:latin typeface="Gill Sans MT" pitchFamily="34" charset="0"/>
              </a:rPr>
              <a:t> </a:t>
            </a:r>
            <a:r>
              <a:rPr lang="en-US" sz="5500" b="1" dirty="0" err="1" smtClean="0">
                <a:ln w="0" cap="flat" cmpd="sng">
                  <a:noFill/>
                  <a:round/>
                </a:ln>
                <a:solidFill>
                  <a:srgbClr val="423A24"/>
                </a:solidFill>
                <a:effectLst>
                  <a:outerShdw blurRad="50800" dist="50800" dir="5400000" algn="ctr" rotWithShape="0">
                    <a:schemeClr val="bg1"/>
                  </a:outerShdw>
                </a:effectLst>
                <a:latin typeface="Gill Sans MT" pitchFamily="34" charset="0"/>
              </a:rPr>
              <a:t>Santey</a:t>
            </a:r>
            <a:r>
              <a:rPr lang="en-US" sz="5500" b="1" dirty="0" smtClean="0">
                <a:ln w="0" cap="flat" cmpd="sng">
                  <a:noFill/>
                  <a:round/>
                </a:ln>
                <a:solidFill>
                  <a:srgbClr val="423A24"/>
                </a:solidFill>
                <a:effectLst>
                  <a:outerShdw blurRad="50800" dist="50800" dir="5400000" algn="ctr" rotWithShape="0">
                    <a:schemeClr val="bg1"/>
                  </a:outerShdw>
                </a:effectLst>
                <a:latin typeface="Gill Sans MT" pitchFamily="34" charset="0"/>
              </a:rPr>
              <a:t>, Tom </a:t>
            </a:r>
            <a:r>
              <a:rPr lang="en-US" sz="5500" b="1" dirty="0" err="1" smtClean="0">
                <a:ln w="0" cap="flat" cmpd="sng">
                  <a:noFill/>
                  <a:round/>
                </a:ln>
                <a:solidFill>
                  <a:srgbClr val="423A24"/>
                </a:solidFill>
                <a:effectLst>
                  <a:outerShdw blurRad="50800" dist="50800" dir="5400000" algn="ctr" rotWithShape="0">
                    <a:schemeClr val="bg1"/>
                  </a:outerShdw>
                </a:effectLst>
                <a:latin typeface="Gill Sans MT" pitchFamily="34" charset="0"/>
              </a:rPr>
              <a:t>Sebranek</a:t>
            </a:r>
            <a:endParaRPr lang="en-US" sz="5500" dirty="0">
              <a:solidFill>
                <a:srgbClr val="423A24"/>
              </a:solidFill>
              <a:effectLst>
                <a:outerShdw blurRad="50800" dist="50800" dir="5400000" algn="ctr" rotWithShape="0">
                  <a:schemeClr val="bg1"/>
                </a:outerShdw>
              </a:effectLst>
              <a:latin typeface="Gill Sans MT" pitchFamily="34" charset="0"/>
            </a:endParaRPr>
          </a:p>
        </p:txBody>
      </p:sp>
      <p:sp>
        <p:nvSpPr>
          <p:cNvPr id="22" name="TextBox 21"/>
          <p:cNvSpPr txBox="1"/>
          <p:nvPr/>
        </p:nvSpPr>
        <p:spPr>
          <a:xfrm>
            <a:off x="1828800" y="7772400"/>
            <a:ext cx="40233600" cy="2000250"/>
          </a:xfrm>
          <a:prstGeom prst="rect">
            <a:avLst/>
          </a:prstGeom>
          <a:noFill/>
        </p:spPr>
        <p:txBody>
          <a:bodyPr wrap="square" rtlCol="0">
            <a:normAutofit/>
          </a:bodyPr>
          <a:lstStyle/>
          <a:p>
            <a:pPr algn="ctr"/>
            <a:r>
              <a:rPr lang="en-US" sz="9600" u="sng" dirty="0" smtClean="0"/>
              <a:t>Developing a Self Funded Aquaculture Program for High Schools</a:t>
            </a:r>
            <a:endParaRPr lang="en-US" sz="12000" b="1" dirty="0">
              <a:ln w="12700">
                <a:noFill/>
              </a:ln>
              <a:latin typeface="Gill Sans MT" pitchFamily="34" charset="0"/>
            </a:endParaRPr>
          </a:p>
        </p:txBody>
      </p:sp>
      <p:sp>
        <p:nvSpPr>
          <p:cNvPr id="20" name="Rounded Rectangle 19"/>
          <p:cNvSpPr/>
          <p:nvPr/>
        </p:nvSpPr>
        <p:spPr>
          <a:xfrm>
            <a:off x="1727200" y="10299030"/>
            <a:ext cx="13107988" cy="1132022"/>
          </a:xfrm>
          <a:prstGeom prst="roundRect">
            <a:avLst/>
          </a:prstGeom>
          <a:solidFill>
            <a:srgbClr val="FFC20E"/>
          </a:solidFill>
          <a:ln w="57150">
            <a:solidFill>
              <a:srgbClr val="DEA80E"/>
            </a:solidFill>
          </a:ln>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ctr"/>
          <a:lstStyle/>
          <a:p>
            <a:r>
              <a:rPr lang="en-US" sz="6000" b="1" dirty="0" smtClean="0">
                <a:solidFill>
                  <a:srgbClr val="423A24"/>
                </a:solidFill>
                <a:latin typeface="Gill Sans MT" panose="020B0502020104020203" pitchFamily="34" charset="0"/>
              </a:rPr>
              <a:t>Fish Farm/High School Partners</a:t>
            </a:r>
            <a:endParaRPr lang="en-US" sz="6000" b="1" dirty="0">
              <a:solidFill>
                <a:srgbClr val="423A24"/>
              </a:solidFill>
              <a:latin typeface="Gill Sans MT" panose="020B0502020104020203" pitchFamily="34" charset="0"/>
            </a:endParaRPr>
          </a:p>
        </p:txBody>
      </p:sp>
      <p:sp>
        <p:nvSpPr>
          <p:cNvPr id="28" name="TextBox 27"/>
          <p:cNvSpPr txBox="1"/>
          <p:nvPr/>
        </p:nvSpPr>
        <p:spPr>
          <a:xfrm>
            <a:off x="1744135" y="11893369"/>
            <a:ext cx="13192653" cy="7417415"/>
          </a:xfrm>
          <a:prstGeom prst="rect">
            <a:avLst/>
          </a:prstGeom>
          <a:noFill/>
        </p:spPr>
        <p:txBody>
          <a:bodyPr wrap="square" rtlCol="0">
            <a:spAutoFit/>
          </a:bodyPr>
          <a:lstStyle/>
          <a:p>
            <a:r>
              <a:rPr lang="en-US" sz="2800" dirty="0" smtClean="0">
                <a:latin typeface="Georgia" pitchFamily="18" charset="0"/>
              </a:rPr>
              <a:t>-  From the farmers’ point of view if we cannot assume that our fish will survive in a high school aquaculture facility we have little incentive to provide quality stock.  However if we can assist the high school in making sure the equipment is adequate and run correctly, we then have a reason to provide quality fish and we can assist the teacher in making this a successful production experience.  </a:t>
            </a:r>
          </a:p>
          <a:p>
            <a:r>
              <a:rPr lang="en-US" sz="2800" dirty="0" smtClean="0">
                <a:latin typeface="Georgia" pitchFamily="18" charset="0"/>
              </a:rPr>
              <a:t>-  In the northern states, the farmer has a limited growing season and the aquaculture facilities in the school can extend the growing season – by as much as nine months.  </a:t>
            </a:r>
          </a:p>
          <a:p>
            <a:r>
              <a:rPr lang="en-US" sz="2800" dirty="0" smtClean="0">
                <a:latin typeface="Georgia" pitchFamily="18" charset="0"/>
              </a:rPr>
              <a:t>-  From the teachers’ standpoint we still have a curriculum and we should be looking at the students’ experience.  Most high schools do not have access to premium fish, reasonably priced feeds and generally purchase off the shelf expensive equipment (tanks, waste treatment filters, etc.).  By partnering with farmers, schools can save up to 20% on feeds and even more on equipment.</a:t>
            </a:r>
          </a:p>
          <a:p>
            <a:r>
              <a:rPr lang="en-US" sz="2800" dirty="0" smtClean="0">
                <a:latin typeface="Georgia" pitchFamily="18" charset="0"/>
              </a:rPr>
              <a:t>-  We have the potential to incorporate the related disciplines of biology, chemistry, water chemistry, math, business, marketing, food science.</a:t>
            </a:r>
          </a:p>
          <a:p>
            <a:endParaRPr lang="en-US" sz="2800" dirty="0" smtClean="0"/>
          </a:p>
          <a:p>
            <a:endParaRPr lang="en-US" sz="2800" b="1" dirty="0">
              <a:latin typeface="Georgia" panose="02040502050405020303" pitchFamily="18" charset="0"/>
            </a:endParaRPr>
          </a:p>
        </p:txBody>
      </p:sp>
      <p:sp>
        <p:nvSpPr>
          <p:cNvPr id="35" name="Rounded Rectangle 34"/>
          <p:cNvSpPr/>
          <p:nvPr/>
        </p:nvSpPr>
        <p:spPr>
          <a:xfrm>
            <a:off x="15403514" y="20602970"/>
            <a:ext cx="26658888" cy="1132022"/>
          </a:xfrm>
          <a:prstGeom prst="roundRect">
            <a:avLst/>
          </a:prstGeom>
          <a:solidFill>
            <a:srgbClr val="FFC20E"/>
          </a:solidFill>
          <a:ln w="57150">
            <a:solidFill>
              <a:srgbClr val="DEA80E"/>
            </a:solidFill>
          </a:ln>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ctr"/>
          <a:lstStyle/>
          <a:p>
            <a:r>
              <a:rPr lang="en-US" sz="6000" b="1" dirty="0" smtClean="0">
                <a:solidFill>
                  <a:srgbClr val="423A24"/>
                </a:solidFill>
                <a:latin typeface="Gill Sans MT" panose="020B0502020104020203" pitchFamily="34" charset="0"/>
              </a:rPr>
              <a:t>Optional Oxygen Backup</a:t>
            </a:r>
            <a:endParaRPr lang="en-US" sz="6000" b="1" dirty="0">
              <a:solidFill>
                <a:srgbClr val="423A24"/>
              </a:solidFill>
              <a:latin typeface="Gill Sans MT" panose="020B0502020104020203" pitchFamily="34" charset="0"/>
            </a:endParaRPr>
          </a:p>
        </p:txBody>
      </p:sp>
      <p:sp>
        <p:nvSpPr>
          <p:cNvPr id="36" name="TextBox 35"/>
          <p:cNvSpPr txBox="1"/>
          <p:nvPr/>
        </p:nvSpPr>
        <p:spPr>
          <a:xfrm>
            <a:off x="30776330" y="22154558"/>
            <a:ext cx="11201401" cy="5262979"/>
          </a:xfrm>
          <a:prstGeom prst="rect">
            <a:avLst/>
          </a:prstGeom>
          <a:noFill/>
        </p:spPr>
        <p:txBody>
          <a:bodyPr wrap="square" rtlCol="0">
            <a:spAutoFit/>
          </a:bodyPr>
          <a:lstStyle/>
          <a:p>
            <a:r>
              <a:rPr lang="en-US" sz="2800" dirty="0" smtClean="0">
                <a:latin typeface="Georgia" panose="02040502050405020303" pitchFamily="18" charset="0"/>
              </a:rPr>
              <a:t>Tips:  </a:t>
            </a:r>
          </a:p>
          <a:p>
            <a:r>
              <a:rPr lang="en-US" sz="2800" dirty="0" smtClean="0">
                <a:latin typeface="Georgia" panose="02040502050405020303" pitchFamily="18" charset="0"/>
              </a:rPr>
              <a:t>-  Make sure all backup air supplies are functional</a:t>
            </a:r>
          </a:p>
          <a:p>
            <a:r>
              <a:rPr lang="en-US" sz="2800" dirty="0" smtClean="0">
                <a:latin typeface="Georgia" panose="02040502050405020303" pitchFamily="18" charset="0"/>
              </a:rPr>
              <a:t>-  Purchase fish from a reputable grower</a:t>
            </a:r>
          </a:p>
          <a:p>
            <a:r>
              <a:rPr lang="en-US" sz="2800" dirty="0" smtClean="0">
                <a:latin typeface="Georgia" panose="02040502050405020303" pitchFamily="18" charset="0"/>
              </a:rPr>
              <a:t>-  Make sure you can measure water quality – oxygen, temperature, pH, alkalinity, hardness, ammonia, nitrite, nitrate (at a minimum)</a:t>
            </a:r>
          </a:p>
          <a:p>
            <a:pPr>
              <a:buFontTx/>
              <a:buChar char="-"/>
            </a:pPr>
            <a:r>
              <a:rPr lang="en-US" sz="2800" dirty="0" smtClean="0">
                <a:latin typeface="Georgia" panose="02040502050405020303" pitchFamily="18" charset="0"/>
              </a:rPr>
              <a:t>Make sure that you weigh out the exact amount of feed you need daily and resist the urge to reach in the bag to top dress more feed for demonstration.  </a:t>
            </a:r>
          </a:p>
          <a:p>
            <a:pPr>
              <a:buFontTx/>
              <a:buChar char="-"/>
            </a:pPr>
            <a:r>
              <a:rPr lang="en-US" sz="2800" dirty="0" smtClean="0">
                <a:latin typeface="Georgia" panose="02040502050405020303" pitchFamily="18" charset="0"/>
              </a:rPr>
              <a:t>  If you have 30 students in a class, you have 60 eyes and 60 hands plus two more each for the teacher and the janitor.  Eliminate as many choices as possible (valves to turn, switches, etc)  Assign responsibilities!  Someone has to check at the end of the day!!</a:t>
            </a:r>
            <a:endParaRPr lang="en-US" sz="2800" dirty="0">
              <a:latin typeface="Georgia" panose="02040502050405020303" pitchFamily="18" charset="0"/>
            </a:endParaRPr>
          </a:p>
        </p:txBody>
      </p:sp>
      <p:sp>
        <p:nvSpPr>
          <p:cNvPr id="31" name="TextBox 30"/>
          <p:cNvSpPr txBox="1"/>
          <p:nvPr/>
        </p:nvSpPr>
        <p:spPr>
          <a:xfrm>
            <a:off x="15403513" y="18490530"/>
            <a:ext cx="13090525" cy="1569660"/>
          </a:xfrm>
          <a:prstGeom prst="rect">
            <a:avLst/>
          </a:prstGeom>
          <a:noFill/>
        </p:spPr>
        <p:txBody>
          <a:bodyPr wrap="square" rtlCol="0">
            <a:spAutoFit/>
          </a:bodyPr>
          <a:lstStyle/>
          <a:p>
            <a:r>
              <a:rPr lang="en-US" sz="3200" b="1" dirty="0" smtClean="0">
                <a:latin typeface="Gill Sans MT" pitchFamily="34" charset="0"/>
              </a:rPr>
              <a:t>Pictures to the right show harvest day at the three schools.  We also invited a fish veterinarian to give a presentation at each school along with performing a necropsy of a fish.  </a:t>
            </a:r>
            <a:endParaRPr lang="en-US" sz="3200" b="1" dirty="0">
              <a:latin typeface="Gill Sans MT" pitchFamily="34" charset="0"/>
            </a:endParaRPr>
          </a:p>
        </p:txBody>
      </p:sp>
      <p:sp>
        <p:nvSpPr>
          <p:cNvPr id="41" name="TextBox 40"/>
          <p:cNvSpPr txBox="1"/>
          <p:nvPr/>
        </p:nvSpPr>
        <p:spPr>
          <a:xfrm>
            <a:off x="23655881" y="22493214"/>
            <a:ext cx="6934199" cy="4832092"/>
          </a:xfrm>
          <a:prstGeom prst="rect">
            <a:avLst/>
          </a:prstGeom>
          <a:noFill/>
        </p:spPr>
        <p:txBody>
          <a:bodyPr wrap="square" rtlCol="0">
            <a:spAutoFit/>
          </a:bodyPr>
          <a:lstStyle/>
          <a:p>
            <a:r>
              <a:rPr lang="en-US" sz="2800" b="1" dirty="0" smtClean="0">
                <a:latin typeface="Gill Sans MT" pitchFamily="34" charset="0"/>
              </a:rPr>
              <a:t>One of the problems we encountered was a backup oxygen supply.   To provide a more or less fail safe system, we purchased a “normally open solenoid.”  The solenoid is positioned between an oxygen cylinder and a manifold which feeds each of the fish tanks.  The solenoid is plugged into house electricity.    Should the power ever go out, the solenoid opens and feeds oxygen to the fish tanks.  </a:t>
            </a:r>
            <a:endParaRPr lang="en-US" sz="2800" b="1" dirty="0">
              <a:latin typeface="Gill Sans MT" pitchFamily="34" charset="0"/>
            </a:endParaRPr>
          </a:p>
        </p:txBody>
      </p:sp>
      <p:sp>
        <p:nvSpPr>
          <p:cNvPr id="42" name="TextBox 41"/>
          <p:cNvSpPr txBox="1"/>
          <p:nvPr/>
        </p:nvSpPr>
        <p:spPr>
          <a:xfrm>
            <a:off x="1828800" y="25843830"/>
            <a:ext cx="13107988" cy="1815882"/>
          </a:xfrm>
          <a:prstGeom prst="rect">
            <a:avLst/>
          </a:prstGeom>
          <a:noFill/>
        </p:spPr>
        <p:txBody>
          <a:bodyPr wrap="square" rtlCol="0">
            <a:spAutoFit/>
          </a:bodyPr>
          <a:lstStyle/>
          <a:p>
            <a:r>
              <a:rPr lang="en-US" sz="2800" dirty="0" smtClean="0">
                <a:latin typeface="Gill Sans MT" pitchFamily="34" charset="0"/>
              </a:rPr>
              <a:t>The results of the first year were  beyond expectations.  The fish were delivered in September and measured through December.    A gram weight of 120 per fish is market size at about 8 inches.  Typically, these fish will have a fillet yield of between 15-17 pounds per 100 fish when 8 inches and a market value of $225 per 100 fish.</a:t>
            </a:r>
            <a:endParaRPr lang="en-US" sz="2800" dirty="0">
              <a:latin typeface="Gill Sans MT" pitchFamily="34" charset="0"/>
            </a:endParaRPr>
          </a:p>
        </p:txBody>
      </p:sp>
      <p:sp>
        <p:nvSpPr>
          <p:cNvPr id="40" name="Rounded Rectangle 39"/>
          <p:cNvSpPr/>
          <p:nvPr/>
        </p:nvSpPr>
        <p:spPr>
          <a:xfrm>
            <a:off x="15403513" y="10299030"/>
            <a:ext cx="13090525" cy="1132022"/>
          </a:xfrm>
          <a:prstGeom prst="roundRect">
            <a:avLst/>
          </a:prstGeom>
          <a:solidFill>
            <a:srgbClr val="FFC20E"/>
          </a:solidFill>
          <a:ln w="57150">
            <a:solidFill>
              <a:srgbClr val="DEA80E"/>
            </a:solidFill>
          </a:ln>
        </p:spPr>
        <p:style>
          <a:lnRef idx="2">
            <a:schemeClr val="accent1">
              <a:shade val="50000"/>
            </a:schemeClr>
          </a:lnRef>
          <a:fillRef idx="1">
            <a:schemeClr val="accent1"/>
          </a:fillRef>
          <a:effectRef idx="0">
            <a:schemeClr val="accent1"/>
          </a:effectRef>
          <a:fontRef idx="minor">
            <a:schemeClr val="lt1"/>
          </a:fontRef>
        </p:style>
        <p:txBody>
          <a:bodyPr lIns="457200" rIns="457200" rtlCol="0" anchor="ctr"/>
          <a:lstStyle/>
          <a:p>
            <a:r>
              <a:rPr lang="en-US" sz="6000" b="1" dirty="0" smtClean="0">
                <a:solidFill>
                  <a:srgbClr val="423A24"/>
                </a:solidFill>
                <a:latin typeface="Gill Sans MT" panose="020B0502020104020203" pitchFamily="34" charset="0"/>
              </a:rPr>
              <a:t>Assessing Resources/Production</a:t>
            </a:r>
            <a:endParaRPr lang="en-US" sz="6000" b="1" dirty="0">
              <a:solidFill>
                <a:srgbClr val="423A24"/>
              </a:solidFill>
              <a:latin typeface="Gill Sans MT" panose="020B0502020104020203" pitchFamily="34" charset="0"/>
            </a:endParaRPr>
          </a:p>
        </p:txBody>
      </p:sp>
      <p:sp>
        <p:nvSpPr>
          <p:cNvPr id="51" name="TextBox 50"/>
          <p:cNvSpPr txBox="1"/>
          <p:nvPr/>
        </p:nvSpPr>
        <p:spPr>
          <a:xfrm>
            <a:off x="15403513" y="11916171"/>
            <a:ext cx="13090525" cy="6555641"/>
          </a:xfrm>
          <a:prstGeom prst="rect">
            <a:avLst/>
          </a:prstGeom>
          <a:noFill/>
        </p:spPr>
        <p:txBody>
          <a:bodyPr wrap="square" rtlCol="0">
            <a:spAutoFit/>
          </a:bodyPr>
          <a:lstStyle/>
          <a:p>
            <a:r>
              <a:rPr lang="en-US" sz="2800" dirty="0" smtClean="0">
                <a:latin typeface="Georgia" panose="02040502050405020303" pitchFamily="18" charset="0"/>
              </a:rPr>
              <a:t>-  The first step was to evaluate each school to determine if they had adequate resources to house fish and sufficient waste treatment capacity to match the carrying capacity desired.  Grant funds were used for upgrades where necessary.  In the first year, we purposely stocked the school systems lower to allow for a trial run.  </a:t>
            </a:r>
          </a:p>
          <a:p>
            <a:r>
              <a:rPr lang="en-US" sz="2800" dirty="0" smtClean="0">
                <a:latin typeface="Georgia" panose="02040502050405020303" pitchFamily="18" charset="0"/>
              </a:rPr>
              <a:t>-  There needed to be a dedicated oxygen supply with a backup system and preferably a backup to the backup.  </a:t>
            </a:r>
          </a:p>
          <a:p>
            <a:r>
              <a:rPr lang="en-US" sz="2800" dirty="0" smtClean="0">
                <a:latin typeface="Georgia" panose="02040502050405020303" pitchFamily="18" charset="0"/>
              </a:rPr>
              <a:t>-  Typically tilapia are chosen because they can tolerate poor water conditions.  For this project we wanted to use indigenous fish.  Fathead minnows while also very tolerant have a life cycle of four months.  Perch and bluegill grow very well (one inch per month) and command a good price in the market (perch are sold from $15-$20 per pound) in premium markets.  Finally trout are also grown but require higher water quality and usually require a chiller. </a:t>
            </a:r>
          </a:p>
          <a:p>
            <a:endParaRPr lang="en-US" sz="2800" dirty="0" smtClean="0">
              <a:latin typeface="Georgia" panose="02040502050405020303" pitchFamily="18" charset="0"/>
            </a:endParaRPr>
          </a:p>
          <a:p>
            <a:endParaRPr lang="en-US" sz="2800" b="1" dirty="0" smtClean="0">
              <a:latin typeface="Georgia" panose="02040502050405020303" pitchFamily="18" charset="0"/>
            </a:endParaRPr>
          </a:p>
        </p:txBody>
      </p:sp>
      <p:sp>
        <p:nvSpPr>
          <p:cNvPr id="44" name="Rectangle 43"/>
          <p:cNvSpPr/>
          <p:nvPr/>
        </p:nvSpPr>
        <p:spPr>
          <a:xfrm>
            <a:off x="13334945" y="4375793"/>
            <a:ext cx="5829340" cy="938719"/>
          </a:xfrm>
          <a:prstGeom prst="rect">
            <a:avLst/>
          </a:prstGeom>
        </p:spPr>
        <p:txBody>
          <a:bodyPr wrap="square">
            <a:spAutoFit/>
          </a:bodyPr>
          <a:lstStyle/>
          <a:p>
            <a:r>
              <a:rPr lang="en-US" sz="5500" b="1" dirty="0" smtClean="0">
                <a:ln w="0" cap="flat">
                  <a:noFill/>
                  <a:round/>
                </a:ln>
                <a:solidFill>
                  <a:srgbClr val="423A24"/>
                </a:solidFill>
                <a:effectLst>
                  <a:outerShdw blurRad="50800" dist="50800" dir="5400000" algn="ctr" rotWithShape="0">
                    <a:schemeClr val="bg1"/>
                  </a:outerShdw>
                </a:effectLst>
                <a:latin typeface="Gill Sans MT" pitchFamily="34" charset="0"/>
              </a:rPr>
              <a:t>FNC16-1064</a:t>
            </a:r>
            <a:endParaRPr lang="en-US" sz="5500" dirty="0">
              <a:solidFill>
                <a:srgbClr val="423A24"/>
              </a:solidFill>
              <a:effectLst>
                <a:outerShdw blurRad="50800" dist="50800" dir="5400000" algn="ctr" rotWithShape="0">
                  <a:schemeClr val="bg1"/>
                </a:outerShdw>
              </a:effectLst>
              <a:latin typeface="Gill Sans MT" pitchFamily="34" charset="0"/>
            </a:endParaRPr>
          </a:p>
        </p:txBody>
      </p:sp>
      <p:sp>
        <p:nvSpPr>
          <p:cNvPr id="55" name="TextBox 54"/>
          <p:cNvSpPr txBox="1"/>
          <p:nvPr/>
        </p:nvSpPr>
        <p:spPr>
          <a:xfrm>
            <a:off x="1981200" y="18935220"/>
            <a:ext cx="13107988" cy="769441"/>
          </a:xfrm>
          <a:prstGeom prst="rect">
            <a:avLst/>
          </a:prstGeom>
          <a:noFill/>
        </p:spPr>
        <p:txBody>
          <a:bodyPr wrap="square" rtlCol="0" anchor="ctr" anchorCtr="0">
            <a:spAutoFit/>
          </a:bodyPr>
          <a:lstStyle/>
          <a:p>
            <a:r>
              <a:rPr lang="en-US" sz="4400" dirty="0" smtClean="0">
                <a:solidFill>
                  <a:srgbClr val="423A24"/>
                </a:solidFill>
                <a:latin typeface="Gill Sans MT" pitchFamily="34" charset="0"/>
              </a:rPr>
              <a:t>First Year Results at Pulaski High School</a:t>
            </a:r>
            <a:endParaRPr lang="en-US" sz="4400" dirty="0">
              <a:solidFill>
                <a:srgbClr val="423A24"/>
              </a:solidFill>
              <a:latin typeface="Gill Sans MT" pitchFamily="34" charset="0"/>
            </a:endParaRPr>
          </a:p>
        </p:txBody>
      </p:sp>
      <p:pic>
        <p:nvPicPr>
          <p:cNvPr id="39" name="Picture 38" descr="2017 013.JPG"/>
          <p:cNvPicPr>
            <a:picLocks noChangeAspect="1"/>
          </p:cNvPicPr>
          <p:nvPr/>
        </p:nvPicPr>
        <p:blipFill>
          <a:blip r:embed="rId3" cstate="print"/>
          <a:stretch>
            <a:fillRect/>
          </a:stretch>
        </p:blipFill>
        <p:spPr>
          <a:xfrm>
            <a:off x="29565805" y="9948013"/>
            <a:ext cx="5475589" cy="4190866"/>
          </a:xfrm>
          <a:prstGeom prst="rect">
            <a:avLst/>
          </a:prstGeom>
        </p:spPr>
      </p:pic>
      <p:pic>
        <p:nvPicPr>
          <p:cNvPr id="58" name="Picture 57" descr="IMGA0014.jpg"/>
          <p:cNvPicPr>
            <a:picLocks noChangeAspect="1"/>
          </p:cNvPicPr>
          <p:nvPr/>
        </p:nvPicPr>
        <p:blipFill>
          <a:blip r:embed="rId4" cstate="print"/>
          <a:stretch>
            <a:fillRect/>
          </a:stretch>
        </p:blipFill>
        <p:spPr>
          <a:xfrm>
            <a:off x="34996107" y="9905682"/>
            <a:ext cx="5184925" cy="6180468"/>
          </a:xfrm>
          <a:prstGeom prst="rect">
            <a:avLst/>
          </a:prstGeom>
        </p:spPr>
      </p:pic>
      <p:pic>
        <p:nvPicPr>
          <p:cNvPr id="59" name="Picture 58" descr="sare 005.JPG"/>
          <p:cNvPicPr>
            <a:picLocks noChangeAspect="1"/>
          </p:cNvPicPr>
          <p:nvPr/>
        </p:nvPicPr>
        <p:blipFill>
          <a:blip r:embed="rId5" cstate="print"/>
          <a:stretch>
            <a:fillRect/>
          </a:stretch>
        </p:blipFill>
        <p:spPr>
          <a:xfrm>
            <a:off x="29550093" y="14096547"/>
            <a:ext cx="5463788" cy="6365264"/>
          </a:xfrm>
          <a:prstGeom prst="rect">
            <a:avLst/>
          </a:prstGeom>
        </p:spPr>
      </p:pic>
      <p:graphicFrame>
        <p:nvGraphicFramePr>
          <p:cNvPr id="60" name="Chart 59"/>
          <p:cNvGraphicFramePr/>
          <p:nvPr/>
        </p:nvGraphicFramePr>
        <p:xfrm>
          <a:off x="2714624" y="20135850"/>
          <a:ext cx="9667876" cy="5372100"/>
        </p:xfrm>
        <a:graphic>
          <a:graphicData uri="http://schemas.openxmlformats.org/drawingml/2006/chart">
            <c:chart xmlns:c="http://schemas.openxmlformats.org/drawingml/2006/chart" xmlns:r="http://schemas.openxmlformats.org/officeDocument/2006/relationships" r:id="rId6"/>
          </a:graphicData>
        </a:graphic>
      </p:graphicFrame>
      <p:pic>
        <p:nvPicPr>
          <p:cNvPr id="63" name="Picture 62" descr="Solenoid 001.jpg"/>
          <p:cNvPicPr>
            <a:picLocks noChangeAspect="1"/>
          </p:cNvPicPr>
          <p:nvPr/>
        </p:nvPicPr>
        <p:blipFill>
          <a:blip r:embed="rId7" cstate="print"/>
          <a:stretch>
            <a:fillRect/>
          </a:stretch>
        </p:blipFill>
        <p:spPr>
          <a:xfrm>
            <a:off x="15481306" y="21975725"/>
            <a:ext cx="7829550" cy="5663715"/>
          </a:xfrm>
          <a:prstGeom prst="rect">
            <a:avLst/>
          </a:prstGeom>
        </p:spPr>
      </p:pic>
      <p:pic>
        <p:nvPicPr>
          <p:cNvPr id="57" name="Picture 56" descr="BlueIrisLogo 001.jpg"/>
          <p:cNvPicPr>
            <a:picLocks noChangeAspect="1"/>
          </p:cNvPicPr>
          <p:nvPr/>
        </p:nvPicPr>
        <p:blipFill>
          <a:blip r:embed="rId8" cstate="print"/>
          <a:stretch>
            <a:fillRect/>
          </a:stretch>
        </p:blipFill>
        <p:spPr>
          <a:xfrm>
            <a:off x="25486745" y="28590240"/>
            <a:ext cx="4584192" cy="3413760"/>
          </a:xfrm>
          <a:prstGeom prst="rect">
            <a:avLst/>
          </a:prstGeom>
        </p:spPr>
      </p:pic>
      <p:pic>
        <p:nvPicPr>
          <p:cNvPr id="49" name="Picture 48" descr="nat17 003.JPG"/>
          <p:cNvPicPr>
            <a:picLocks noChangeAspect="1"/>
          </p:cNvPicPr>
          <p:nvPr/>
        </p:nvPicPr>
        <p:blipFill>
          <a:blip r:embed="rId9" cstate="print"/>
          <a:stretch>
            <a:fillRect/>
          </a:stretch>
        </p:blipFill>
        <p:spPr>
          <a:xfrm>
            <a:off x="35017038" y="14900855"/>
            <a:ext cx="5201567" cy="5562918"/>
          </a:xfrm>
          <a:prstGeom prst="rect">
            <a:avLst/>
          </a:prstGeom>
        </p:spPr>
      </p:pic>
    </p:spTree>
    <p:extLst>
      <p:ext uri="{BB962C8B-B14F-4D97-AF65-F5344CB8AC3E}">
        <p14:creationId xmlns:p14="http://schemas.microsoft.com/office/powerpoint/2010/main" val="218740680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7562</TotalTime>
  <Words>844</Words>
  <Application>Microsoft Macintosh PowerPoint</Application>
  <PresentationFormat>Custom</PresentationFormat>
  <Paragraphs>28</Paragraphs>
  <Slides>1</Slides>
  <Notes>1</Notes>
  <HiddenSlides>0</HiddenSlides>
  <MMClips>0</MMClips>
  <ScaleCrop>false</ScaleCrop>
  <HeadingPairs>
    <vt:vector size="4" baseType="variant">
      <vt:variant>
        <vt:lpstr>Theme</vt:lpstr>
      </vt:variant>
      <vt:variant>
        <vt:i4>2</vt:i4>
      </vt:variant>
      <vt:variant>
        <vt:lpstr>Slide Titles</vt:lpstr>
      </vt:variant>
      <vt:variant>
        <vt:i4>1</vt:i4>
      </vt:variant>
    </vt:vector>
  </HeadingPairs>
  <TitlesOfParts>
    <vt:vector size="3" baseType="lpstr">
      <vt:lpstr>Office Theme</vt:lpstr>
      <vt:lpstr>Custom Design</vt:lpstr>
      <vt:lpstr>PowerPoint Presentation</vt:lpstr>
    </vt:vector>
  </TitlesOfParts>
  <Company>University of Maryland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Z</dc:creator>
  <cp:lastModifiedBy>Marie Flanagan</cp:lastModifiedBy>
  <cp:revision>233</cp:revision>
  <dcterms:created xsi:type="dcterms:W3CDTF">2016-08-23T19:00:54Z</dcterms:created>
  <dcterms:modified xsi:type="dcterms:W3CDTF">2018-03-14T13:43:26Z</dcterms:modified>
</cp:coreProperties>
</file>