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boldItalic r:id="rId13"/>
    </p:embeddedFont>
    <p:embeddedFont>
      <p:font typeface="Gill Sans MT" panose="020B0502020104020203" pitchFamily="34" charset="0"/>
      <p:regular r:id="rId14"/>
      <p:bold r:id="rId15"/>
      <p:italic r:id="rId16"/>
      <p:boldItalic r:id="rId17"/>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360" userDrawn="1">
          <p15:clr>
            <a:srgbClr val="A4A3A4"/>
          </p15:clr>
        </p15:guide>
        <p15:guide id="15" pos="17949">
          <p15:clr>
            <a:srgbClr val="A4A3A4"/>
          </p15:clr>
        </p15:guide>
        <p15:guide id="16" pos="9703">
          <p15:clr>
            <a:srgbClr val="A4A3A4"/>
          </p15:clr>
        </p15:guide>
        <p15:guide id="17" pos="1152">
          <p15:clr>
            <a:srgbClr val="A4A3A4"/>
          </p15:clr>
        </p15:guide>
        <p15:guide id="18" pos="26496" userDrawn="1">
          <p15:clr>
            <a:srgbClr val="A4A3A4"/>
          </p15:clr>
        </p15:guide>
        <p15:guide id="19" orient="horz" pos="104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j Mittal" initials="AM" lastIdx="3" clrIdx="0">
    <p:extLst>
      <p:ext uri="{19B8F6BF-5375-455C-9EA6-DF929625EA0E}">
        <p15:presenceInfo xmlns:p15="http://schemas.microsoft.com/office/powerpoint/2012/main" userId="781036163712d4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23A24"/>
    <a:srgbClr val="FFC20E"/>
    <a:srgbClr val="000000"/>
    <a:srgbClr val="DEA80E"/>
    <a:srgbClr val="F4DD9C"/>
    <a:srgbClr val="F3DA93"/>
    <a:srgbClr val="1B5B26"/>
    <a:srgbClr val="227430"/>
    <a:srgbClr val="2D9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54" autoAdjust="0"/>
    <p:restoredTop sz="99710" autoAdjust="0"/>
  </p:normalViewPr>
  <p:slideViewPr>
    <p:cSldViewPr snapToGrid="0">
      <p:cViewPr varScale="1">
        <p:scale>
          <a:sx n="17" d="100"/>
          <a:sy n="17" d="100"/>
        </p:scale>
        <p:origin x="2866" y="125"/>
      </p:cViewPr>
      <p:guideLst>
        <p:guide pos="18240"/>
        <p:guide pos="9360"/>
        <p:guide pos="17949"/>
        <p:guide pos="9703"/>
        <p:guide pos="1152"/>
        <p:guide pos="26496"/>
        <p:guide orient="horz" pos="104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23" Type="http://schemas.microsoft.com/office/2015/10/relationships/revisionInfo" Target="revisionInfo.xml"/><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3/19/2018</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3/19/2018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40" y="4560889"/>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a:t>Click to edit Master title style</a:t>
            </a:r>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A23B4-339B-4FD7-BADD-635ADD9051C7}"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A23B4-339B-4FD7-BADD-635ADD9051C7}" type="datetimeFigureOut">
              <a:rPr lang="en-US" smtClean="0"/>
              <a:pPr/>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A23B4-339B-4FD7-BADD-635ADD9051C7}" type="datetimeFigureOut">
              <a:rPr lang="en-US" smtClean="0"/>
              <a:pPr/>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ARE_NorthCentral_CMYK.eps"/>
          <p:cNvPicPr>
            <a:picLocks noChangeAspect="1"/>
          </p:cNvPicPr>
          <p:nvPr userDrawn="1"/>
        </p:nvPicPr>
        <p:blipFill>
          <a:blip r:embed="rId3"/>
          <a:stretch>
            <a:fillRect/>
          </a:stretch>
        </p:blipFill>
        <p:spPr>
          <a:xfrm>
            <a:off x="39735770" y="28445460"/>
            <a:ext cx="3583930" cy="3306440"/>
          </a:xfrm>
          <a:prstGeom prst="rect">
            <a:avLst/>
          </a:prstGeom>
        </p:spPr>
      </p:pic>
      <p:sp>
        <p:nvSpPr>
          <p:cNvPr id="16" name="Rectangle 15"/>
          <p:cNvSpPr/>
          <p:nvPr userDrawn="1"/>
        </p:nvSpPr>
        <p:spPr>
          <a:xfrm>
            <a:off x="0" y="6858000"/>
            <a:ext cx="43891200" cy="21488400"/>
          </a:xfrm>
          <a:prstGeom prst="rect">
            <a:avLst/>
          </a:prstGeom>
          <a:gradFill>
            <a:gsLst>
              <a:gs pos="0">
                <a:srgbClr val="FFC20E">
                  <a:alpha val="80000"/>
                </a:srgbClr>
              </a:gs>
              <a:gs pos="50000">
                <a:srgbClr val="F3DA93"/>
              </a:gs>
              <a:gs pos="100000">
                <a:srgbClr val="F4DD9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FFC20E">
                  <a:alpha val="80000"/>
                </a:srgbClr>
              </a:gs>
              <a:gs pos="75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rgbClr val="FFC20E"/>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FFC20E"/>
          </a:solidFill>
          <a:ln>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     </a:t>
            </a:r>
            <a:r>
              <a:rPr kumimoji="0" lang="en-US" sz="5400" b="1" i="0" u="none" strike="noStrike" kern="1200" cap="none" spc="0" normalizeH="0" baseline="0" noProof="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SARE </a:t>
            </a:r>
            <a:r>
              <a:rPr kumimoji="0" lang="en-US" sz="5500" b="1" i="0" u="none" strike="noStrike" kern="1200" cap="none" spc="0" normalizeH="0" baseline="0" noProof="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endParaRPr>
          </a:p>
        </p:txBody>
      </p:sp>
      <p:sp>
        <p:nvSpPr>
          <p:cNvPr id="13" name="TextBox 12"/>
          <p:cNvSpPr txBox="1"/>
          <p:nvPr userDrawn="1"/>
        </p:nvSpPr>
        <p:spPr>
          <a:xfrm>
            <a:off x="40074850" y="31550528"/>
            <a:ext cx="2901950" cy="453472"/>
          </a:xfrm>
          <a:prstGeom prst="rect">
            <a:avLst/>
          </a:prstGeom>
          <a:noFill/>
        </p:spPr>
        <p:txBody>
          <a:bodyPr wrap="square" rtlCol="0">
            <a:noAutofit/>
          </a:bodyPr>
          <a:lstStyle/>
          <a:p>
            <a:pPr algn="ctr"/>
            <a:r>
              <a:rPr lang="en-US" sz="2500">
                <a:latin typeface="Gill Sans MT" pitchFamily="34" charset="0"/>
              </a:rPr>
              <a:t>northcentralsare.org</a:t>
            </a:r>
          </a:p>
        </p:txBody>
      </p:sp>
      <p:pic>
        <p:nvPicPr>
          <p:cNvPr id="20" name="Picture 19" descr="SARE_NorthCentral_CMYK_2.eps"/>
          <p:cNvPicPr>
            <a:picLocks noChangeAspect="1"/>
          </p:cNvPicPr>
          <p:nvPr userDrawn="1"/>
        </p:nvPicPr>
        <p:blipFill>
          <a:blip r:embed="rId5"/>
          <a:stretch>
            <a:fillRect/>
          </a:stretch>
        </p:blipFill>
        <p:spPr>
          <a:xfrm>
            <a:off x="925647" y="925577"/>
            <a:ext cx="5120640" cy="4544568"/>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3/19/2018</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18" Type="http://schemas.openxmlformats.org/officeDocument/2006/relationships/image" Target="../media/image19.jpe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tiff"/><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image" Target="../media/image24.png"/><Relationship Id="rId10" Type="http://schemas.openxmlformats.org/officeDocument/2006/relationships/image" Target="../media/image11.jpg"/><Relationship Id="rId19" Type="http://schemas.openxmlformats.org/officeDocument/2006/relationships/image" Target="../media/image20.tiff"/><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2FD93-46F6-4C95-97EC-A76C03C5546A}"/>
              </a:ext>
            </a:extLst>
          </p:cNvPr>
          <p:cNvPicPr>
            <a:picLocks noChangeAspect="1"/>
          </p:cNvPicPr>
          <p:nvPr/>
        </p:nvPicPr>
        <p:blipFill>
          <a:blip r:embed="rId3"/>
          <a:stretch>
            <a:fillRect/>
          </a:stretch>
        </p:blipFill>
        <p:spPr>
          <a:xfrm>
            <a:off x="35507893" y="13796550"/>
            <a:ext cx="5895343" cy="4474852"/>
          </a:xfrm>
          <a:prstGeom prst="rect">
            <a:avLst/>
          </a:prstGeom>
        </p:spPr>
      </p:pic>
      <p:sp>
        <p:nvSpPr>
          <p:cNvPr id="334" name="TextBox 333">
            <a:extLst>
              <a:ext uri="{FF2B5EF4-FFF2-40B4-BE49-F238E27FC236}">
                <a16:creationId xmlns:a16="http://schemas.microsoft.com/office/drawing/2014/main" id="{16371876-3429-4CE8-9957-19C359E38370}"/>
              </a:ext>
            </a:extLst>
          </p:cNvPr>
          <p:cNvSpPr txBox="1"/>
          <p:nvPr/>
        </p:nvSpPr>
        <p:spPr>
          <a:xfrm>
            <a:off x="15346222" y="10708982"/>
            <a:ext cx="12976109" cy="6786473"/>
          </a:xfrm>
          <a:prstGeom prst="rect">
            <a:avLst/>
          </a:prstGeom>
          <a:noFill/>
        </p:spPr>
        <p:txBody>
          <a:bodyPr wrap="square" rtlCol="0">
            <a:spAutoFit/>
          </a:bodyPr>
          <a:lstStyle/>
          <a:p>
            <a:pPr marL="115887">
              <a:lnSpc>
                <a:spcPct val="150000"/>
              </a:lnSpc>
            </a:pPr>
            <a:r>
              <a:rPr lang="en-US" sz="2800" b="1" dirty="0">
                <a:latin typeface="Georgia" panose="02040502050405020303" pitchFamily="18" charset="0"/>
              </a:rPr>
              <a:t>Operational Challenges</a:t>
            </a:r>
            <a:endParaRPr lang="en-US" sz="2800" dirty="0">
              <a:latin typeface="Georgia" panose="02040502050405020303" pitchFamily="18" charset="0"/>
            </a:endParaRPr>
          </a:p>
          <a:p>
            <a:pPr marL="457200" indent="-341313">
              <a:lnSpc>
                <a:spcPct val="150000"/>
              </a:lnSpc>
              <a:buFont typeface="Arial" panose="020B0604020202020204" pitchFamily="34" charset="0"/>
              <a:buChar char="•"/>
            </a:pPr>
            <a:r>
              <a:rPr lang="en-US" sz="2800" dirty="0">
                <a:latin typeface="Georgia" panose="02040502050405020303" pitchFamily="18" charset="0"/>
              </a:rPr>
              <a:t>Informal communication between food hub managers and truck drivers</a:t>
            </a:r>
          </a:p>
          <a:p>
            <a:pPr marL="457200" indent="-341313">
              <a:lnSpc>
                <a:spcPct val="150000"/>
              </a:lnSpc>
              <a:buFont typeface="Arial" panose="020B0604020202020204" pitchFamily="34" charset="0"/>
              <a:buChar char="•"/>
            </a:pPr>
            <a:r>
              <a:rPr lang="en-US" sz="2800" dirty="0">
                <a:latin typeface="Georgia" panose="02040502050405020303" pitchFamily="18" charset="0"/>
              </a:rPr>
              <a:t>Difficult to identify products’ source and destination</a:t>
            </a:r>
          </a:p>
          <a:p>
            <a:pPr marL="457200" indent="-341313">
              <a:lnSpc>
                <a:spcPct val="150000"/>
              </a:lnSpc>
              <a:buFont typeface="Arial" panose="020B0604020202020204" pitchFamily="34" charset="0"/>
              <a:buChar char="•"/>
            </a:pPr>
            <a:r>
              <a:rPr lang="en-US" sz="2800" dirty="0">
                <a:latin typeface="Georgia" panose="02040502050405020303" pitchFamily="18" charset="0"/>
              </a:rPr>
              <a:t>No platform to track products’ movement</a:t>
            </a:r>
          </a:p>
          <a:p>
            <a:pPr marL="457200" indent="-341313">
              <a:lnSpc>
                <a:spcPct val="150000"/>
              </a:lnSpc>
              <a:buClr>
                <a:schemeClr val="tx1"/>
              </a:buClr>
              <a:buFont typeface="Arial" panose="020B0604020202020204" pitchFamily="34" charset="0"/>
              <a:buChar char="•"/>
            </a:pPr>
            <a:r>
              <a:rPr lang="en-US" sz="2800" dirty="0">
                <a:latin typeface="Georgia" panose="02040502050405020303" pitchFamily="18" charset="0"/>
              </a:rPr>
              <a:t>Frequent delivery errors</a:t>
            </a:r>
          </a:p>
          <a:p>
            <a:pPr marL="457200" indent="-341313">
              <a:lnSpc>
                <a:spcPct val="150000"/>
              </a:lnSpc>
              <a:buFont typeface="Arial" panose="020B0604020202020204" pitchFamily="34" charset="0"/>
              <a:buChar char="•"/>
            </a:pPr>
            <a:r>
              <a:rPr lang="en-US" sz="2800" dirty="0">
                <a:latin typeface="Georgia" panose="02040502050405020303" pitchFamily="18" charset="0"/>
              </a:rPr>
              <a:t>Labor scheduling &amp; storage problems</a:t>
            </a:r>
            <a:endParaRPr lang="en-US" sz="2800" b="1" dirty="0">
              <a:latin typeface="Georgia" panose="02040502050405020303" pitchFamily="18" charset="0"/>
            </a:endParaRPr>
          </a:p>
          <a:p>
            <a:pPr marL="115887">
              <a:lnSpc>
                <a:spcPct val="150000"/>
              </a:lnSpc>
              <a:spcBef>
                <a:spcPts val="1800"/>
              </a:spcBef>
            </a:pPr>
            <a:r>
              <a:rPr lang="en-US" sz="2800" b="1" dirty="0">
                <a:latin typeface="Georgia" panose="02040502050405020303" pitchFamily="18" charset="0"/>
              </a:rPr>
              <a:t>Management Challenges</a:t>
            </a:r>
          </a:p>
          <a:p>
            <a:pPr marL="457200" indent="-341313">
              <a:lnSpc>
                <a:spcPct val="150000"/>
              </a:lnSpc>
              <a:buFont typeface="Arial" panose="020B0604020202020204" pitchFamily="34" charset="0"/>
              <a:buChar char="•"/>
            </a:pPr>
            <a:r>
              <a:rPr lang="en-US" sz="2800" dirty="0">
                <a:latin typeface="Georgia" panose="02040502050405020303" pitchFamily="18" charset="0"/>
              </a:rPr>
              <a:t>No formal cost allocation procedure</a:t>
            </a:r>
          </a:p>
          <a:p>
            <a:pPr marL="457200" indent="-341313">
              <a:lnSpc>
                <a:spcPct val="150000"/>
              </a:lnSpc>
              <a:buFont typeface="Arial" panose="020B0604020202020204" pitchFamily="34" charset="0"/>
              <a:buChar char="•"/>
            </a:pPr>
            <a:r>
              <a:rPr lang="en-US" sz="2800" dirty="0">
                <a:latin typeface="Georgia" panose="02040502050405020303" pitchFamily="18" charset="0"/>
              </a:rPr>
              <a:t>Unclear allocation of responsibilities</a:t>
            </a:r>
          </a:p>
          <a:p>
            <a:pPr marL="457200" indent="-341313">
              <a:lnSpc>
                <a:spcPct val="150000"/>
              </a:lnSpc>
              <a:buFont typeface="Arial" panose="020B0604020202020204" pitchFamily="34" charset="0"/>
              <a:buChar char="•"/>
            </a:pPr>
            <a:r>
              <a:rPr lang="en-US" sz="2800" dirty="0">
                <a:latin typeface="Georgia" panose="02040502050405020303" pitchFamily="18" charset="0"/>
              </a:rPr>
              <a:t>Difficulty in growing the network </a:t>
            </a:r>
          </a:p>
        </p:txBody>
      </p:sp>
      <p:pic>
        <p:nvPicPr>
          <p:cNvPr id="14" name="Picture 13">
            <a:extLst>
              <a:ext uri="{FF2B5EF4-FFF2-40B4-BE49-F238E27FC236}">
                <a16:creationId xmlns:a16="http://schemas.microsoft.com/office/drawing/2014/main" id="{82AC68B5-B150-424E-A488-D61678A302E2}"/>
              </a:ext>
            </a:extLst>
          </p:cNvPr>
          <p:cNvPicPr>
            <a:picLocks noChangeAspect="1"/>
          </p:cNvPicPr>
          <p:nvPr/>
        </p:nvPicPr>
        <p:blipFill>
          <a:blip r:embed="rId4"/>
          <a:stretch>
            <a:fillRect/>
          </a:stretch>
        </p:blipFill>
        <p:spPr>
          <a:xfrm>
            <a:off x="2073517" y="21715148"/>
            <a:ext cx="12801600" cy="5833077"/>
          </a:xfrm>
          <a:prstGeom prst="rect">
            <a:avLst/>
          </a:prstGeom>
        </p:spPr>
      </p:pic>
      <p:sp>
        <p:nvSpPr>
          <p:cNvPr id="54" name="Rounded Rectangle 53"/>
          <p:cNvSpPr/>
          <p:nvPr/>
        </p:nvSpPr>
        <p:spPr>
          <a:xfrm>
            <a:off x="-25855040" y="19123431"/>
            <a:ext cx="23774400" cy="12366219"/>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327235" y="30453932"/>
            <a:ext cx="8609553" cy="1569660"/>
          </a:xfrm>
          <a:prstGeom prst="rect">
            <a:avLst/>
          </a:prstGeom>
          <a:noFill/>
        </p:spPr>
        <p:txBody>
          <a:bodyPr wrap="square" rtlCol="0">
            <a:spAutoFit/>
          </a:bodyPr>
          <a:lstStyle/>
          <a:p>
            <a:pPr>
              <a:defRPr/>
            </a:pPr>
            <a:r>
              <a:rPr lang="en-US" sz="1600" b="0" i="0" u="none" strike="noStrike" kern="1200" dirty="0">
                <a:effectLst/>
                <a:latin typeface="Gill Sans MT" pitchFamily="34" charset="0"/>
                <a:ea typeface="+mn-ea"/>
                <a:cs typeface="+mn-cs"/>
              </a:rPr>
              <a:t>This project is supported by the National Institute of Food and Agriculture, U.S. Department of Agriculture, under award number </a:t>
            </a:r>
            <a:r>
              <a:rPr lang="en-US" sz="1600" dirty="0">
                <a:latin typeface="Gill Sans MT" pitchFamily="34" charset="0"/>
              </a:rPr>
              <a:t>2015-38640-23781 </a:t>
            </a:r>
            <a:r>
              <a:rPr lang="en-US" sz="1600" b="0" i="0" u="none" strike="noStrike" kern="1200" baseline="0" dirty="0">
                <a:effectLst/>
                <a:latin typeface="Gill Sans MT" pitchFamily="34" charset="0"/>
                <a:ea typeface="+mn-ea"/>
                <a:cs typeface="+mn-cs"/>
              </a:rPr>
              <a:t>through the North Central Region Sustainable Agriculture Research </a:t>
            </a:r>
            <a:r>
              <a:rPr lang="en-US" sz="1600" dirty="0">
                <a:latin typeface="Gill Sans MT" pitchFamily="34" charset="0"/>
              </a:rPr>
              <a:t>and Education </a:t>
            </a:r>
            <a:r>
              <a:rPr lang="en-US" sz="1600" b="0" i="0" u="none" strike="noStrike" kern="1200" baseline="0" dirty="0">
                <a:effectLst/>
                <a:latin typeface="Gill Sans MT" pitchFamily="34" charset="0"/>
                <a:ea typeface="+mn-ea"/>
                <a:cs typeface="+mn-cs"/>
              </a:rPr>
              <a:t>program under sub-award number </a:t>
            </a:r>
            <a:r>
              <a:rPr lang="en-US" sz="1600" dirty="0">
                <a:latin typeface="Gill Sans MT" pitchFamily="34" charset="0"/>
              </a:rPr>
              <a:t>ONC16-013</a:t>
            </a:r>
            <a:r>
              <a:rPr lang="en-US" sz="1600" b="0" i="0" u="none" strike="noStrike" kern="1200" baseline="0" dirty="0">
                <a:effectLst/>
                <a:latin typeface="Gill Sans MT" pitchFamily="34" charset="0"/>
                <a:ea typeface="+mn-ea"/>
                <a:cs typeface="+mn-cs"/>
              </a:rPr>
              <a:t>.</a:t>
            </a:r>
            <a:r>
              <a:rPr lang="en-US" sz="1600" b="0" i="0" u="none" strike="noStrike" kern="1200" dirty="0">
                <a:effectLst/>
                <a:latin typeface="Gill Sans MT" pitchFamily="34" charset="0"/>
                <a:ea typeface="+mn-ea"/>
                <a:cs typeface="+mn-cs"/>
              </a:rPr>
              <a:t>  Any opinions, findings, </a:t>
            </a:r>
            <a:r>
              <a:rPr lang="en-US" sz="1600" b="0" i="0" u="none" strike="noStrike" kern="1200" baseline="0" dirty="0">
                <a:effectLst/>
                <a:latin typeface="Gill Sans MT" pitchFamily="34" charset="0"/>
                <a:ea typeface="+mn-ea"/>
                <a:cs typeface="+mn-cs"/>
              </a:rPr>
              <a:t>conclusions</a:t>
            </a:r>
            <a:r>
              <a:rPr lang="en-US" sz="1600" b="0" i="0" u="none" strike="noStrike" kern="1200" dirty="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a:t>
            </a:r>
            <a:r>
              <a:rPr lang="en-US" sz="1600" dirty="0">
                <a:latin typeface="Gill Sans MT" pitchFamily="34" charset="0"/>
              </a:rPr>
              <a:t>provider</a:t>
            </a:r>
            <a:r>
              <a:rPr lang="en-US" sz="1600" b="0" i="0" u="none" strike="noStrike" kern="1200" dirty="0">
                <a:effectLst/>
                <a:latin typeface="Gill Sans MT" pitchFamily="34" charset="0"/>
                <a:ea typeface="+mn-ea"/>
                <a:cs typeface="+mn-cs"/>
              </a:rPr>
              <a:t>.</a:t>
            </a:r>
            <a:endParaRPr lang="en-US" sz="1600" dirty="0">
              <a:latin typeface="Gill Sans MT" pitchFamily="34" charset="0"/>
            </a:endParaRPr>
          </a:p>
        </p:txBody>
      </p:sp>
      <p:sp>
        <p:nvSpPr>
          <p:cNvPr id="49" name="Rounded Rectangle 48"/>
          <p:cNvSpPr/>
          <p:nvPr/>
        </p:nvSpPr>
        <p:spPr>
          <a:xfrm>
            <a:off x="-25859872" y="4800600"/>
            <a:ext cx="23774400" cy="1388356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685800"/>
            <a:ext cx="35814000" cy="3429000"/>
          </a:xfrm>
          <a:prstGeom prst="rect">
            <a:avLst/>
          </a:prstGeom>
          <a:noFill/>
        </p:spPr>
        <p:txBody>
          <a:bodyPr wrap="square" rtlCol="0" anchor="ctr" anchorCtr="0">
            <a:normAutofit/>
          </a:bodyPr>
          <a:lstStyle/>
          <a:p>
            <a:pPr algn="ctr"/>
            <a:r>
              <a:rPr lang="en-US" sz="14000" b="1" dirty="0">
                <a:latin typeface="Gill Sans MT" pitchFamily="34" charset="0"/>
                <a:cs typeface="Arial" panose="020B0604020202020204" pitchFamily="34" charset="0"/>
              </a:rPr>
              <a:t>Our Farms, Our Future 2018, St. Louis</a:t>
            </a:r>
          </a:p>
        </p:txBody>
      </p:sp>
      <p:sp>
        <p:nvSpPr>
          <p:cNvPr id="2" name="TextBox 1"/>
          <p:cNvSpPr txBox="1"/>
          <p:nvPr/>
        </p:nvSpPr>
        <p:spPr>
          <a:xfrm>
            <a:off x="-21592672" y="31546804"/>
            <a:ext cx="19507200" cy="1200329"/>
          </a:xfrm>
          <a:prstGeom prst="rect">
            <a:avLst/>
          </a:prstGeom>
          <a:noFill/>
        </p:spPr>
        <p:txBody>
          <a:bodyPr wrap="square" rtlCol="0">
            <a:spAutoFit/>
          </a:bodyPr>
          <a:lstStyle/>
          <a:p>
            <a:pPr algn="r"/>
            <a:r>
              <a:rPr lang="en-US" sz="7200" b="1" dirty="0">
                <a:solidFill>
                  <a:srgbClr val="C00000"/>
                </a:solidFill>
                <a:latin typeface="Gill Sans MT" pitchFamily="34" charset="0"/>
              </a:rPr>
              <a:t>Zoom here and enter Award numbers  </a:t>
            </a:r>
            <a:r>
              <a:rPr lang="en-US" sz="7200" b="1" dirty="0">
                <a:solidFill>
                  <a:srgbClr val="C00000"/>
                </a:solidFill>
                <a:latin typeface="Gill Sans MT" pitchFamily="34" charset="0"/>
                <a:sym typeface="Wingdings" panose="05000000000000000000" pitchFamily="2" charset="2"/>
              </a:rPr>
              <a:t></a:t>
            </a:r>
            <a:endParaRPr lang="en-US" sz="7200" b="1" dirty="0">
              <a:solidFill>
                <a:srgbClr val="C00000"/>
              </a:solidFill>
              <a:latin typeface="Gill Sans MT" pitchFamily="34" charset="0"/>
            </a:endParaRPr>
          </a:p>
        </p:txBody>
      </p:sp>
      <p:sp>
        <p:nvSpPr>
          <p:cNvPr id="11" name="Rectangle 10"/>
          <p:cNvSpPr/>
          <p:nvPr/>
        </p:nvSpPr>
        <p:spPr>
          <a:xfrm>
            <a:off x="15169587" y="4321740"/>
            <a:ext cx="26922412" cy="938719"/>
          </a:xfrm>
          <a:prstGeom prst="rect">
            <a:avLst/>
          </a:prstGeom>
        </p:spPr>
        <p:txBody>
          <a:bodyPr wrap="square">
            <a:spAutoFit/>
          </a:bodyPr>
          <a:lstStyle/>
          <a:p>
            <a:pPr algn="r"/>
            <a:r>
              <a:rPr lang="en-US" sz="5500" b="1" dirty="0">
                <a:ln w="0" cap="flat" cmpd="sng">
                  <a:noFill/>
                  <a:round/>
                </a:ln>
                <a:solidFill>
                  <a:srgbClr val="423A24"/>
                </a:solidFill>
                <a:effectLst>
                  <a:outerShdw blurRad="50800" dist="50800" dir="5400000" algn="ctr" rotWithShape="0">
                    <a:schemeClr val="bg1"/>
                  </a:outerShdw>
                </a:effectLst>
                <a:latin typeface="Gill Sans MT" pitchFamily="34" charset="0"/>
              </a:rPr>
              <a:t>Anuj Mittal, Jason Grimm (PI) &amp; Caroline C. Krejci (Co-PI)</a:t>
            </a:r>
            <a:endParaRPr lang="en-US" sz="5500" dirty="0">
              <a:solidFill>
                <a:srgbClr val="423A24"/>
              </a:solidFill>
              <a:effectLst>
                <a:outerShdw blurRad="50800" dist="50800" dir="5400000" algn="ctr" rotWithShape="0">
                  <a:schemeClr val="bg1"/>
                </a:outerShdw>
              </a:effectLst>
              <a:latin typeface="Gill Sans MT" pitchFamily="34" charset="0"/>
            </a:endParaRPr>
          </a:p>
        </p:txBody>
      </p:sp>
      <p:sp>
        <p:nvSpPr>
          <p:cNvPr id="12" name="TextBox 11"/>
          <p:cNvSpPr txBox="1"/>
          <p:nvPr/>
        </p:nvSpPr>
        <p:spPr>
          <a:xfrm>
            <a:off x="-26927502" y="3321980"/>
            <a:ext cx="25792386" cy="1200329"/>
          </a:xfrm>
          <a:prstGeom prst="rect">
            <a:avLst/>
          </a:prstGeom>
          <a:noFill/>
        </p:spPr>
        <p:txBody>
          <a:bodyPr wrap="square" rtlCol="0">
            <a:spAutoFit/>
          </a:bodyPr>
          <a:lstStyle/>
          <a:p>
            <a:pPr algn="r"/>
            <a:r>
              <a:rPr lang="en-US" sz="7200" b="1" dirty="0">
                <a:solidFill>
                  <a:srgbClr val="C00000"/>
                </a:solidFill>
                <a:latin typeface="Gill Sans MT" pitchFamily="34" charset="0"/>
              </a:rPr>
              <a:t>Enter SARE Project Number and Project Leader’s Name </a:t>
            </a:r>
            <a:r>
              <a:rPr lang="en-US" sz="7200" b="1" dirty="0">
                <a:solidFill>
                  <a:srgbClr val="C00000"/>
                </a:solidFill>
                <a:latin typeface="Gill Sans MT" pitchFamily="34" charset="0"/>
                <a:sym typeface="Wingdings" panose="05000000000000000000" pitchFamily="2" charset="2"/>
              </a:rPr>
              <a:t></a:t>
            </a:r>
            <a:endParaRPr lang="en-US" sz="7200" b="1" dirty="0">
              <a:solidFill>
                <a:srgbClr val="C00000"/>
              </a:solidFill>
              <a:latin typeface="Gill Sans MT" pitchFamily="34" charset="0"/>
            </a:endParaRPr>
          </a:p>
        </p:txBody>
      </p:sp>
      <p:sp>
        <p:nvSpPr>
          <p:cNvPr id="22" name="TextBox 21"/>
          <p:cNvSpPr txBox="1"/>
          <p:nvPr/>
        </p:nvSpPr>
        <p:spPr>
          <a:xfrm>
            <a:off x="1904119" y="7162606"/>
            <a:ext cx="40233600" cy="2000250"/>
          </a:xfrm>
          <a:prstGeom prst="rect">
            <a:avLst/>
          </a:prstGeom>
          <a:noFill/>
        </p:spPr>
        <p:txBody>
          <a:bodyPr wrap="square" rtlCol="0">
            <a:normAutofit/>
          </a:bodyPr>
          <a:lstStyle/>
          <a:p>
            <a:pPr algn="ctr"/>
            <a:r>
              <a:rPr lang="en-US" sz="10000" b="1" dirty="0">
                <a:ln w="12700">
                  <a:noFill/>
                </a:ln>
                <a:latin typeface="Gill Sans MT" pitchFamily="34" charset="0"/>
              </a:rPr>
              <a:t>Collaborative Food Supply Chains for Iowa’s Farmers</a:t>
            </a:r>
          </a:p>
        </p:txBody>
      </p:sp>
      <p:sp>
        <p:nvSpPr>
          <p:cNvPr id="32" name="TextBox 31"/>
          <p:cNvSpPr txBox="1"/>
          <p:nvPr/>
        </p:nvSpPr>
        <p:spPr>
          <a:xfrm>
            <a:off x="-23138036" y="4997390"/>
            <a:ext cx="20766311" cy="3477875"/>
          </a:xfrm>
          <a:prstGeom prst="rect">
            <a:avLst/>
          </a:prstGeom>
          <a:noFill/>
        </p:spPr>
        <p:txBody>
          <a:bodyPr wrap="square" rtlCol="0">
            <a:spAutoFit/>
          </a:bodyPr>
          <a:lstStyle/>
          <a:p>
            <a:r>
              <a:rPr lang="en-US" sz="6000" b="1" dirty="0">
                <a:solidFill>
                  <a:srgbClr val="C00000"/>
                </a:solidFill>
                <a:latin typeface="Gill Sans MT" pitchFamily="34" charset="0"/>
              </a:rPr>
              <a:t>SAMPLE CONTENT BOXES</a:t>
            </a:r>
          </a:p>
          <a:p>
            <a:pPr marL="571500" indent="-571500">
              <a:buFont typeface="Arial" panose="020B0604020202020204" pitchFamily="34" charset="0"/>
              <a:buChar char="•"/>
            </a:pPr>
            <a:r>
              <a:rPr lang="en-US" sz="4000" b="1" dirty="0">
                <a:solidFill>
                  <a:srgbClr val="C00000"/>
                </a:solidFill>
                <a:latin typeface="Gill Sans MT" pitchFamily="34" charset="0"/>
              </a:rPr>
              <a:t>As seen in the template.</a:t>
            </a:r>
          </a:p>
          <a:p>
            <a:pPr marL="571500" indent="-571500">
              <a:buFont typeface="Arial" panose="020B0604020202020204" pitchFamily="34" charset="0"/>
              <a:buChar char="•"/>
            </a:pPr>
            <a:r>
              <a:rPr lang="en-US" sz="4000" b="1" dirty="0">
                <a:solidFill>
                  <a:srgbClr val="C00000"/>
                </a:solidFill>
                <a:latin typeface="Gill Sans MT" pitchFamily="34" charset="0"/>
              </a:rPr>
              <a:t>These boxes can be copied and pasted as often as needed.</a:t>
            </a:r>
          </a:p>
          <a:p>
            <a:pPr marL="571500" indent="-571500">
              <a:buFont typeface="Arial" panose="020B0604020202020204" pitchFamily="34" charset="0"/>
              <a:buChar char="•"/>
            </a:pPr>
            <a:r>
              <a:rPr lang="en-US" sz="4000" b="1" dirty="0">
                <a:solidFill>
                  <a:srgbClr val="C00000"/>
                </a:solidFill>
                <a:latin typeface="Gill Sans MT" pitchFamily="34" charset="0"/>
              </a:rPr>
              <a:t>They can be resized: click inside the box, then click and drag one of the squares that appear on the corners of the box.</a:t>
            </a:r>
          </a:p>
        </p:txBody>
      </p:sp>
      <p:graphicFrame>
        <p:nvGraphicFramePr>
          <p:cNvPr id="9" name="Table 8"/>
          <p:cNvGraphicFramePr>
            <a:graphicFrameLocks noGrp="1"/>
          </p:cNvGraphicFramePr>
          <p:nvPr>
            <p:extLst>
              <p:ext uri="{D42A27DB-BD31-4B8C-83A1-F6EECF244321}">
                <p14:modId xmlns:p14="http://schemas.microsoft.com/office/powerpoint/2010/main" val="3147373232"/>
              </p:ext>
            </p:extLst>
          </p:nvPr>
        </p:nvGraphicFramePr>
        <p:xfrm>
          <a:off x="-23451129" y="23990929"/>
          <a:ext cx="13103152" cy="6905075"/>
        </p:xfrm>
        <a:graphic>
          <a:graphicData uri="http://schemas.openxmlformats.org/drawingml/2006/table">
            <a:tbl>
              <a:tblPr firstRow="1" bandRow="1">
                <a:tableStyleId>{5C22544A-7EE6-4342-B048-85BDC9FD1C3A}</a:tableStyleId>
              </a:tblPr>
              <a:tblGrid>
                <a:gridCol w="1637894">
                  <a:extLst>
                    <a:ext uri="{9D8B030D-6E8A-4147-A177-3AD203B41FA5}">
                      <a16:colId xmlns:a16="http://schemas.microsoft.com/office/drawing/2014/main" val="20000"/>
                    </a:ext>
                  </a:extLst>
                </a:gridCol>
                <a:gridCol w="1637894">
                  <a:extLst>
                    <a:ext uri="{9D8B030D-6E8A-4147-A177-3AD203B41FA5}">
                      <a16:colId xmlns:a16="http://schemas.microsoft.com/office/drawing/2014/main" val="20001"/>
                    </a:ext>
                  </a:extLst>
                </a:gridCol>
                <a:gridCol w="1637894">
                  <a:extLst>
                    <a:ext uri="{9D8B030D-6E8A-4147-A177-3AD203B41FA5}">
                      <a16:colId xmlns:a16="http://schemas.microsoft.com/office/drawing/2014/main" val="20002"/>
                    </a:ext>
                  </a:extLst>
                </a:gridCol>
                <a:gridCol w="1637894">
                  <a:extLst>
                    <a:ext uri="{9D8B030D-6E8A-4147-A177-3AD203B41FA5}">
                      <a16:colId xmlns:a16="http://schemas.microsoft.com/office/drawing/2014/main" val="20003"/>
                    </a:ext>
                  </a:extLst>
                </a:gridCol>
                <a:gridCol w="1637894">
                  <a:extLst>
                    <a:ext uri="{9D8B030D-6E8A-4147-A177-3AD203B41FA5}">
                      <a16:colId xmlns:a16="http://schemas.microsoft.com/office/drawing/2014/main" val="20004"/>
                    </a:ext>
                  </a:extLst>
                </a:gridCol>
                <a:gridCol w="1637894">
                  <a:extLst>
                    <a:ext uri="{9D8B030D-6E8A-4147-A177-3AD203B41FA5}">
                      <a16:colId xmlns:a16="http://schemas.microsoft.com/office/drawing/2014/main" val="20005"/>
                    </a:ext>
                  </a:extLst>
                </a:gridCol>
                <a:gridCol w="1637894">
                  <a:extLst>
                    <a:ext uri="{9D8B030D-6E8A-4147-A177-3AD203B41FA5}">
                      <a16:colId xmlns:a16="http://schemas.microsoft.com/office/drawing/2014/main" val="20006"/>
                    </a:ext>
                  </a:extLst>
                </a:gridCol>
                <a:gridCol w="1637894">
                  <a:extLst>
                    <a:ext uri="{9D8B030D-6E8A-4147-A177-3AD203B41FA5}">
                      <a16:colId xmlns:a16="http://schemas.microsoft.com/office/drawing/2014/main" val="20007"/>
                    </a:ext>
                  </a:extLst>
                </a:gridCol>
              </a:tblGrid>
              <a:tr h="815340">
                <a:tc gridSpan="8">
                  <a:txBody>
                    <a:bodyPr/>
                    <a:lstStyle/>
                    <a:p>
                      <a:r>
                        <a:rPr lang="en-US" sz="4900" dirty="0">
                          <a:solidFill>
                            <a:srgbClr val="423A24"/>
                          </a:solidFill>
                        </a:rPr>
                        <a:t>Name of table</a:t>
                      </a:r>
                      <a:endParaRPr lang="en-US" sz="4900" dirty="0">
                        <a:solidFill>
                          <a:srgbClr val="423A24"/>
                        </a:solidFill>
                        <a:latin typeface="Gill Sans MT" panose="020B0502020104020203" pitchFamily="34" charset="0"/>
                      </a:endParaRPr>
                    </a:p>
                  </a:txBody>
                  <a:tcPr marL="121920" marR="121920" marT="34290" marB="34290">
                    <a:solidFill>
                      <a:srgbClr val="FFC20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00100">
                <a:tc>
                  <a:txBody>
                    <a:bodyPr/>
                    <a:lstStyle/>
                    <a:p>
                      <a:pPr algn="ctr"/>
                      <a:r>
                        <a:rPr lang="en-US" sz="2400" dirty="0">
                          <a:solidFill>
                            <a:schemeClr val="bg1"/>
                          </a:solidFill>
                          <a:latin typeface="Gill Sans MT" panose="020B0502020104020203" pitchFamily="34" charset="0"/>
                        </a:rPr>
                        <a:t>Colum</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algn="ctr"/>
                      <a:r>
                        <a:rPr lang="en-US" sz="2400" dirty="0">
                          <a:solidFill>
                            <a:schemeClr val="bg1"/>
                          </a:solidFill>
                          <a:latin typeface="Gill Sans MT" panose="020B0502020104020203" pitchFamily="34" charset="0"/>
                        </a:rPr>
                        <a:t>Column</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Gill Sans MT" panose="020B0502020104020203" pitchFamily="34" charset="0"/>
                        </a:rPr>
                        <a:t>Column</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Gill Sans MT" panose="020B0502020104020203" pitchFamily="34" charset="0"/>
                        </a:rPr>
                        <a:t>Column</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Gill Sans MT" panose="020B0502020104020203" pitchFamily="34" charset="0"/>
                        </a:rPr>
                        <a:t>Column</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Gill Sans MT" panose="020B0502020104020203" pitchFamily="34" charset="0"/>
                        </a:rPr>
                        <a:t>Column</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Gill Sans MT" panose="020B0502020104020203" pitchFamily="34" charset="0"/>
                        </a:rPr>
                        <a:t>Column</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Gill Sans MT" panose="020B0502020104020203" pitchFamily="34" charset="0"/>
                        </a:rPr>
                        <a:t>Column</a:t>
                      </a:r>
                      <a:r>
                        <a:rPr lang="en-US" sz="2400" baseline="0" dirty="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extLst>
                  <a:ext uri="{0D108BD9-81ED-4DB2-BD59-A6C34878D82A}">
                    <a16:rowId xmlns:a16="http://schemas.microsoft.com/office/drawing/2014/main" val="10001"/>
                  </a:ext>
                </a:extLst>
              </a:tr>
              <a:tr h="996483">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Gill Sans MT" panose="020B0502020104020203" pitchFamily="34" charset="0"/>
                        </a:rPr>
                        <a:t>Plot 1</a:t>
                      </a:r>
                    </a:p>
                  </a:txBody>
                  <a:tcPr marL="121920" marR="121920" marT="34290" marB="34290" anchor="ctr"/>
                </a:tc>
                <a:tc>
                  <a:txBody>
                    <a:bodyPr/>
                    <a:lstStyle/>
                    <a:p>
                      <a:pPr algn="ctr"/>
                      <a:r>
                        <a:rPr lang="en-US" sz="2100" dirty="0">
                          <a:solidFill>
                            <a:schemeClr val="tx1"/>
                          </a:solidFill>
                          <a:latin typeface="Gill Sans MT" panose="020B0502020104020203" pitchFamily="34" charset="0"/>
                        </a:rPr>
                        <a:t>34”</a:t>
                      </a:r>
                    </a:p>
                  </a:txBody>
                  <a:tcPr marL="121920" marR="121920" marT="34290" marB="34290" anchor="ctr"/>
                </a:tc>
                <a:tc>
                  <a:txBody>
                    <a:bodyPr/>
                    <a:lstStyle/>
                    <a:p>
                      <a:pPr algn="ctr"/>
                      <a:r>
                        <a:rPr lang="en-US" sz="2100" dirty="0">
                          <a:solidFill>
                            <a:schemeClr val="tx1"/>
                          </a:solidFill>
                          <a:latin typeface="Gill Sans MT" panose="020B0502020104020203" pitchFamily="34" charset="0"/>
                        </a:rPr>
                        <a:t>treatment</a:t>
                      </a:r>
                    </a:p>
                  </a:txBody>
                  <a:tcPr marL="121920" marR="121920" marT="34290" marB="34290" anchor="ctr"/>
                </a:tc>
                <a:tc>
                  <a:txBody>
                    <a:bodyPr/>
                    <a:lstStyle/>
                    <a:p>
                      <a:pPr algn="ctr"/>
                      <a:r>
                        <a:rPr lang="en-US" sz="2100" dirty="0">
                          <a:solidFill>
                            <a:schemeClr val="tx1"/>
                          </a:solidFill>
                          <a:latin typeface="Gill Sans MT" panose="020B0502020104020203" pitchFamily="34" charset="0"/>
                        </a:rPr>
                        <a:t>24 </a:t>
                      </a:r>
                      <a:r>
                        <a:rPr lang="en-US" sz="2100" dirty="0" err="1">
                          <a:solidFill>
                            <a:schemeClr val="tx1"/>
                          </a:solidFill>
                          <a:latin typeface="Gill Sans MT" panose="020B0502020104020203" pitchFamily="34" charset="0"/>
                        </a:rPr>
                        <a:t>lbs</a:t>
                      </a:r>
                      <a:r>
                        <a:rPr lang="en-US" sz="2100" dirty="0">
                          <a:solidFill>
                            <a:schemeClr val="tx1"/>
                          </a:solidFill>
                          <a:latin typeface="Gill Sans MT" panose="020B0502020104020203" pitchFamily="34" charset="0"/>
                        </a:rPr>
                        <a:t>/ac</a:t>
                      </a:r>
                    </a:p>
                  </a:txBody>
                  <a:tcPr marL="121920" marR="121920" marT="34290" marB="34290" anchor="ctr"/>
                </a:tc>
                <a:tc>
                  <a:txBody>
                    <a:bodyPr/>
                    <a:lstStyle/>
                    <a:p>
                      <a:pPr algn="ctr"/>
                      <a:r>
                        <a:rPr lang="en-US" sz="2100" dirty="0">
                          <a:solidFill>
                            <a:schemeClr val="tx1"/>
                          </a:solidFill>
                          <a:latin typeface="Gill Sans MT" panose="020B0502020104020203" pitchFamily="34" charset="0"/>
                        </a:rPr>
                        <a:t>yes</a:t>
                      </a:r>
                    </a:p>
                  </a:txBody>
                  <a:tcPr marL="121920" marR="121920" marT="34290" marB="34290" anchor="ctr"/>
                </a:tc>
                <a:tc>
                  <a:txBody>
                    <a:bodyPr/>
                    <a:lstStyle/>
                    <a:p>
                      <a:pPr algn="ctr"/>
                      <a:r>
                        <a:rPr lang="en-US" sz="2100" dirty="0">
                          <a:solidFill>
                            <a:schemeClr val="tx1"/>
                          </a:solidFill>
                          <a:latin typeface="Gill Sans MT" panose="020B0502020104020203" pitchFamily="34" charset="0"/>
                        </a:rPr>
                        <a:t>0.68</a:t>
                      </a:r>
                    </a:p>
                  </a:txBody>
                  <a:tcPr marL="121920" marR="121920" marT="34290" marB="34290" anchor="ctr"/>
                </a:tc>
                <a:tc>
                  <a:txBody>
                    <a:bodyPr/>
                    <a:lstStyle/>
                    <a:p>
                      <a:pPr algn="ctr"/>
                      <a:r>
                        <a:rPr lang="en-US" sz="2100" dirty="0">
                          <a:solidFill>
                            <a:schemeClr val="tx1"/>
                          </a:solidFill>
                          <a:latin typeface="Gill Sans MT" panose="020B0502020104020203" pitchFamily="34" charset="0"/>
                        </a:rPr>
                        <a:t>Mid to late</a:t>
                      </a:r>
                    </a:p>
                  </a:txBody>
                  <a:tcPr marL="121920" marR="121920" marT="34290" marB="34290" anchor="ctr"/>
                </a:tc>
                <a:tc>
                  <a:txBody>
                    <a:bodyPr/>
                    <a:lstStyle/>
                    <a:p>
                      <a:pPr algn="ctr"/>
                      <a:r>
                        <a:rPr lang="en-US" sz="2100" dirty="0">
                          <a:solidFill>
                            <a:schemeClr val="tx1"/>
                          </a:solidFill>
                          <a:latin typeface="Gill Sans MT" panose="020B0502020104020203" pitchFamily="34" charset="0"/>
                        </a:rPr>
                        <a:t>Minimal</a:t>
                      </a:r>
                      <a:r>
                        <a:rPr lang="en-US" sz="2100" baseline="0" dirty="0">
                          <a:solidFill>
                            <a:schemeClr val="tx1"/>
                          </a:solidFill>
                          <a:latin typeface="Gill Sans MT" panose="020B0502020104020203" pitchFamily="34" charset="0"/>
                        </a:rPr>
                        <a:t> damage</a:t>
                      </a: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2"/>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3"/>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4"/>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5"/>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6"/>
                  </a:ext>
                </a:extLst>
              </a:tr>
            </a:tbl>
          </a:graphicData>
        </a:graphic>
      </p:graphicFrame>
      <p:sp>
        <p:nvSpPr>
          <p:cNvPr id="20" name="Rounded Rectangle 19"/>
          <p:cNvSpPr/>
          <p:nvPr/>
        </p:nvSpPr>
        <p:spPr>
          <a:xfrm>
            <a:off x="1828800" y="9338910"/>
            <a:ext cx="131079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a:solidFill>
                  <a:srgbClr val="423A24"/>
                </a:solidFill>
                <a:latin typeface="Gill Sans MT" panose="020B0502020104020203" pitchFamily="34" charset="0"/>
              </a:rPr>
              <a:t>Iowa Food Hub Network</a:t>
            </a:r>
          </a:p>
        </p:txBody>
      </p:sp>
      <p:sp>
        <p:nvSpPr>
          <p:cNvPr id="28" name="TextBox 27"/>
          <p:cNvSpPr txBox="1"/>
          <p:nvPr/>
        </p:nvSpPr>
        <p:spPr>
          <a:xfrm>
            <a:off x="1828799" y="10712984"/>
            <a:ext cx="13340787" cy="4616648"/>
          </a:xfrm>
          <a:prstGeom prst="rect">
            <a:avLst/>
          </a:prstGeom>
          <a:noFill/>
        </p:spPr>
        <p:txBody>
          <a:bodyPr wrap="square" rtlCol="0">
            <a:spAutoFit/>
          </a:bodyPr>
          <a:lstStyle/>
          <a:p>
            <a:pPr marL="457200" indent="-341313">
              <a:lnSpc>
                <a:spcPct val="150000"/>
              </a:lnSpc>
              <a:buFont typeface="Arial" panose="020B0604020202020204" pitchFamily="34" charset="0"/>
              <a:buChar char="•"/>
            </a:pPr>
            <a:r>
              <a:rPr lang="en-US" sz="2800" dirty="0">
                <a:latin typeface="Georgia" panose="02040502050405020303" pitchFamily="18" charset="0"/>
              </a:rPr>
              <a:t>Regional food hubs aggregate, distribute and market local food</a:t>
            </a:r>
          </a:p>
          <a:p>
            <a:pPr marL="1082675" lvl="1" indent="-457200">
              <a:lnSpc>
                <a:spcPct val="150000"/>
              </a:lnSpc>
              <a:buFont typeface="Wingdings" panose="05000000000000000000" pitchFamily="2" charset="2"/>
              <a:buChar char="Ø"/>
            </a:pPr>
            <a:r>
              <a:rPr lang="en-US" sz="2800" dirty="0">
                <a:latin typeface="Georgia" panose="02040502050405020303" pitchFamily="18" charset="0"/>
              </a:rPr>
              <a:t>Work with small and mid-sized farmers as strategic partners</a:t>
            </a:r>
          </a:p>
          <a:p>
            <a:pPr marL="457200" indent="-341313">
              <a:lnSpc>
                <a:spcPct val="150000"/>
              </a:lnSpc>
              <a:buClr>
                <a:schemeClr val="tx1"/>
              </a:buClr>
              <a:buFont typeface="Arial" panose="020B0604020202020204" pitchFamily="34" charset="0"/>
              <a:buChar char="•"/>
            </a:pPr>
            <a:r>
              <a:rPr lang="en-US" sz="2800" b="1" dirty="0">
                <a:solidFill>
                  <a:srgbClr val="FF0000"/>
                </a:solidFill>
                <a:latin typeface="Georgia" panose="02040502050405020303" pitchFamily="18" charset="0"/>
              </a:rPr>
              <a:t>Major challenges </a:t>
            </a:r>
            <a:r>
              <a:rPr lang="en-US" sz="2800" dirty="0">
                <a:latin typeface="Georgia" panose="02040502050405020303" pitchFamily="18" charset="0"/>
              </a:rPr>
              <a:t>– supply inconsistency and high logistics costs</a:t>
            </a:r>
          </a:p>
          <a:p>
            <a:pPr marL="457200" indent="-341313">
              <a:lnSpc>
                <a:spcPct val="150000"/>
              </a:lnSpc>
              <a:buClr>
                <a:schemeClr val="tx1"/>
              </a:buClr>
              <a:buFont typeface="Arial" panose="020B0604020202020204" pitchFamily="34" charset="0"/>
              <a:buChar char="•"/>
            </a:pPr>
            <a:r>
              <a:rPr lang="en-US" sz="2800" b="1" dirty="0">
                <a:solidFill>
                  <a:srgbClr val="008000"/>
                </a:solidFill>
                <a:latin typeface="Georgia" panose="02040502050405020303" pitchFamily="18" charset="0"/>
              </a:rPr>
              <a:t>Potential solution </a:t>
            </a:r>
            <a:r>
              <a:rPr lang="en-US" sz="2800" dirty="0">
                <a:latin typeface="Georgia" panose="02040502050405020303" pitchFamily="18" charset="0"/>
              </a:rPr>
              <a:t>– collaborative network between food hubs</a:t>
            </a:r>
          </a:p>
          <a:p>
            <a:pPr marL="457200" indent="-341313">
              <a:lnSpc>
                <a:spcPct val="150000"/>
              </a:lnSpc>
              <a:buFont typeface="Arial" panose="020B0604020202020204" pitchFamily="34" charset="0"/>
              <a:buChar char="•"/>
              <a:tabLst>
                <a:tab pos="13030200" algn="l"/>
              </a:tabLst>
            </a:pPr>
            <a:r>
              <a:rPr lang="en-US" sz="2800" b="1" dirty="0">
                <a:latin typeface="Georgia" panose="02040502050405020303" pitchFamily="18" charset="0"/>
              </a:rPr>
              <a:t>Iowa Food Hub Network – </a:t>
            </a:r>
            <a:r>
              <a:rPr lang="en-US" sz="2800" dirty="0">
                <a:latin typeface="Georgia" panose="02040502050405020303" pitchFamily="18" charset="0"/>
              </a:rPr>
              <a:t>shared logistics network between Iowa food hubs</a:t>
            </a:r>
          </a:p>
          <a:p>
            <a:pPr marL="1036637" indent="-457200">
              <a:lnSpc>
                <a:spcPct val="150000"/>
              </a:lnSpc>
              <a:buFont typeface="Wingdings" panose="05000000000000000000" pitchFamily="2" charset="2"/>
              <a:buChar char="Ø"/>
            </a:pPr>
            <a:r>
              <a:rPr lang="en-US" sz="2800" dirty="0">
                <a:latin typeface="Georgia" panose="02040502050405020303" pitchFamily="18" charset="0"/>
              </a:rPr>
              <a:t>Started with three food hubs and one producer in 2014</a:t>
            </a:r>
          </a:p>
          <a:p>
            <a:pPr marL="1036637" indent="-457200">
              <a:lnSpc>
                <a:spcPct val="150000"/>
              </a:lnSpc>
              <a:buFont typeface="Wingdings" panose="05000000000000000000" pitchFamily="2" charset="2"/>
              <a:buChar char="Ø"/>
            </a:pPr>
            <a:r>
              <a:rPr lang="en-US" sz="2800" dirty="0">
                <a:latin typeface="Georgia" panose="02040502050405020303" pitchFamily="18" charset="0"/>
              </a:rPr>
              <a:t>Grown to four food hubs and eighteen producers by 2017</a:t>
            </a:r>
          </a:p>
        </p:txBody>
      </p:sp>
      <p:sp>
        <p:nvSpPr>
          <p:cNvPr id="35" name="Rounded Rectangle 34"/>
          <p:cNvSpPr/>
          <p:nvPr/>
        </p:nvSpPr>
        <p:spPr>
          <a:xfrm>
            <a:off x="15387637" y="21520673"/>
            <a:ext cx="266588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a:solidFill>
                  <a:srgbClr val="423A24"/>
                </a:solidFill>
                <a:latin typeface="Gill Sans MT" panose="020B0502020104020203" pitchFamily="34" charset="0"/>
              </a:rPr>
              <a:t>Inventory Tracking System: Label Generator &amp; Mobile Application</a:t>
            </a:r>
          </a:p>
        </p:txBody>
      </p:sp>
      <p:sp>
        <p:nvSpPr>
          <p:cNvPr id="43" name="TextBox 42"/>
          <p:cNvSpPr txBox="1"/>
          <p:nvPr/>
        </p:nvSpPr>
        <p:spPr>
          <a:xfrm>
            <a:off x="-23375100" y="8402311"/>
            <a:ext cx="17022431" cy="1631216"/>
          </a:xfrm>
          <a:prstGeom prst="rect">
            <a:avLst/>
          </a:prstGeom>
          <a:noFill/>
        </p:spPr>
        <p:txBody>
          <a:bodyPr wrap="square" rtlCol="0">
            <a:spAutoFit/>
          </a:bodyPr>
          <a:lstStyle/>
          <a:p>
            <a:r>
              <a:rPr lang="en-US" sz="6000" b="1" dirty="0">
                <a:solidFill>
                  <a:srgbClr val="C00000"/>
                </a:solidFill>
                <a:latin typeface="Gill Sans MT" pitchFamily="34" charset="0"/>
              </a:rPr>
              <a:t>SUB HEADER</a:t>
            </a:r>
          </a:p>
          <a:p>
            <a:pPr marL="571500" indent="-571500">
              <a:buFont typeface="Arial" panose="020B0604020202020204" pitchFamily="34" charset="0"/>
              <a:buChar char="•"/>
            </a:pPr>
            <a:r>
              <a:rPr lang="en-US" sz="4000" b="1" dirty="0">
                <a:solidFill>
                  <a:srgbClr val="C00000"/>
                </a:solidFill>
                <a:latin typeface="Gill Sans MT" pitchFamily="34" charset="0"/>
              </a:rPr>
              <a:t>Recommend Gill Sans font in 60pt size.</a:t>
            </a:r>
          </a:p>
        </p:txBody>
      </p:sp>
      <p:sp>
        <p:nvSpPr>
          <p:cNvPr id="45" name="Rectangle 44"/>
          <p:cNvSpPr/>
          <p:nvPr/>
        </p:nvSpPr>
        <p:spPr>
          <a:xfrm>
            <a:off x="-23421472" y="14853372"/>
            <a:ext cx="19592771"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23421472" y="11544300"/>
            <a:ext cx="17022431" cy="2862322"/>
          </a:xfrm>
          <a:prstGeom prst="rect">
            <a:avLst/>
          </a:prstGeom>
          <a:noFill/>
        </p:spPr>
        <p:txBody>
          <a:bodyPr wrap="square" rtlCol="0">
            <a:spAutoFit/>
          </a:bodyPr>
          <a:lstStyle/>
          <a:p>
            <a:r>
              <a:rPr lang="en-US" sz="6000" b="1" dirty="0">
                <a:solidFill>
                  <a:srgbClr val="C00000"/>
                </a:solidFill>
                <a:latin typeface="Gill Sans MT" pitchFamily="34" charset="0"/>
              </a:rPr>
              <a:t>TEXT BOX</a:t>
            </a:r>
          </a:p>
          <a:p>
            <a:pPr marL="571500" indent="-571500">
              <a:buFont typeface="Arial" panose="020B0604020202020204" pitchFamily="34" charset="0"/>
              <a:buChar char="•"/>
            </a:pPr>
            <a:r>
              <a:rPr lang="en-US" sz="4000" b="1" dirty="0">
                <a:solidFill>
                  <a:srgbClr val="C00000"/>
                </a:solidFill>
                <a:latin typeface="Gill Sans MT" pitchFamily="34" charset="0"/>
              </a:rPr>
              <a:t>Recommend Georgia font in 28pt size.</a:t>
            </a:r>
          </a:p>
          <a:p>
            <a:pPr marL="571500" indent="-571500">
              <a:buFont typeface="Arial" panose="020B0604020202020204" pitchFamily="34" charset="0"/>
              <a:buChar char="•"/>
            </a:pPr>
            <a:r>
              <a:rPr lang="en-US" sz="4000" b="1" dirty="0">
                <a:solidFill>
                  <a:srgbClr val="C00000"/>
                </a:solidFill>
                <a:latin typeface="Gill Sans MT" pitchFamily="34" charset="0"/>
              </a:rPr>
              <a:t>Note that 18pt-20pt is the </a:t>
            </a:r>
            <a:r>
              <a:rPr lang="en-US" sz="4000" b="1" u="sng" dirty="0">
                <a:solidFill>
                  <a:srgbClr val="C00000"/>
                </a:solidFill>
                <a:latin typeface="Gill Sans MT" pitchFamily="34" charset="0"/>
              </a:rPr>
              <a:t>minimum</a:t>
            </a:r>
            <a:r>
              <a:rPr lang="en-US" sz="4000" b="1" dirty="0">
                <a:solidFill>
                  <a:srgbClr val="C00000"/>
                </a:solidFill>
                <a:latin typeface="Gill Sans MT" pitchFamily="34" charset="0"/>
              </a:rPr>
              <a:t> size recommended for readability at a two-foot distance. </a:t>
            </a:r>
          </a:p>
        </p:txBody>
      </p:sp>
      <p:sp>
        <p:nvSpPr>
          <p:cNvPr id="47" name="TextBox 46"/>
          <p:cNvSpPr txBox="1"/>
          <p:nvPr/>
        </p:nvSpPr>
        <p:spPr>
          <a:xfrm>
            <a:off x="-23421472" y="17487904"/>
            <a:ext cx="188976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a:latin typeface="Gill Sans MT" pitchFamily="34" charset="0"/>
              </a:rPr>
              <a:t>.  This is in Gill </a:t>
            </a:r>
            <a:r>
              <a:rPr lang="en-US" sz="2800" dirty="0">
                <a:latin typeface="Gill Sans MT" pitchFamily="34" charset="0"/>
              </a:rPr>
              <a:t>Sans 28pt</a:t>
            </a:r>
          </a:p>
        </p:txBody>
      </p:sp>
      <p:sp>
        <p:nvSpPr>
          <p:cNvPr id="48" name="TextBox 47"/>
          <p:cNvSpPr txBox="1"/>
          <p:nvPr/>
        </p:nvSpPr>
        <p:spPr>
          <a:xfrm>
            <a:off x="-23421473" y="15716254"/>
            <a:ext cx="17678401" cy="1015663"/>
          </a:xfrm>
          <a:prstGeom prst="rect">
            <a:avLst/>
          </a:prstGeom>
          <a:noFill/>
        </p:spPr>
        <p:txBody>
          <a:bodyPr wrap="square" rtlCol="0">
            <a:spAutoFit/>
          </a:bodyPr>
          <a:lstStyle/>
          <a:p>
            <a:r>
              <a:rPr lang="en-US" sz="6000" b="1" dirty="0">
                <a:solidFill>
                  <a:srgbClr val="C00000"/>
                </a:solidFill>
                <a:latin typeface="Gill Sans MT" pitchFamily="34" charset="0"/>
              </a:rPr>
              <a:t>TEXT BOXES FOR PHOTOS, FIGURES, etc.</a:t>
            </a:r>
          </a:p>
        </p:txBody>
      </p:sp>
      <p:sp>
        <p:nvSpPr>
          <p:cNvPr id="50" name="TextBox 49"/>
          <p:cNvSpPr txBox="1"/>
          <p:nvPr/>
        </p:nvSpPr>
        <p:spPr>
          <a:xfrm>
            <a:off x="-23138036" y="16752922"/>
            <a:ext cx="14327188" cy="769441"/>
          </a:xfrm>
          <a:prstGeom prst="rect">
            <a:avLst/>
          </a:prstGeom>
          <a:noFill/>
        </p:spPr>
        <p:txBody>
          <a:bodyPr wrap="square" rtlCol="0" anchor="ctr" anchorCtr="0">
            <a:spAutoFit/>
          </a:bodyPr>
          <a:lstStyle/>
          <a:p>
            <a:r>
              <a:rPr lang="en-US" sz="4400" dirty="0">
                <a:solidFill>
                  <a:srgbClr val="423A24"/>
                </a:solidFill>
                <a:latin typeface="Gill Sans MT" pitchFamily="34" charset="0"/>
              </a:rPr>
              <a:t>Sample title box for a photo, table, figure, etc. Gill Sans 44pt</a:t>
            </a:r>
          </a:p>
        </p:txBody>
      </p:sp>
      <p:sp>
        <p:nvSpPr>
          <p:cNvPr id="53" name="TextBox 52"/>
          <p:cNvSpPr txBox="1"/>
          <p:nvPr/>
        </p:nvSpPr>
        <p:spPr>
          <a:xfrm>
            <a:off x="-24521738" y="19452387"/>
            <a:ext cx="21485728" cy="4093428"/>
          </a:xfrm>
          <a:prstGeom prst="rect">
            <a:avLst/>
          </a:prstGeom>
          <a:solidFill>
            <a:schemeClr val="bg1"/>
          </a:solidFill>
        </p:spPr>
        <p:txBody>
          <a:bodyPr wrap="square" rtlCol="0">
            <a:spAutoFit/>
          </a:bodyPr>
          <a:lstStyle/>
          <a:p>
            <a:r>
              <a:rPr lang="en-US" sz="6000" b="1" dirty="0">
                <a:solidFill>
                  <a:srgbClr val="C00000"/>
                </a:solidFill>
              </a:rPr>
              <a:t>SAMPLE TABLE</a:t>
            </a:r>
          </a:p>
          <a:p>
            <a:pPr marL="571500" indent="-571500">
              <a:buFont typeface="Arial" panose="020B0604020202020204" pitchFamily="34" charset="0"/>
              <a:buChar char="•"/>
            </a:pPr>
            <a:r>
              <a:rPr lang="en-US" sz="4000" b="1" dirty="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a:solidFill>
                  <a:srgbClr val="C00000"/>
                </a:solidFill>
              </a:rPr>
              <a:t>To resize the table: click inside a cell, then click and drag one of the squares that appear on the corners of the table.</a:t>
            </a:r>
          </a:p>
        </p:txBody>
      </p:sp>
      <p:sp>
        <p:nvSpPr>
          <p:cNvPr id="40" name="Rounded Rectangle 39"/>
          <p:cNvSpPr/>
          <p:nvPr/>
        </p:nvSpPr>
        <p:spPr>
          <a:xfrm>
            <a:off x="15403513" y="9338910"/>
            <a:ext cx="13090525"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a:solidFill>
                  <a:srgbClr val="423A24"/>
                </a:solidFill>
                <a:latin typeface="Gill Sans MT" panose="020B0502020104020203" pitchFamily="34" charset="0"/>
              </a:rPr>
              <a:t>Network Challenges</a:t>
            </a:r>
          </a:p>
        </p:txBody>
      </p:sp>
      <p:sp>
        <p:nvSpPr>
          <p:cNvPr id="44" name="Rectangle 43"/>
          <p:cNvSpPr/>
          <p:nvPr/>
        </p:nvSpPr>
        <p:spPr>
          <a:xfrm>
            <a:off x="13715960" y="4333461"/>
            <a:ext cx="5829340" cy="938719"/>
          </a:xfrm>
          <a:prstGeom prst="rect">
            <a:avLst/>
          </a:prstGeom>
        </p:spPr>
        <p:txBody>
          <a:bodyPr wrap="square">
            <a:spAutoFit/>
          </a:bodyPr>
          <a:lstStyle/>
          <a:p>
            <a:r>
              <a:rPr lang="en-US" sz="5500" b="1" dirty="0">
                <a:ln w="0" cap="flat">
                  <a:noFill/>
                  <a:round/>
                </a:ln>
                <a:solidFill>
                  <a:srgbClr val="423A24"/>
                </a:solidFill>
                <a:effectLst>
                  <a:outerShdw blurRad="50800" dist="50800" dir="5400000" algn="ctr" rotWithShape="0">
                    <a:schemeClr val="bg1"/>
                  </a:outerShdw>
                </a:effectLst>
                <a:latin typeface="Gill Sans MT" pitchFamily="34" charset="0"/>
              </a:rPr>
              <a:t>ONC16-013</a:t>
            </a:r>
            <a:endParaRPr lang="en-US" sz="5500" dirty="0">
              <a:solidFill>
                <a:srgbClr val="423A24"/>
              </a:solidFill>
              <a:effectLst>
                <a:outerShdw blurRad="50800" dist="50800" dir="5400000" algn="ctr" rotWithShape="0">
                  <a:schemeClr val="bg1"/>
                </a:outerShdw>
              </a:effectLst>
              <a:latin typeface="Gill Sans MT" pitchFamily="34" charset="0"/>
            </a:endParaRPr>
          </a:p>
        </p:txBody>
      </p:sp>
      <p:sp>
        <p:nvSpPr>
          <p:cNvPr id="52" name="Rounded Rectangle 51"/>
          <p:cNvSpPr/>
          <p:nvPr/>
        </p:nvSpPr>
        <p:spPr>
          <a:xfrm>
            <a:off x="-23375100" y="10354382"/>
            <a:ext cx="131079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a:solidFill>
                  <a:srgbClr val="423A24"/>
                </a:solidFill>
                <a:latin typeface="Gill Sans MT" panose="020B0502020104020203" pitchFamily="34" charset="0"/>
              </a:rPr>
              <a:t>Sub header in Gill Sans 60pt</a:t>
            </a:r>
          </a:p>
        </p:txBody>
      </p:sp>
      <p:sp>
        <p:nvSpPr>
          <p:cNvPr id="55" name="TextBox 54"/>
          <p:cNvSpPr txBox="1"/>
          <p:nvPr/>
        </p:nvSpPr>
        <p:spPr>
          <a:xfrm>
            <a:off x="8372728" y="27043505"/>
            <a:ext cx="6594540" cy="523220"/>
          </a:xfrm>
          <a:prstGeom prst="rect">
            <a:avLst/>
          </a:prstGeom>
          <a:noFill/>
        </p:spPr>
        <p:txBody>
          <a:bodyPr wrap="square" rtlCol="0" anchor="ctr" anchorCtr="0">
            <a:spAutoFit/>
          </a:bodyPr>
          <a:lstStyle/>
          <a:p>
            <a:r>
              <a:rPr lang="en-US" sz="2800" b="1" dirty="0">
                <a:solidFill>
                  <a:srgbClr val="423A24"/>
                </a:solidFill>
                <a:latin typeface="Gill Sans MT" pitchFamily="34" charset="0"/>
              </a:rPr>
              <a:t>Transportation Network of Food Hubs</a:t>
            </a:r>
          </a:p>
        </p:txBody>
      </p:sp>
      <p:sp>
        <p:nvSpPr>
          <p:cNvPr id="306" name="TextBox 305">
            <a:extLst>
              <a:ext uri="{FF2B5EF4-FFF2-40B4-BE49-F238E27FC236}">
                <a16:creationId xmlns:a16="http://schemas.microsoft.com/office/drawing/2014/main" id="{C5C2EE7D-F635-4DEF-929D-2C7873D7BE0A}"/>
              </a:ext>
            </a:extLst>
          </p:cNvPr>
          <p:cNvSpPr txBox="1"/>
          <p:nvPr/>
        </p:nvSpPr>
        <p:spPr>
          <a:xfrm>
            <a:off x="19426943" y="26987086"/>
            <a:ext cx="6580255" cy="584775"/>
          </a:xfrm>
          <a:prstGeom prst="rect">
            <a:avLst/>
          </a:prstGeom>
          <a:noFill/>
        </p:spPr>
        <p:txBody>
          <a:bodyPr wrap="square" rtlCol="0" anchor="ctr" anchorCtr="0">
            <a:spAutoFit/>
          </a:bodyPr>
          <a:lstStyle/>
          <a:p>
            <a:r>
              <a:rPr lang="en-US" sz="3200" b="1" dirty="0">
                <a:solidFill>
                  <a:srgbClr val="423A24"/>
                </a:solidFill>
                <a:latin typeface="Gill Sans MT" pitchFamily="34" charset="0"/>
              </a:rPr>
              <a:t>Label Generator for Producers</a:t>
            </a:r>
          </a:p>
        </p:txBody>
      </p:sp>
      <p:pic>
        <p:nvPicPr>
          <p:cNvPr id="8" name="Picture 7">
            <a:extLst>
              <a:ext uri="{FF2B5EF4-FFF2-40B4-BE49-F238E27FC236}">
                <a16:creationId xmlns:a16="http://schemas.microsoft.com/office/drawing/2014/main" id="{6C9F1519-055D-4B3E-8CF3-6A10B29D3C6A}"/>
              </a:ext>
            </a:extLst>
          </p:cNvPr>
          <p:cNvPicPr>
            <a:picLocks noChangeAspect="1"/>
          </p:cNvPicPr>
          <p:nvPr/>
        </p:nvPicPr>
        <p:blipFill rotWithShape="1">
          <a:blip r:embed="rId5"/>
          <a:srcRect b="54093"/>
          <a:stretch/>
        </p:blipFill>
        <p:spPr>
          <a:xfrm>
            <a:off x="1965079" y="15636715"/>
            <a:ext cx="6355080" cy="3846360"/>
          </a:xfrm>
          <a:prstGeom prst="rect">
            <a:avLst/>
          </a:prstGeom>
        </p:spPr>
      </p:pic>
      <p:pic>
        <p:nvPicPr>
          <p:cNvPr id="10" name="Picture 9">
            <a:extLst>
              <a:ext uri="{FF2B5EF4-FFF2-40B4-BE49-F238E27FC236}">
                <a16:creationId xmlns:a16="http://schemas.microsoft.com/office/drawing/2014/main" id="{7DC14F3B-04B9-4FEC-80F6-DC8A960A2C96}"/>
              </a:ext>
            </a:extLst>
          </p:cNvPr>
          <p:cNvPicPr>
            <a:picLocks noChangeAspect="1"/>
          </p:cNvPicPr>
          <p:nvPr/>
        </p:nvPicPr>
        <p:blipFill rotWithShape="1">
          <a:blip r:embed="rId6"/>
          <a:srcRect t="-1" b="54080"/>
          <a:stretch/>
        </p:blipFill>
        <p:spPr>
          <a:xfrm>
            <a:off x="8475028" y="15629627"/>
            <a:ext cx="6355080" cy="3860434"/>
          </a:xfrm>
          <a:prstGeom prst="rect">
            <a:avLst/>
          </a:prstGeom>
        </p:spPr>
      </p:pic>
      <p:pic>
        <p:nvPicPr>
          <p:cNvPr id="13" name="Picture 12">
            <a:extLst>
              <a:ext uri="{FF2B5EF4-FFF2-40B4-BE49-F238E27FC236}">
                <a16:creationId xmlns:a16="http://schemas.microsoft.com/office/drawing/2014/main" id="{D480051F-2E02-4558-BED2-8DC69D1A4E72}"/>
              </a:ext>
            </a:extLst>
          </p:cNvPr>
          <p:cNvPicPr>
            <a:picLocks noChangeAspect="1"/>
          </p:cNvPicPr>
          <p:nvPr/>
        </p:nvPicPr>
        <p:blipFill rotWithShape="1">
          <a:blip r:embed="rId7"/>
          <a:srcRect b="31952"/>
          <a:stretch/>
        </p:blipFill>
        <p:spPr>
          <a:xfrm>
            <a:off x="8750918" y="15752656"/>
            <a:ext cx="1371600" cy="896664"/>
          </a:xfrm>
          <a:prstGeom prst="rect">
            <a:avLst/>
          </a:prstGeom>
        </p:spPr>
      </p:pic>
      <p:sp>
        <p:nvSpPr>
          <p:cNvPr id="308" name="TextBox 307">
            <a:extLst>
              <a:ext uri="{FF2B5EF4-FFF2-40B4-BE49-F238E27FC236}">
                <a16:creationId xmlns:a16="http://schemas.microsoft.com/office/drawing/2014/main" id="{78B688E6-8192-46AA-8643-80D10B464841}"/>
              </a:ext>
            </a:extLst>
          </p:cNvPr>
          <p:cNvSpPr txBox="1"/>
          <p:nvPr/>
        </p:nvSpPr>
        <p:spPr>
          <a:xfrm>
            <a:off x="2570161" y="19449953"/>
            <a:ext cx="4812571" cy="523220"/>
          </a:xfrm>
          <a:prstGeom prst="rect">
            <a:avLst/>
          </a:prstGeom>
          <a:noFill/>
        </p:spPr>
        <p:txBody>
          <a:bodyPr wrap="square" rtlCol="0" anchor="ctr" anchorCtr="0">
            <a:spAutoFit/>
          </a:bodyPr>
          <a:lstStyle/>
          <a:p>
            <a:r>
              <a:rPr lang="en-US" sz="2800" b="1" dirty="0">
                <a:solidFill>
                  <a:srgbClr val="423A24"/>
                </a:solidFill>
                <a:latin typeface="Gill Sans MT" pitchFamily="34" charset="0"/>
              </a:rPr>
              <a:t>Network Members in 2014</a:t>
            </a:r>
          </a:p>
        </p:txBody>
      </p:sp>
      <p:sp>
        <p:nvSpPr>
          <p:cNvPr id="310" name="TextBox 309">
            <a:extLst>
              <a:ext uri="{FF2B5EF4-FFF2-40B4-BE49-F238E27FC236}">
                <a16:creationId xmlns:a16="http://schemas.microsoft.com/office/drawing/2014/main" id="{E967F305-8067-4E4D-B8B6-317EB704E3D1}"/>
              </a:ext>
            </a:extLst>
          </p:cNvPr>
          <p:cNvSpPr txBox="1"/>
          <p:nvPr/>
        </p:nvSpPr>
        <p:spPr>
          <a:xfrm>
            <a:off x="9160828" y="19449953"/>
            <a:ext cx="4812571" cy="523220"/>
          </a:xfrm>
          <a:prstGeom prst="rect">
            <a:avLst/>
          </a:prstGeom>
          <a:noFill/>
        </p:spPr>
        <p:txBody>
          <a:bodyPr wrap="square" rtlCol="0" anchor="ctr" anchorCtr="0">
            <a:spAutoFit/>
          </a:bodyPr>
          <a:lstStyle/>
          <a:p>
            <a:r>
              <a:rPr lang="en-US" sz="2800" b="1" dirty="0">
                <a:solidFill>
                  <a:srgbClr val="423A24"/>
                </a:solidFill>
                <a:latin typeface="Gill Sans MT" pitchFamily="34" charset="0"/>
              </a:rPr>
              <a:t>Network Members in 2017</a:t>
            </a:r>
          </a:p>
        </p:txBody>
      </p:sp>
      <p:sp>
        <p:nvSpPr>
          <p:cNvPr id="311" name="TextBox 310">
            <a:extLst>
              <a:ext uri="{FF2B5EF4-FFF2-40B4-BE49-F238E27FC236}">
                <a16:creationId xmlns:a16="http://schemas.microsoft.com/office/drawing/2014/main" id="{0C271C3D-8378-43D9-9649-CAB3F2E0E419}"/>
              </a:ext>
            </a:extLst>
          </p:cNvPr>
          <p:cNvSpPr txBox="1"/>
          <p:nvPr/>
        </p:nvSpPr>
        <p:spPr>
          <a:xfrm>
            <a:off x="1828800" y="20052716"/>
            <a:ext cx="13107988" cy="1384995"/>
          </a:xfrm>
          <a:prstGeom prst="rect">
            <a:avLst/>
          </a:prstGeom>
          <a:noFill/>
        </p:spPr>
        <p:txBody>
          <a:bodyPr wrap="square" rtlCol="0">
            <a:spAutoFit/>
          </a:bodyPr>
          <a:lstStyle/>
          <a:p>
            <a:pPr marL="457200" indent="-341313">
              <a:lnSpc>
                <a:spcPct val="150000"/>
              </a:lnSpc>
              <a:buFont typeface="Arial" panose="020B0604020202020204" pitchFamily="34" charset="0"/>
              <a:buChar char="•"/>
            </a:pPr>
            <a:r>
              <a:rPr lang="en-US" sz="2800" dirty="0">
                <a:latin typeface="Georgia" panose="02040502050405020303" pitchFamily="18" charset="0"/>
              </a:rPr>
              <a:t>Products are temporarily warehoused at various food hubs</a:t>
            </a:r>
          </a:p>
          <a:p>
            <a:pPr marL="457200" indent="-341313">
              <a:lnSpc>
                <a:spcPct val="150000"/>
              </a:lnSpc>
              <a:buFont typeface="Arial" panose="020B0604020202020204" pitchFamily="34" charset="0"/>
              <a:buChar char="•"/>
            </a:pPr>
            <a:r>
              <a:rPr lang="en-US" sz="2800" dirty="0">
                <a:latin typeface="Georgia" panose="02040502050405020303" pitchFamily="18" charset="0"/>
              </a:rPr>
              <a:t>Transportation is provided by two food hubs or by producers</a:t>
            </a:r>
          </a:p>
        </p:txBody>
      </p:sp>
      <p:sp>
        <p:nvSpPr>
          <p:cNvPr id="312" name="Rounded Rectangle 39">
            <a:extLst>
              <a:ext uri="{FF2B5EF4-FFF2-40B4-BE49-F238E27FC236}">
                <a16:creationId xmlns:a16="http://schemas.microsoft.com/office/drawing/2014/main" id="{914B1F9F-4F17-4C10-88AB-23474DD33050}"/>
              </a:ext>
            </a:extLst>
          </p:cNvPr>
          <p:cNvSpPr/>
          <p:nvPr/>
        </p:nvSpPr>
        <p:spPr>
          <a:xfrm>
            <a:off x="28956000" y="9346416"/>
            <a:ext cx="13090525"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a:solidFill>
                  <a:srgbClr val="423A24"/>
                </a:solidFill>
                <a:latin typeface="Gill Sans MT" panose="020B0502020104020203" pitchFamily="34" charset="0"/>
              </a:rPr>
              <a:t>Testing &amp; Implementation</a:t>
            </a:r>
          </a:p>
        </p:txBody>
      </p:sp>
      <p:sp>
        <p:nvSpPr>
          <p:cNvPr id="313" name="TextBox 312">
            <a:extLst>
              <a:ext uri="{FF2B5EF4-FFF2-40B4-BE49-F238E27FC236}">
                <a16:creationId xmlns:a16="http://schemas.microsoft.com/office/drawing/2014/main" id="{5FC55150-81DD-48FE-9934-0492754ED114}"/>
              </a:ext>
            </a:extLst>
          </p:cNvPr>
          <p:cNvSpPr txBox="1"/>
          <p:nvPr/>
        </p:nvSpPr>
        <p:spPr>
          <a:xfrm>
            <a:off x="35289495" y="10916429"/>
            <a:ext cx="6757030" cy="2677656"/>
          </a:xfrm>
          <a:prstGeom prst="rect">
            <a:avLst/>
          </a:prstGeom>
          <a:noFill/>
        </p:spPr>
        <p:txBody>
          <a:bodyPr wrap="square" rtlCol="0">
            <a:spAutoFit/>
          </a:bodyPr>
          <a:lstStyle/>
          <a:p>
            <a:pPr marL="457200" indent="-341313">
              <a:buFont typeface="Arial" panose="020B0604020202020204" pitchFamily="34" charset="0"/>
              <a:buChar char="•"/>
            </a:pPr>
            <a:r>
              <a:rPr lang="en-US" sz="2800" dirty="0">
                <a:latin typeface="Georgia" panose="02040502050405020303" pitchFamily="18" charset="0"/>
              </a:rPr>
              <a:t>Label generator &amp; mobile application  tested with four producers and four food hubs</a:t>
            </a:r>
          </a:p>
          <a:p>
            <a:pPr marL="457200" indent="-341313">
              <a:buFont typeface="Arial" panose="020B0604020202020204" pitchFamily="34" charset="0"/>
              <a:buChar char="•"/>
            </a:pPr>
            <a:endParaRPr lang="en-US" sz="2800" dirty="0">
              <a:latin typeface="Georgia" panose="02040502050405020303" pitchFamily="18" charset="0"/>
            </a:endParaRPr>
          </a:p>
          <a:p>
            <a:pPr marL="457200" indent="-341313">
              <a:buFont typeface="Arial" panose="020B0604020202020204" pitchFamily="34" charset="0"/>
              <a:buChar char="•"/>
            </a:pPr>
            <a:r>
              <a:rPr lang="en-US" sz="2800" dirty="0">
                <a:latin typeface="Georgia" panose="02040502050405020303" pitchFamily="18" charset="0"/>
              </a:rPr>
              <a:t>Training provided to food hub managers, truck drivers and producers</a:t>
            </a:r>
          </a:p>
        </p:txBody>
      </p:sp>
      <p:sp>
        <p:nvSpPr>
          <p:cNvPr id="316" name="TextBox 315">
            <a:extLst>
              <a:ext uri="{FF2B5EF4-FFF2-40B4-BE49-F238E27FC236}">
                <a16:creationId xmlns:a16="http://schemas.microsoft.com/office/drawing/2014/main" id="{5E228EB0-47E6-4BD1-BA07-C70653554263}"/>
              </a:ext>
            </a:extLst>
          </p:cNvPr>
          <p:cNvSpPr txBox="1"/>
          <p:nvPr/>
        </p:nvSpPr>
        <p:spPr>
          <a:xfrm>
            <a:off x="30220578" y="14728814"/>
            <a:ext cx="3898171" cy="523220"/>
          </a:xfrm>
          <a:prstGeom prst="rect">
            <a:avLst/>
          </a:prstGeom>
          <a:noFill/>
        </p:spPr>
        <p:txBody>
          <a:bodyPr wrap="square" rtlCol="0" anchor="ctr" anchorCtr="0">
            <a:spAutoFit/>
          </a:bodyPr>
          <a:lstStyle/>
          <a:p>
            <a:r>
              <a:rPr lang="en-US" sz="2800" b="1" dirty="0">
                <a:solidFill>
                  <a:srgbClr val="423A24"/>
                </a:solidFill>
                <a:latin typeface="Gill Sans MT" pitchFamily="34" charset="0"/>
              </a:rPr>
              <a:t>Project Participants</a:t>
            </a:r>
          </a:p>
        </p:txBody>
      </p:sp>
      <p:sp>
        <p:nvSpPr>
          <p:cNvPr id="317" name="TextBox 316">
            <a:extLst>
              <a:ext uri="{FF2B5EF4-FFF2-40B4-BE49-F238E27FC236}">
                <a16:creationId xmlns:a16="http://schemas.microsoft.com/office/drawing/2014/main" id="{B0ADF262-6B80-4CDE-90E3-C329E5D31C22}"/>
              </a:ext>
            </a:extLst>
          </p:cNvPr>
          <p:cNvSpPr txBox="1"/>
          <p:nvPr/>
        </p:nvSpPr>
        <p:spPr>
          <a:xfrm>
            <a:off x="36446734" y="17914857"/>
            <a:ext cx="4942505" cy="523220"/>
          </a:xfrm>
          <a:prstGeom prst="rect">
            <a:avLst/>
          </a:prstGeom>
          <a:noFill/>
        </p:spPr>
        <p:txBody>
          <a:bodyPr wrap="square" rtlCol="0" anchor="ctr" anchorCtr="0">
            <a:spAutoFit/>
          </a:bodyPr>
          <a:lstStyle/>
          <a:p>
            <a:r>
              <a:rPr lang="en-US" sz="2800" b="1" dirty="0">
                <a:solidFill>
                  <a:srgbClr val="423A24"/>
                </a:solidFill>
                <a:latin typeface="Gill Sans MT" pitchFamily="34" charset="0"/>
              </a:rPr>
              <a:t>Implementation Timeline</a:t>
            </a:r>
          </a:p>
        </p:txBody>
      </p:sp>
      <p:pic>
        <p:nvPicPr>
          <p:cNvPr id="318" name="Picture 317">
            <a:extLst>
              <a:ext uri="{FF2B5EF4-FFF2-40B4-BE49-F238E27FC236}">
                <a16:creationId xmlns:a16="http://schemas.microsoft.com/office/drawing/2014/main" id="{5D18A1C8-6039-4F4E-AB68-C503DE71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61785" y="29378915"/>
            <a:ext cx="7315200" cy="2237569"/>
          </a:xfrm>
          <a:prstGeom prst="rect">
            <a:avLst/>
          </a:prstGeom>
        </p:spPr>
      </p:pic>
      <p:pic>
        <p:nvPicPr>
          <p:cNvPr id="319" name="Picture 318">
            <a:extLst>
              <a:ext uri="{FF2B5EF4-FFF2-40B4-BE49-F238E27FC236}">
                <a16:creationId xmlns:a16="http://schemas.microsoft.com/office/drawing/2014/main" id="{1C79F4AB-95CB-4CF4-8613-30A19853D6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04355" y="29376204"/>
            <a:ext cx="6225451" cy="2240280"/>
          </a:xfrm>
          <a:prstGeom prst="rect">
            <a:avLst/>
          </a:prstGeom>
        </p:spPr>
      </p:pic>
      <p:grpSp>
        <p:nvGrpSpPr>
          <p:cNvPr id="320" name="Group 319">
            <a:extLst>
              <a:ext uri="{FF2B5EF4-FFF2-40B4-BE49-F238E27FC236}">
                <a16:creationId xmlns:a16="http://schemas.microsoft.com/office/drawing/2014/main" id="{D1FE7104-A9BC-4AD6-B5E7-59144291D2A2}"/>
              </a:ext>
            </a:extLst>
          </p:cNvPr>
          <p:cNvGrpSpPr>
            <a:grpSpLocks noChangeAspect="1"/>
          </p:cNvGrpSpPr>
          <p:nvPr/>
        </p:nvGrpSpPr>
        <p:grpSpPr>
          <a:xfrm>
            <a:off x="15744291" y="29103951"/>
            <a:ext cx="9144000" cy="2784785"/>
            <a:chOff x="546643" y="2583451"/>
            <a:chExt cx="8345377" cy="3178210"/>
          </a:xfrm>
        </p:grpSpPr>
        <p:pic>
          <p:nvPicPr>
            <p:cNvPr id="321" name="Picture 320">
              <a:extLst>
                <a:ext uri="{FF2B5EF4-FFF2-40B4-BE49-F238E27FC236}">
                  <a16:creationId xmlns:a16="http://schemas.microsoft.com/office/drawing/2014/main" id="{25513827-9C62-4B43-85F2-6BA6D6D4CCB7}"/>
                </a:ext>
              </a:extLst>
            </p:cNvPr>
            <p:cNvPicPr>
              <a:picLocks noChangeAspect="1"/>
            </p:cNvPicPr>
            <p:nvPr/>
          </p:nvPicPr>
          <p:blipFill rotWithShape="1">
            <a:blip r:embed="rId10">
              <a:extLst>
                <a:ext uri="{28A0092B-C50C-407E-A947-70E740481C1C}">
                  <a14:useLocalDpi xmlns:a14="http://schemas.microsoft.com/office/drawing/2010/main" val="0"/>
                </a:ext>
              </a:extLst>
            </a:blip>
            <a:srcRect b="12755"/>
            <a:stretch/>
          </p:blipFill>
          <p:spPr>
            <a:xfrm>
              <a:off x="595560" y="2583451"/>
              <a:ext cx="2396898" cy="1478592"/>
            </a:xfrm>
            <a:prstGeom prst="rect">
              <a:avLst/>
            </a:prstGeom>
          </p:spPr>
        </p:pic>
        <p:pic>
          <p:nvPicPr>
            <p:cNvPr id="322" name="Picture 321">
              <a:extLst>
                <a:ext uri="{FF2B5EF4-FFF2-40B4-BE49-F238E27FC236}">
                  <a16:creationId xmlns:a16="http://schemas.microsoft.com/office/drawing/2014/main" id="{1F6BCBE4-5325-4FD1-BC03-6FF79B348A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8123" y="2630846"/>
              <a:ext cx="1512170" cy="1505449"/>
            </a:xfrm>
            <a:prstGeom prst="rect">
              <a:avLst/>
            </a:prstGeom>
          </p:spPr>
        </p:pic>
        <p:pic>
          <p:nvPicPr>
            <p:cNvPr id="323" name="Picture 322">
              <a:extLst>
                <a:ext uri="{FF2B5EF4-FFF2-40B4-BE49-F238E27FC236}">
                  <a16:creationId xmlns:a16="http://schemas.microsoft.com/office/drawing/2014/main" id="{326BDC38-14E2-4D0E-885C-2F856624A1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0343" y="2583451"/>
              <a:ext cx="1663153" cy="1478359"/>
            </a:xfrm>
            <a:prstGeom prst="rect">
              <a:avLst/>
            </a:prstGeom>
          </p:spPr>
        </p:pic>
        <p:pic>
          <p:nvPicPr>
            <p:cNvPr id="324" name="Picture 323">
              <a:extLst>
                <a:ext uri="{FF2B5EF4-FFF2-40B4-BE49-F238E27FC236}">
                  <a16:creationId xmlns:a16="http://schemas.microsoft.com/office/drawing/2014/main" id="{CB989DF5-F24E-4AC6-813C-40CD1064D8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01426" y="4194891"/>
              <a:ext cx="1790594" cy="1566770"/>
            </a:xfrm>
            <a:prstGeom prst="rect">
              <a:avLst/>
            </a:prstGeom>
          </p:spPr>
        </p:pic>
        <p:pic>
          <p:nvPicPr>
            <p:cNvPr id="327" name="Picture 326">
              <a:extLst>
                <a:ext uri="{FF2B5EF4-FFF2-40B4-BE49-F238E27FC236}">
                  <a16:creationId xmlns:a16="http://schemas.microsoft.com/office/drawing/2014/main" id="{285F004D-88BB-43B7-899E-E4279FDA62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6643" y="4242287"/>
              <a:ext cx="1905000" cy="1434266"/>
            </a:xfrm>
            <a:prstGeom prst="rect">
              <a:avLst/>
            </a:prstGeom>
          </p:spPr>
        </p:pic>
        <p:pic>
          <p:nvPicPr>
            <p:cNvPr id="328" name="Picture 327">
              <a:extLst>
                <a:ext uri="{FF2B5EF4-FFF2-40B4-BE49-F238E27FC236}">
                  <a16:creationId xmlns:a16="http://schemas.microsoft.com/office/drawing/2014/main" id="{0873FA02-9DD1-4527-9609-FC94375370F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2211" y="4242287"/>
              <a:ext cx="1518105" cy="1488142"/>
            </a:xfrm>
            <a:prstGeom prst="rect">
              <a:avLst/>
            </a:prstGeom>
          </p:spPr>
        </p:pic>
        <p:pic>
          <p:nvPicPr>
            <p:cNvPr id="329" name="Picture 328">
              <a:extLst>
                <a:ext uri="{FF2B5EF4-FFF2-40B4-BE49-F238E27FC236}">
                  <a16:creationId xmlns:a16="http://schemas.microsoft.com/office/drawing/2014/main" id="{53643CA2-494C-4F33-9DFE-662DC04422C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13198" y="4242287"/>
              <a:ext cx="2636902" cy="1421859"/>
            </a:xfrm>
            <a:prstGeom prst="rect">
              <a:avLst/>
            </a:prstGeom>
          </p:spPr>
        </p:pic>
        <p:pic>
          <p:nvPicPr>
            <p:cNvPr id="330" name="Picture 329">
              <a:extLst>
                <a:ext uri="{FF2B5EF4-FFF2-40B4-BE49-F238E27FC236}">
                  <a16:creationId xmlns:a16="http://schemas.microsoft.com/office/drawing/2014/main" id="{93C9206B-7AEB-47C9-A650-2333F4114A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00193" y="2630846"/>
              <a:ext cx="2136259" cy="1434275"/>
            </a:xfrm>
            <a:prstGeom prst="rect">
              <a:avLst/>
            </a:prstGeom>
          </p:spPr>
        </p:pic>
      </p:grpSp>
      <p:pic>
        <p:nvPicPr>
          <p:cNvPr id="331" name="Picture 330">
            <a:extLst>
              <a:ext uri="{FF2B5EF4-FFF2-40B4-BE49-F238E27FC236}">
                <a16:creationId xmlns:a16="http://schemas.microsoft.com/office/drawing/2014/main" id="{F69D041D-5102-4D16-9DD8-9F2A79ACD48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131" t="1" r="7893" b="16279"/>
          <a:stretch/>
        </p:blipFill>
        <p:spPr>
          <a:xfrm>
            <a:off x="22541355" y="12941741"/>
            <a:ext cx="5760720" cy="4158805"/>
          </a:xfrm>
          <a:prstGeom prst="rect">
            <a:avLst/>
          </a:prstGeom>
        </p:spPr>
      </p:pic>
      <p:sp>
        <p:nvSpPr>
          <p:cNvPr id="332" name="Rectangle 331">
            <a:extLst>
              <a:ext uri="{FF2B5EF4-FFF2-40B4-BE49-F238E27FC236}">
                <a16:creationId xmlns:a16="http://schemas.microsoft.com/office/drawing/2014/main" id="{F112BC4F-0264-4EFE-BD9A-DB170832D1AA}"/>
              </a:ext>
            </a:extLst>
          </p:cNvPr>
          <p:cNvSpPr/>
          <p:nvPr/>
        </p:nvSpPr>
        <p:spPr>
          <a:xfrm>
            <a:off x="15518134" y="18006726"/>
            <a:ext cx="13090525" cy="4431983"/>
          </a:xfrm>
          <a:prstGeom prst="rect">
            <a:avLst/>
          </a:prstGeom>
        </p:spPr>
        <p:txBody>
          <a:bodyPr wrap="square">
            <a:spAutoFit/>
          </a:bodyPr>
          <a:lstStyle/>
          <a:p>
            <a:r>
              <a:rPr lang="en-US" sz="2800" dirty="0">
                <a:solidFill>
                  <a:srgbClr val="FF0000"/>
                </a:solidFill>
                <a:latin typeface="Georgia" panose="02040502050405020303" pitchFamily="18" charset="0"/>
              </a:rPr>
              <a:t>“</a:t>
            </a:r>
            <a:r>
              <a:rPr lang="en-US" sz="2800" i="1" dirty="0">
                <a:solidFill>
                  <a:srgbClr val="FF0000"/>
                </a:solidFill>
                <a:latin typeface="Georgia" panose="02040502050405020303" pitchFamily="18" charset="0"/>
              </a:rPr>
              <a:t>Largest problem is communicating what is being moved and how much before arriving at pick up location</a:t>
            </a:r>
            <a:r>
              <a:rPr lang="en-US" sz="2800" dirty="0">
                <a:solidFill>
                  <a:srgbClr val="FF0000"/>
                </a:solidFill>
                <a:latin typeface="Georgia" panose="02040502050405020303" pitchFamily="18" charset="0"/>
              </a:rPr>
              <a:t>”</a:t>
            </a:r>
          </a:p>
          <a:p>
            <a:r>
              <a:rPr lang="en-US" sz="2800" dirty="0">
                <a:solidFill>
                  <a:srgbClr val="FF0000"/>
                </a:solidFill>
                <a:latin typeface="Georgia" panose="02040502050405020303" pitchFamily="18" charset="0"/>
              </a:rPr>
              <a:t>		                                </a:t>
            </a:r>
            <a:r>
              <a:rPr lang="en-US" sz="2800" dirty="0">
                <a:latin typeface="Georgia" panose="02040502050405020303" pitchFamily="18" charset="0"/>
              </a:rPr>
              <a:t>-</a:t>
            </a:r>
            <a:r>
              <a:rPr lang="en-US" sz="2800" dirty="0">
                <a:solidFill>
                  <a:srgbClr val="FF0000"/>
                </a:solidFill>
                <a:latin typeface="Georgia" panose="02040502050405020303" pitchFamily="18" charset="0"/>
              </a:rPr>
              <a:t> </a:t>
            </a:r>
            <a:r>
              <a:rPr lang="en-US" sz="2800" dirty="0">
                <a:latin typeface="Georgia" panose="02040502050405020303" pitchFamily="18" charset="0"/>
              </a:rPr>
              <a:t>Truck driver</a:t>
            </a:r>
            <a:endParaRPr lang="en-US" sz="2800" dirty="0">
              <a:solidFill>
                <a:srgbClr val="FF0000"/>
              </a:solidFill>
              <a:latin typeface="Georgia" panose="02040502050405020303" pitchFamily="18" charset="0"/>
            </a:endParaRPr>
          </a:p>
          <a:p>
            <a:pPr>
              <a:spcBef>
                <a:spcPts val="600"/>
              </a:spcBef>
            </a:pPr>
            <a:r>
              <a:rPr lang="en-US" sz="2800" dirty="0">
                <a:solidFill>
                  <a:srgbClr val="FF0000"/>
                </a:solidFill>
                <a:latin typeface="Georgia" panose="02040502050405020303" pitchFamily="18" charset="0"/>
              </a:rPr>
              <a:t>“</a:t>
            </a:r>
            <a:r>
              <a:rPr lang="en-US" sz="2800" i="1" dirty="0">
                <a:solidFill>
                  <a:srgbClr val="FF0000"/>
                </a:solidFill>
                <a:latin typeface="Georgia" panose="02040502050405020303" pitchFamily="18" charset="0"/>
              </a:rPr>
              <a:t>Difficulty in identifying drop off locations of the products in the truck</a:t>
            </a:r>
            <a:r>
              <a:rPr lang="en-US" sz="2800" dirty="0">
                <a:solidFill>
                  <a:srgbClr val="FF0000"/>
                </a:solidFill>
                <a:latin typeface="Georgia" panose="02040502050405020303" pitchFamily="18" charset="0"/>
              </a:rPr>
              <a:t>”</a:t>
            </a:r>
            <a:r>
              <a:rPr lang="en-US" sz="2800" dirty="0">
                <a:latin typeface="Georgia" panose="02040502050405020303" pitchFamily="18" charset="0"/>
              </a:rPr>
              <a:t> </a:t>
            </a:r>
          </a:p>
          <a:p>
            <a:pPr>
              <a:spcBef>
                <a:spcPts val="1200"/>
              </a:spcBef>
            </a:pPr>
            <a:r>
              <a:rPr lang="en-US" sz="2800" dirty="0">
                <a:latin typeface="Georgia" panose="02040502050405020303" pitchFamily="18" charset="0"/>
              </a:rPr>
              <a:t>                                                                                                                            - Truck driver</a:t>
            </a:r>
          </a:p>
          <a:p>
            <a:pPr>
              <a:spcBef>
                <a:spcPts val="600"/>
              </a:spcBef>
            </a:pPr>
            <a:r>
              <a:rPr lang="en-US" sz="2800" dirty="0">
                <a:solidFill>
                  <a:srgbClr val="FF0000"/>
                </a:solidFill>
                <a:latin typeface="Georgia" panose="02040502050405020303" pitchFamily="18" charset="0"/>
              </a:rPr>
              <a:t>“</a:t>
            </a:r>
            <a:r>
              <a:rPr lang="en-US" sz="2800" i="1" dirty="0">
                <a:solidFill>
                  <a:srgbClr val="FF0000"/>
                </a:solidFill>
                <a:latin typeface="Georgia" panose="02040502050405020303" pitchFamily="18" charset="0"/>
              </a:rPr>
              <a:t>Communication responsibilities are unclearly defined</a:t>
            </a:r>
            <a:r>
              <a:rPr lang="en-US" sz="2800" dirty="0">
                <a:solidFill>
                  <a:srgbClr val="FF0000"/>
                </a:solidFill>
                <a:latin typeface="Georgia" panose="02040502050405020303" pitchFamily="18" charset="0"/>
              </a:rPr>
              <a:t>”</a:t>
            </a:r>
            <a:r>
              <a:rPr lang="en-US" sz="2800" dirty="0">
                <a:latin typeface="Georgia" panose="02040502050405020303" pitchFamily="18" charset="0"/>
              </a:rPr>
              <a:t>			                    - Food hub manager</a:t>
            </a:r>
          </a:p>
          <a:p>
            <a:pPr>
              <a:spcBef>
                <a:spcPts val="1200"/>
              </a:spcBef>
            </a:pPr>
            <a:endParaRPr lang="en-US" sz="2800" dirty="0"/>
          </a:p>
          <a:p>
            <a:endParaRPr lang="en-US" sz="2800" dirty="0"/>
          </a:p>
        </p:txBody>
      </p:sp>
      <p:sp>
        <p:nvSpPr>
          <p:cNvPr id="333" name="TextBox 332">
            <a:extLst>
              <a:ext uri="{FF2B5EF4-FFF2-40B4-BE49-F238E27FC236}">
                <a16:creationId xmlns:a16="http://schemas.microsoft.com/office/drawing/2014/main" id="{5A63CD42-3910-47EE-BF23-7533A22CEAEF}"/>
              </a:ext>
            </a:extLst>
          </p:cNvPr>
          <p:cNvSpPr txBox="1"/>
          <p:nvPr/>
        </p:nvSpPr>
        <p:spPr>
          <a:xfrm>
            <a:off x="22200160" y="17123728"/>
            <a:ext cx="6343864" cy="523220"/>
          </a:xfrm>
          <a:prstGeom prst="rect">
            <a:avLst/>
          </a:prstGeom>
          <a:noFill/>
        </p:spPr>
        <p:txBody>
          <a:bodyPr wrap="square" rtlCol="0" anchor="ctr" anchorCtr="0">
            <a:spAutoFit/>
          </a:bodyPr>
          <a:lstStyle/>
          <a:p>
            <a:pPr algn="ctr"/>
            <a:r>
              <a:rPr lang="en-US" sz="2800" b="1" dirty="0">
                <a:solidFill>
                  <a:srgbClr val="423A24"/>
                </a:solidFill>
                <a:latin typeface="Gill Sans MT" pitchFamily="34" charset="0"/>
              </a:rPr>
              <a:t>Food Hubs Products Inside a Truck</a:t>
            </a:r>
          </a:p>
        </p:txBody>
      </p:sp>
      <p:grpSp>
        <p:nvGrpSpPr>
          <p:cNvPr id="34" name="Group 33">
            <a:extLst>
              <a:ext uri="{FF2B5EF4-FFF2-40B4-BE49-F238E27FC236}">
                <a16:creationId xmlns:a16="http://schemas.microsoft.com/office/drawing/2014/main" id="{D5CF2701-AD70-432C-AC5F-8D3E126B9789}"/>
              </a:ext>
            </a:extLst>
          </p:cNvPr>
          <p:cNvGrpSpPr/>
          <p:nvPr/>
        </p:nvGrpSpPr>
        <p:grpSpPr>
          <a:xfrm>
            <a:off x="15995892" y="23449054"/>
            <a:ext cx="11940155" cy="3364992"/>
            <a:chOff x="16021741" y="23449054"/>
            <a:chExt cx="11940155" cy="3364992"/>
          </a:xfrm>
        </p:grpSpPr>
        <p:grpSp>
          <p:nvGrpSpPr>
            <p:cNvPr id="27" name="Group 26">
              <a:extLst>
                <a:ext uri="{FF2B5EF4-FFF2-40B4-BE49-F238E27FC236}">
                  <a16:creationId xmlns:a16="http://schemas.microsoft.com/office/drawing/2014/main" id="{D00D358D-C23C-45EF-A2F0-BC39677255DC}"/>
                </a:ext>
              </a:extLst>
            </p:cNvPr>
            <p:cNvGrpSpPr/>
            <p:nvPr/>
          </p:nvGrpSpPr>
          <p:grpSpPr>
            <a:xfrm>
              <a:off x="16021741" y="23449054"/>
              <a:ext cx="8646008" cy="3364992"/>
              <a:chOff x="15684546" y="23319166"/>
              <a:chExt cx="8646008" cy="3364992"/>
            </a:xfrm>
          </p:grpSpPr>
          <p:sp>
            <p:nvSpPr>
              <p:cNvPr id="302" name="Right Arrow 9">
                <a:extLst>
                  <a:ext uri="{FF2B5EF4-FFF2-40B4-BE49-F238E27FC236}">
                    <a16:creationId xmlns:a16="http://schemas.microsoft.com/office/drawing/2014/main" id="{9587D54B-AAC2-4BB6-A330-3610A3A18FA1}"/>
                  </a:ext>
                </a:extLst>
              </p:cNvPr>
              <p:cNvSpPr/>
              <p:nvPr/>
            </p:nvSpPr>
            <p:spPr>
              <a:xfrm>
                <a:off x="21643490" y="24715510"/>
                <a:ext cx="694741" cy="609599"/>
              </a:xfrm>
              <a:prstGeom prst="rightArrow">
                <a:avLst/>
              </a:prstGeom>
              <a:solidFill>
                <a:schemeClr val="accent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4" name="Picture 303">
                <a:extLst>
                  <a:ext uri="{FF2B5EF4-FFF2-40B4-BE49-F238E27FC236}">
                    <a16:creationId xmlns:a16="http://schemas.microsoft.com/office/drawing/2014/main" id="{39F67997-6D00-4849-987D-481551C4843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684546" y="23319166"/>
                <a:ext cx="5817402" cy="3362862"/>
              </a:xfrm>
              <a:prstGeom prst="rect">
                <a:avLst/>
              </a:prstGeom>
            </p:spPr>
          </p:pic>
          <p:pic>
            <p:nvPicPr>
              <p:cNvPr id="305" name="Picture 304">
                <a:extLst>
                  <a:ext uri="{FF2B5EF4-FFF2-40B4-BE49-F238E27FC236}">
                    <a16:creationId xmlns:a16="http://schemas.microsoft.com/office/drawing/2014/main" id="{D3DA0CB1-3E1A-4AAA-8555-742B6EDD9D1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467109" y="23319166"/>
                <a:ext cx="1863445" cy="3364992"/>
              </a:xfrm>
              <a:prstGeom prst="rect">
                <a:avLst/>
              </a:prstGeom>
            </p:spPr>
          </p:pic>
        </p:grpSp>
        <p:sp>
          <p:nvSpPr>
            <p:cNvPr id="354" name="Right Arrow 9">
              <a:extLst>
                <a:ext uri="{FF2B5EF4-FFF2-40B4-BE49-F238E27FC236}">
                  <a16:creationId xmlns:a16="http://schemas.microsoft.com/office/drawing/2014/main" id="{FB738304-2531-4311-A499-CB4F3DA991BD}"/>
                </a:ext>
              </a:extLst>
            </p:cNvPr>
            <p:cNvSpPr/>
            <p:nvPr/>
          </p:nvSpPr>
          <p:spPr>
            <a:xfrm>
              <a:off x="24804812" y="24845398"/>
              <a:ext cx="694741" cy="609599"/>
            </a:xfrm>
            <a:prstGeom prst="rightArrow">
              <a:avLst/>
            </a:prstGeom>
            <a:solidFill>
              <a:schemeClr val="accent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5" name="Picture 354" descr="Untitled 2.tiff">
              <a:extLst>
                <a:ext uri="{FF2B5EF4-FFF2-40B4-BE49-F238E27FC236}">
                  <a16:creationId xmlns:a16="http://schemas.microsoft.com/office/drawing/2014/main" id="{71FE3F9D-13A0-45ED-B5AC-020E49569B6C}"/>
                </a:ext>
              </a:extLst>
            </p:cNvPr>
            <p:cNvPicPr>
              <a:picLocks noChangeAspect="1"/>
            </p:cNvPicPr>
            <p:nvPr/>
          </p:nvPicPr>
          <p:blipFill rotWithShape="1">
            <a:blip r:embed="rId21">
              <a:extLst>
                <a:ext uri="{28A0092B-C50C-407E-A947-70E740481C1C}">
                  <a14:useLocalDpi xmlns:a14="http://schemas.microsoft.com/office/drawing/2010/main" val="0"/>
                </a:ext>
              </a:extLst>
            </a:blip>
            <a:srcRect t="16557"/>
            <a:stretch/>
          </p:blipFill>
          <p:spPr>
            <a:xfrm>
              <a:off x="25635995" y="23449054"/>
              <a:ext cx="2325901" cy="3362862"/>
            </a:xfrm>
            <a:prstGeom prst="rect">
              <a:avLst/>
            </a:prstGeom>
          </p:spPr>
        </p:pic>
      </p:grpSp>
      <p:pic>
        <p:nvPicPr>
          <p:cNvPr id="356" name="Picture 355">
            <a:extLst>
              <a:ext uri="{FF2B5EF4-FFF2-40B4-BE49-F238E27FC236}">
                <a16:creationId xmlns:a16="http://schemas.microsoft.com/office/drawing/2014/main" id="{69874F38-14F5-4ACE-96FF-711D146CE9C3}"/>
              </a:ext>
            </a:extLst>
          </p:cNvPr>
          <p:cNvPicPr>
            <a:picLocks noChangeAspect="1"/>
          </p:cNvPicPr>
          <p:nvPr/>
        </p:nvPicPr>
        <p:blipFill rotWithShape="1">
          <a:blip r:embed="rId7"/>
          <a:srcRect b="31952"/>
          <a:stretch/>
        </p:blipFill>
        <p:spPr>
          <a:xfrm>
            <a:off x="2252534" y="15752656"/>
            <a:ext cx="1371600" cy="896664"/>
          </a:xfrm>
          <a:prstGeom prst="rect">
            <a:avLst/>
          </a:prstGeom>
        </p:spPr>
      </p:pic>
      <p:pic>
        <p:nvPicPr>
          <p:cNvPr id="357" name="Picture 356">
            <a:extLst>
              <a:ext uri="{FF2B5EF4-FFF2-40B4-BE49-F238E27FC236}">
                <a16:creationId xmlns:a16="http://schemas.microsoft.com/office/drawing/2014/main" id="{D87B33FB-4F03-4A56-96A9-2D0825F87487}"/>
              </a:ext>
            </a:extLst>
          </p:cNvPr>
          <p:cNvPicPr>
            <a:picLocks noChangeAspect="1"/>
          </p:cNvPicPr>
          <p:nvPr/>
        </p:nvPicPr>
        <p:blipFill rotWithShape="1">
          <a:blip r:embed="rId22"/>
          <a:srcRect b="53893"/>
          <a:stretch/>
        </p:blipFill>
        <p:spPr>
          <a:xfrm>
            <a:off x="28905297" y="11089989"/>
            <a:ext cx="6400800" cy="3890959"/>
          </a:xfrm>
          <a:prstGeom prst="rect">
            <a:avLst/>
          </a:prstGeom>
        </p:spPr>
      </p:pic>
      <p:pic>
        <p:nvPicPr>
          <p:cNvPr id="358" name="Picture 357">
            <a:extLst>
              <a:ext uri="{FF2B5EF4-FFF2-40B4-BE49-F238E27FC236}">
                <a16:creationId xmlns:a16="http://schemas.microsoft.com/office/drawing/2014/main" id="{8487F115-4775-452C-9D4E-E22C8900EFAF}"/>
              </a:ext>
            </a:extLst>
          </p:cNvPr>
          <p:cNvPicPr>
            <a:picLocks noChangeAspect="1"/>
          </p:cNvPicPr>
          <p:nvPr/>
        </p:nvPicPr>
        <p:blipFill rotWithShape="1">
          <a:blip r:embed="rId7"/>
          <a:srcRect b="31952"/>
          <a:stretch/>
        </p:blipFill>
        <p:spPr>
          <a:xfrm>
            <a:off x="29222274" y="11207668"/>
            <a:ext cx="1371600" cy="896664"/>
          </a:xfrm>
          <a:prstGeom prst="rect">
            <a:avLst/>
          </a:prstGeom>
        </p:spPr>
      </p:pic>
      <p:sp>
        <p:nvSpPr>
          <p:cNvPr id="70" name="TextBox 69">
            <a:extLst>
              <a:ext uri="{FF2B5EF4-FFF2-40B4-BE49-F238E27FC236}">
                <a16:creationId xmlns:a16="http://schemas.microsoft.com/office/drawing/2014/main" id="{FFB45D5F-455E-4CC6-A485-4AC34714ABC5}"/>
              </a:ext>
            </a:extLst>
          </p:cNvPr>
          <p:cNvSpPr txBox="1"/>
          <p:nvPr/>
        </p:nvSpPr>
        <p:spPr>
          <a:xfrm>
            <a:off x="29721481" y="26522763"/>
            <a:ext cx="3671936" cy="430887"/>
          </a:xfrm>
          <a:prstGeom prst="rect">
            <a:avLst/>
          </a:prstGeom>
          <a:noFill/>
        </p:spPr>
        <p:txBody>
          <a:bodyPr wrap="square" rtlCol="0">
            <a:spAutoFit/>
          </a:bodyPr>
          <a:lstStyle/>
          <a:p>
            <a:r>
              <a:rPr lang="en-US" sz="2200" dirty="0">
                <a:latin typeface="Georgia" panose="02040502050405020303" pitchFamily="18" charset="0"/>
              </a:rPr>
              <a:t>Product’s source (producer)</a:t>
            </a:r>
          </a:p>
        </p:txBody>
      </p:sp>
      <p:pic>
        <p:nvPicPr>
          <p:cNvPr id="4" name="Picture 3">
            <a:extLst>
              <a:ext uri="{FF2B5EF4-FFF2-40B4-BE49-F238E27FC236}">
                <a16:creationId xmlns:a16="http://schemas.microsoft.com/office/drawing/2014/main" id="{413B3BFC-5435-4C02-91F9-7274613A9D0F}"/>
              </a:ext>
            </a:extLst>
          </p:cNvPr>
          <p:cNvPicPr>
            <a:picLocks noChangeAspect="1"/>
          </p:cNvPicPr>
          <p:nvPr/>
        </p:nvPicPr>
        <p:blipFill rotWithShape="1">
          <a:blip r:embed="rId23"/>
          <a:srcRect l="1493" t="1224" r="1741" b="1353"/>
          <a:stretch/>
        </p:blipFill>
        <p:spPr>
          <a:xfrm>
            <a:off x="33955656" y="22833428"/>
            <a:ext cx="2766114" cy="4846320"/>
          </a:xfrm>
          <a:prstGeom prst="rect">
            <a:avLst/>
          </a:prstGeom>
        </p:spPr>
      </p:pic>
      <p:sp>
        <p:nvSpPr>
          <p:cNvPr id="15" name="Oval 14">
            <a:extLst>
              <a:ext uri="{FF2B5EF4-FFF2-40B4-BE49-F238E27FC236}">
                <a16:creationId xmlns:a16="http://schemas.microsoft.com/office/drawing/2014/main" id="{45D38447-ED9D-44ED-93D3-B0EB958E222F}"/>
              </a:ext>
            </a:extLst>
          </p:cNvPr>
          <p:cNvSpPr/>
          <p:nvPr/>
        </p:nvSpPr>
        <p:spPr>
          <a:xfrm>
            <a:off x="34712807" y="26419249"/>
            <a:ext cx="638751"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5CA1A4EE-05E8-44C6-910E-052BCC599471}"/>
              </a:ext>
            </a:extLst>
          </p:cNvPr>
          <p:cNvGrpSpPr/>
          <p:nvPr/>
        </p:nvGrpSpPr>
        <p:grpSpPr>
          <a:xfrm>
            <a:off x="33329881" y="26670206"/>
            <a:ext cx="1427244" cy="91943"/>
            <a:chOff x="33565225" y="26682199"/>
            <a:chExt cx="2685674" cy="264849"/>
          </a:xfrm>
        </p:grpSpPr>
        <p:cxnSp>
          <p:nvCxnSpPr>
            <p:cNvPr id="7" name="Straight Arrow Connector 6">
              <a:extLst>
                <a:ext uri="{FF2B5EF4-FFF2-40B4-BE49-F238E27FC236}">
                  <a16:creationId xmlns:a16="http://schemas.microsoft.com/office/drawing/2014/main" id="{C9F839AE-13AD-4928-BDF7-EC35D63FBFDD}"/>
                </a:ext>
              </a:extLst>
            </p:cNvPr>
            <p:cNvCxnSpPr>
              <a:cxnSpLocks/>
            </p:cNvCxnSpPr>
            <p:nvPr/>
          </p:nvCxnSpPr>
          <p:spPr>
            <a:xfrm flipV="1">
              <a:off x="35919385" y="26682199"/>
              <a:ext cx="331514" cy="26484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E1EEBE8-6018-4540-8C36-6072CF1D0104}"/>
                </a:ext>
              </a:extLst>
            </p:cNvPr>
            <p:cNvCxnSpPr>
              <a:cxnSpLocks/>
            </p:cNvCxnSpPr>
            <p:nvPr/>
          </p:nvCxnSpPr>
          <p:spPr>
            <a:xfrm flipH="1" flipV="1">
              <a:off x="33565225" y="26947045"/>
              <a:ext cx="2354162" cy="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79A575F7-3649-4AAE-980C-ADB4E10008DD}"/>
              </a:ext>
            </a:extLst>
          </p:cNvPr>
          <p:cNvSpPr txBox="1"/>
          <p:nvPr/>
        </p:nvSpPr>
        <p:spPr>
          <a:xfrm>
            <a:off x="29720694" y="22726430"/>
            <a:ext cx="3990482" cy="2831544"/>
          </a:xfrm>
          <a:prstGeom prst="rect">
            <a:avLst/>
          </a:prstGeom>
          <a:noFill/>
        </p:spPr>
        <p:txBody>
          <a:bodyPr wrap="square" rtlCol="0">
            <a:spAutoFit/>
          </a:bodyPr>
          <a:lstStyle/>
          <a:p>
            <a:r>
              <a:rPr lang="en-US" sz="2400" u="sng" dirty="0">
                <a:latin typeface="Georgia" panose="02040502050405020303" pitchFamily="18" charset="0"/>
              </a:rPr>
              <a:t>Flag Colors:</a:t>
            </a:r>
            <a:endParaRPr lang="en-US" sz="2400" dirty="0">
              <a:latin typeface="Georgia" panose="02040502050405020303" pitchFamily="18" charset="0"/>
            </a:endParaRPr>
          </a:p>
          <a:p>
            <a:pPr>
              <a:spcAft>
                <a:spcPts val="600"/>
              </a:spcAft>
            </a:pPr>
            <a:r>
              <a:rPr lang="en-US" sz="2400" b="1" dirty="0">
                <a:solidFill>
                  <a:srgbClr val="FF0000"/>
                </a:solidFill>
                <a:effectLst>
                  <a:glow rad="165100">
                    <a:schemeClr val="bg1">
                      <a:lumMod val="75000"/>
                      <a:alpha val="75000"/>
                    </a:schemeClr>
                  </a:glow>
                </a:effectLst>
                <a:latin typeface="Georgia" panose="02040502050405020303" pitchFamily="18" charset="0"/>
              </a:rPr>
              <a:t>RED </a:t>
            </a:r>
            <a:r>
              <a:rPr lang="en-US" sz="2400" dirty="0">
                <a:effectLst/>
                <a:latin typeface="Georgia" panose="02040502050405020303" pitchFamily="18" charset="0"/>
              </a:rPr>
              <a:t>– Task completed with errors</a:t>
            </a:r>
            <a:endParaRPr lang="en-US" sz="2400" b="1" dirty="0">
              <a:solidFill>
                <a:srgbClr val="FF0000"/>
              </a:solidFill>
              <a:effectLst>
                <a:glow rad="165100">
                  <a:schemeClr val="bg1">
                    <a:lumMod val="75000"/>
                    <a:alpha val="75000"/>
                  </a:schemeClr>
                </a:glow>
              </a:effectLst>
              <a:latin typeface="Georgia" panose="02040502050405020303" pitchFamily="18" charset="0"/>
            </a:endParaRPr>
          </a:p>
          <a:p>
            <a:pPr>
              <a:spcAft>
                <a:spcPts val="600"/>
              </a:spcAft>
            </a:pPr>
            <a:r>
              <a:rPr lang="en-US" sz="2400" b="1" dirty="0">
                <a:solidFill>
                  <a:srgbClr val="FFFF00"/>
                </a:solidFill>
                <a:effectLst>
                  <a:glow rad="165100">
                    <a:schemeClr val="bg1">
                      <a:lumMod val="75000"/>
                      <a:alpha val="75000"/>
                    </a:schemeClr>
                  </a:glow>
                </a:effectLst>
                <a:latin typeface="Georgia" panose="02040502050405020303" pitchFamily="18" charset="0"/>
              </a:rPr>
              <a:t>YELLOW</a:t>
            </a:r>
            <a:r>
              <a:rPr lang="en-US" sz="2400" dirty="0">
                <a:latin typeface="Georgia" panose="02040502050405020303" pitchFamily="18" charset="0"/>
              </a:rPr>
              <a:t>–Task pending</a:t>
            </a:r>
            <a:endParaRPr lang="en-US" sz="2400" b="1" dirty="0">
              <a:solidFill>
                <a:srgbClr val="FFFF00"/>
              </a:solidFill>
              <a:effectLst>
                <a:glow rad="165100">
                  <a:schemeClr val="bg1">
                    <a:lumMod val="75000"/>
                    <a:alpha val="75000"/>
                  </a:schemeClr>
                </a:glow>
              </a:effectLst>
              <a:latin typeface="Georgia" panose="02040502050405020303" pitchFamily="18" charset="0"/>
            </a:endParaRPr>
          </a:p>
          <a:p>
            <a:r>
              <a:rPr lang="en-US" sz="2400" b="1" dirty="0">
                <a:solidFill>
                  <a:srgbClr val="008000"/>
                </a:solidFill>
                <a:effectLst>
                  <a:glow rad="165100">
                    <a:schemeClr val="bg1">
                      <a:lumMod val="75000"/>
                      <a:alpha val="75000"/>
                    </a:schemeClr>
                  </a:glow>
                </a:effectLst>
                <a:latin typeface="Georgia" panose="02040502050405020303" pitchFamily="18" charset="0"/>
              </a:rPr>
              <a:t>GREEN</a:t>
            </a:r>
            <a:r>
              <a:rPr lang="en-US" sz="2400" dirty="0">
                <a:latin typeface="Georgia" panose="02040502050405020303" pitchFamily="18" charset="0"/>
              </a:rPr>
              <a:t>–Task completed with no errors</a:t>
            </a:r>
            <a:endParaRPr lang="en-US" sz="2400" b="1" dirty="0">
              <a:solidFill>
                <a:srgbClr val="FF0000"/>
              </a:solidFill>
              <a:effectLst>
                <a:glow rad="165100">
                  <a:schemeClr val="bg1">
                    <a:lumMod val="75000"/>
                    <a:alpha val="75000"/>
                  </a:schemeClr>
                </a:glow>
              </a:effectLst>
              <a:latin typeface="Georgia" panose="02040502050405020303" pitchFamily="18" charset="0"/>
            </a:endParaRPr>
          </a:p>
          <a:p>
            <a:endParaRPr lang="en-US" sz="2400" b="1" dirty="0">
              <a:solidFill>
                <a:srgbClr val="008000"/>
              </a:solidFill>
              <a:effectLst>
                <a:glow rad="165100">
                  <a:schemeClr val="bg1">
                    <a:lumMod val="75000"/>
                    <a:alpha val="75000"/>
                  </a:schemeClr>
                </a:glow>
              </a:effectLst>
              <a:latin typeface="Georgia" panose="02040502050405020303" pitchFamily="18" charset="0"/>
            </a:endParaRPr>
          </a:p>
        </p:txBody>
      </p:sp>
      <p:cxnSp>
        <p:nvCxnSpPr>
          <p:cNvPr id="88" name="Straight Arrow Connector 87">
            <a:extLst>
              <a:ext uri="{FF2B5EF4-FFF2-40B4-BE49-F238E27FC236}">
                <a16:creationId xmlns:a16="http://schemas.microsoft.com/office/drawing/2014/main" id="{51602C6C-A189-48F5-BC1C-56328F811D7B}"/>
              </a:ext>
            </a:extLst>
          </p:cNvPr>
          <p:cNvCxnSpPr>
            <a:cxnSpLocks/>
            <a:endCxn id="106" idx="2"/>
          </p:cNvCxnSpPr>
          <p:nvPr/>
        </p:nvCxnSpPr>
        <p:spPr>
          <a:xfrm flipV="1">
            <a:off x="33327337" y="24022585"/>
            <a:ext cx="592002" cy="234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CBC8E7C9-B9F7-42F4-BDCB-E00DFAEE2E5B}"/>
              </a:ext>
            </a:extLst>
          </p:cNvPr>
          <p:cNvGrpSpPr/>
          <p:nvPr/>
        </p:nvGrpSpPr>
        <p:grpSpPr>
          <a:xfrm>
            <a:off x="33329878" y="26758480"/>
            <a:ext cx="2245348" cy="438287"/>
            <a:chOff x="33565224" y="26675220"/>
            <a:chExt cx="2691751" cy="274131"/>
          </a:xfrm>
        </p:grpSpPr>
        <p:cxnSp>
          <p:nvCxnSpPr>
            <p:cNvPr id="97" name="Straight Arrow Connector 96">
              <a:extLst>
                <a:ext uri="{FF2B5EF4-FFF2-40B4-BE49-F238E27FC236}">
                  <a16:creationId xmlns:a16="http://schemas.microsoft.com/office/drawing/2014/main" id="{63B288B1-CEFB-4574-B12C-1D6E472A3B57}"/>
                </a:ext>
              </a:extLst>
            </p:cNvPr>
            <p:cNvCxnSpPr>
              <a:cxnSpLocks/>
            </p:cNvCxnSpPr>
            <p:nvPr/>
          </p:nvCxnSpPr>
          <p:spPr>
            <a:xfrm flipV="1">
              <a:off x="35914437" y="26675220"/>
              <a:ext cx="342538" cy="27413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6EB4011-BED1-4694-BD3E-790FDA53B2CA}"/>
                </a:ext>
              </a:extLst>
            </p:cNvPr>
            <p:cNvCxnSpPr>
              <a:cxnSpLocks/>
            </p:cNvCxnSpPr>
            <p:nvPr/>
          </p:nvCxnSpPr>
          <p:spPr>
            <a:xfrm flipH="1" flipV="1">
              <a:off x="33565224" y="26947032"/>
              <a:ext cx="2354162" cy="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1548B561-4270-4A1C-9C61-3C332976D3EC}"/>
              </a:ext>
            </a:extLst>
          </p:cNvPr>
          <p:cNvSpPr txBox="1"/>
          <p:nvPr/>
        </p:nvSpPr>
        <p:spPr>
          <a:xfrm>
            <a:off x="37297572" y="25388867"/>
            <a:ext cx="4079027" cy="1107996"/>
          </a:xfrm>
          <a:prstGeom prst="rect">
            <a:avLst/>
          </a:prstGeom>
          <a:noFill/>
        </p:spPr>
        <p:txBody>
          <a:bodyPr wrap="square" rtlCol="0">
            <a:spAutoFit/>
          </a:bodyPr>
          <a:lstStyle/>
          <a:p>
            <a:r>
              <a:rPr lang="en-US" sz="2200" dirty="0">
                <a:latin typeface="Georgia" panose="02040502050405020303" pitchFamily="18" charset="0"/>
              </a:rPr>
              <a:t>Number of boxes for Iowa Food Coop (IFC - food hub) from C.V. Dairy (producer)</a:t>
            </a:r>
          </a:p>
        </p:txBody>
      </p:sp>
      <p:sp>
        <p:nvSpPr>
          <p:cNvPr id="100" name="TextBox 99">
            <a:extLst>
              <a:ext uri="{FF2B5EF4-FFF2-40B4-BE49-F238E27FC236}">
                <a16:creationId xmlns:a16="http://schemas.microsoft.com/office/drawing/2014/main" id="{402E82C6-CC72-4458-9624-BB8E73F54FA8}"/>
              </a:ext>
            </a:extLst>
          </p:cNvPr>
          <p:cNvSpPr txBox="1"/>
          <p:nvPr/>
        </p:nvSpPr>
        <p:spPr>
          <a:xfrm>
            <a:off x="29721482" y="26983425"/>
            <a:ext cx="3658371" cy="430887"/>
          </a:xfrm>
          <a:prstGeom prst="rect">
            <a:avLst/>
          </a:prstGeom>
          <a:noFill/>
        </p:spPr>
        <p:txBody>
          <a:bodyPr wrap="square" rtlCol="0">
            <a:spAutoFit/>
          </a:bodyPr>
          <a:lstStyle/>
          <a:p>
            <a:r>
              <a:rPr lang="en-US" sz="2200" dirty="0">
                <a:latin typeface="Georgia" panose="02040502050405020303" pitchFamily="18" charset="0"/>
              </a:rPr>
              <a:t>Final destination (food hub)</a:t>
            </a:r>
          </a:p>
        </p:txBody>
      </p:sp>
      <p:sp>
        <p:nvSpPr>
          <p:cNvPr id="101" name="Oval 100">
            <a:extLst>
              <a:ext uri="{FF2B5EF4-FFF2-40B4-BE49-F238E27FC236}">
                <a16:creationId xmlns:a16="http://schemas.microsoft.com/office/drawing/2014/main" id="{7C1ADFAB-6978-4B20-B267-40AC06E95E2A}"/>
              </a:ext>
            </a:extLst>
          </p:cNvPr>
          <p:cNvSpPr/>
          <p:nvPr/>
        </p:nvSpPr>
        <p:spPr>
          <a:xfrm>
            <a:off x="35397913" y="26419249"/>
            <a:ext cx="441488" cy="3428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0B6D8B5-56BC-4740-87AD-43FC808FEC0A}"/>
              </a:ext>
            </a:extLst>
          </p:cNvPr>
          <p:cNvSpPr/>
          <p:nvPr/>
        </p:nvSpPr>
        <p:spPr>
          <a:xfrm>
            <a:off x="33919339" y="23851135"/>
            <a:ext cx="349074"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4EE4A103-0A5F-4228-9AD6-788DECF92A92}"/>
              </a:ext>
            </a:extLst>
          </p:cNvPr>
          <p:cNvSpPr/>
          <p:nvPr/>
        </p:nvSpPr>
        <p:spPr>
          <a:xfrm>
            <a:off x="36019923" y="25773822"/>
            <a:ext cx="349074" cy="33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4FE6F9EB-F334-4017-8B7B-D92F372F03BA}"/>
              </a:ext>
            </a:extLst>
          </p:cNvPr>
          <p:cNvCxnSpPr>
            <a:cxnSpLocks/>
            <a:stCxn id="99" idx="1"/>
            <a:endCxn id="111" idx="6"/>
          </p:cNvCxnSpPr>
          <p:nvPr/>
        </p:nvCxnSpPr>
        <p:spPr>
          <a:xfrm flipH="1">
            <a:off x="36368997" y="25942865"/>
            <a:ext cx="928575"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F85D3C69-AF85-4229-896C-CCD2D9CBD6A2}"/>
              </a:ext>
            </a:extLst>
          </p:cNvPr>
          <p:cNvSpPr txBox="1"/>
          <p:nvPr/>
        </p:nvSpPr>
        <p:spPr>
          <a:xfrm>
            <a:off x="37297573" y="23130859"/>
            <a:ext cx="3829748" cy="1107996"/>
          </a:xfrm>
          <a:prstGeom prst="rect">
            <a:avLst/>
          </a:prstGeom>
          <a:noFill/>
        </p:spPr>
        <p:txBody>
          <a:bodyPr wrap="square" rtlCol="0">
            <a:spAutoFit/>
          </a:bodyPr>
          <a:lstStyle/>
          <a:p>
            <a:r>
              <a:rPr lang="en-US" sz="2200" dirty="0">
                <a:latin typeface="Georgia" panose="02040502050405020303" pitchFamily="18" charset="0"/>
              </a:rPr>
              <a:t>Destination to be visited by the truck driver (linked to Google Maps for navigation)</a:t>
            </a:r>
          </a:p>
        </p:txBody>
      </p:sp>
      <p:sp>
        <p:nvSpPr>
          <p:cNvPr id="117" name="Oval 116">
            <a:extLst>
              <a:ext uri="{FF2B5EF4-FFF2-40B4-BE49-F238E27FC236}">
                <a16:creationId xmlns:a16="http://schemas.microsoft.com/office/drawing/2014/main" id="{A7781043-2433-4D6D-8A2C-5DD67B9FD5CC}"/>
              </a:ext>
            </a:extLst>
          </p:cNvPr>
          <p:cNvSpPr/>
          <p:nvPr/>
        </p:nvSpPr>
        <p:spPr>
          <a:xfrm>
            <a:off x="34023300" y="23519471"/>
            <a:ext cx="1374613" cy="3741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a:extLst>
              <a:ext uri="{FF2B5EF4-FFF2-40B4-BE49-F238E27FC236}">
                <a16:creationId xmlns:a16="http://schemas.microsoft.com/office/drawing/2014/main" id="{CD944763-4999-4239-AF43-CCD456F1B566}"/>
              </a:ext>
            </a:extLst>
          </p:cNvPr>
          <p:cNvCxnSpPr>
            <a:cxnSpLocks/>
            <a:stCxn id="116" idx="1"/>
            <a:endCxn id="117" idx="6"/>
          </p:cNvCxnSpPr>
          <p:nvPr/>
        </p:nvCxnSpPr>
        <p:spPr>
          <a:xfrm flipH="1">
            <a:off x="35397913" y="23684857"/>
            <a:ext cx="1899660" cy="217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8CCD6BC9-4CB9-415D-82E1-AA625D7AFAF5}"/>
              </a:ext>
            </a:extLst>
          </p:cNvPr>
          <p:cNvSpPr txBox="1"/>
          <p:nvPr/>
        </p:nvSpPr>
        <p:spPr>
          <a:xfrm>
            <a:off x="36759048" y="27215944"/>
            <a:ext cx="3343493" cy="523220"/>
          </a:xfrm>
          <a:prstGeom prst="rect">
            <a:avLst/>
          </a:prstGeom>
          <a:noFill/>
        </p:spPr>
        <p:txBody>
          <a:bodyPr wrap="square" rtlCol="0" anchor="ctr" anchorCtr="0">
            <a:spAutoFit/>
          </a:bodyPr>
          <a:lstStyle/>
          <a:p>
            <a:r>
              <a:rPr lang="en-US" sz="2800" b="1" dirty="0">
                <a:solidFill>
                  <a:srgbClr val="423A24"/>
                </a:solidFill>
                <a:latin typeface="Gill Sans MT" pitchFamily="34" charset="0"/>
              </a:rPr>
              <a:t>Mobile Application</a:t>
            </a:r>
          </a:p>
        </p:txBody>
      </p:sp>
      <p:sp>
        <p:nvSpPr>
          <p:cNvPr id="149" name="TextBox 148">
            <a:extLst>
              <a:ext uri="{FF2B5EF4-FFF2-40B4-BE49-F238E27FC236}">
                <a16:creationId xmlns:a16="http://schemas.microsoft.com/office/drawing/2014/main" id="{9404CEFA-666E-42BF-A70D-6BCE6032E6E7}"/>
              </a:ext>
            </a:extLst>
          </p:cNvPr>
          <p:cNvSpPr txBox="1"/>
          <p:nvPr/>
        </p:nvSpPr>
        <p:spPr>
          <a:xfrm>
            <a:off x="37297573" y="24747076"/>
            <a:ext cx="3240828" cy="430887"/>
          </a:xfrm>
          <a:prstGeom prst="rect">
            <a:avLst/>
          </a:prstGeom>
          <a:noFill/>
        </p:spPr>
        <p:txBody>
          <a:bodyPr wrap="square" rtlCol="0">
            <a:spAutoFit/>
          </a:bodyPr>
          <a:lstStyle/>
          <a:p>
            <a:r>
              <a:rPr lang="en-US" sz="2200" dirty="0">
                <a:latin typeface="Georgia" panose="02040502050405020303" pitchFamily="18" charset="0"/>
              </a:rPr>
              <a:t>More details on the task</a:t>
            </a:r>
          </a:p>
        </p:txBody>
      </p:sp>
      <p:sp>
        <p:nvSpPr>
          <p:cNvPr id="150" name="Oval 149">
            <a:extLst>
              <a:ext uri="{FF2B5EF4-FFF2-40B4-BE49-F238E27FC236}">
                <a16:creationId xmlns:a16="http://schemas.microsoft.com/office/drawing/2014/main" id="{F5B70E59-57DC-4427-9AA8-743EDEE69CB1}"/>
              </a:ext>
            </a:extLst>
          </p:cNvPr>
          <p:cNvSpPr/>
          <p:nvPr/>
        </p:nvSpPr>
        <p:spPr>
          <a:xfrm>
            <a:off x="36438115" y="24799895"/>
            <a:ext cx="320933" cy="3138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Arrow Connector 150">
            <a:extLst>
              <a:ext uri="{FF2B5EF4-FFF2-40B4-BE49-F238E27FC236}">
                <a16:creationId xmlns:a16="http://schemas.microsoft.com/office/drawing/2014/main" id="{93584F89-92F1-4739-9604-4FD81C5E27CB}"/>
              </a:ext>
            </a:extLst>
          </p:cNvPr>
          <p:cNvCxnSpPr>
            <a:cxnSpLocks/>
            <a:stCxn id="149" idx="1"/>
            <a:endCxn id="150" idx="6"/>
          </p:cNvCxnSpPr>
          <p:nvPr/>
        </p:nvCxnSpPr>
        <p:spPr>
          <a:xfrm flipH="1" flipV="1">
            <a:off x="36759048" y="24956833"/>
            <a:ext cx="538525" cy="568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59" name="Picture 158">
            <a:extLst>
              <a:ext uri="{FF2B5EF4-FFF2-40B4-BE49-F238E27FC236}">
                <a16:creationId xmlns:a16="http://schemas.microsoft.com/office/drawing/2014/main" id="{A6B97455-02A9-4D3F-9A20-D299B9B1B8A8}"/>
              </a:ext>
            </a:extLst>
          </p:cNvPr>
          <p:cNvPicPr>
            <a:picLocks noChangeAspect="1"/>
          </p:cNvPicPr>
          <p:nvPr/>
        </p:nvPicPr>
        <p:blipFill>
          <a:blip r:embed="rId24"/>
          <a:stretch>
            <a:fillRect/>
          </a:stretch>
        </p:blipFill>
        <p:spPr>
          <a:xfrm>
            <a:off x="2036239" y="21717069"/>
            <a:ext cx="4063638" cy="1413790"/>
          </a:xfrm>
          <a:prstGeom prst="rect">
            <a:avLst/>
          </a:prstGeom>
        </p:spPr>
      </p:pic>
      <p:pic>
        <p:nvPicPr>
          <p:cNvPr id="92" name="Picture 91">
            <a:extLst>
              <a:ext uri="{FF2B5EF4-FFF2-40B4-BE49-F238E27FC236}">
                <a16:creationId xmlns:a16="http://schemas.microsoft.com/office/drawing/2014/main" id="{B2854CB6-C6DD-44BF-9EBC-CCAAA0CC2603}"/>
              </a:ext>
            </a:extLst>
          </p:cNvPr>
          <p:cNvPicPr>
            <a:picLocks noChangeAspect="1"/>
          </p:cNvPicPr>
          <p:nvPr/>
        </p:nvPicPr>
        <p:blipFill rotWithShape="1">
          <a:blip r:embed="rId25"/>
          <a:srcRect t="11670" b="13162"/>
          <a:stretch/>
        </p:blipFill>
        <p:spPr>
          <a:xfrm>
            <a:off x="29385429" y="16737737"/>
            <a:ext cx="5563099" cy="3920313"/>
          </a:xfrm>
          <a:prstGeom prst="rect">
            <a:avLst/>
          </a:prstGeom>
        </p:spPr>
      </p:pic>
      <p:sp>
        <p:nvSpPr>
          <p:cNvPr id="93" name="TextBox 92">
            <a:extLst>
              <a:ext uri="{FF2B5EF4-FFF2-40B4-BE49-F238E27FC236}">
                <a16:creationId xmlns:a16="http://schemas.microsoft.com/office/drawing/2014/main" id="{886D2726-7A6E-48B9-89B3-D10FDF0E8B38}"/>
              </a:ext>
            </a:extLst>
          </p:cNvPr>
          <p:cNvSpPr txBox="1"/>
          <p:nvPr/>
        </p:nvSpPr>
        <p:spPr>
          <a:xfrm>
            <a:off x="30492796" y="20738383"/>
            <a:ext cx="3284873" cy="523220"/>
          </a:xfrm>
          <a:prstGeom prst="rect">
            <a:avLst/>
          </a:prstGeom>
          <a:noFill/>
        </p:spPr>
        <p:txBody>
          <a:bodyPr wrap="square" rtlCol="0" anchor="ctr" anchorCtr="0">
            <a:spAutoFit/>
          </a:bodyPr>
          <a:lstStyle/>
          <a:p>
            <a:r>
              <a:rPr lang="en-US" sz="2800" b="1" dirty="0">
                <a:solidFill>
                  <a:srgbClr val="423A24"/>
                </a:solidFill>
                <a:latin typeface="Gill Sans MT" pitchFamily="34" charset="0"/>
              </a:rPr>
              <a:t>Producer Training</a:t>
            </a:r>
          </a:p>
        </p:txBody>
      </p:sp>
      <p:sp>
        <p:nvSpPr>
          <p:cNvPr id="5" name="Rectangle 4">
            <a:extLst>
              <a:ext uri="{FF2B5EF4-FFF2-40B4-BE49-F238E27FC236}">
                <a16:creationId xmlns:a16="http://schemas.microsoft.com/office/drawing/2014/main" id="{535B9BB8-58AB-47D7-8EB4-0FB30C17CFEC}"/>
              </a:ext>
            </a:extLst>
          </p:cNvPr>
          <p:cNvSpPr/>
          <p:nvPr/>
        </p:nvSpPr>
        <p:spPr>
          <a:xfrm>
            <a:off x="35289495" y="18465663"/>
            <a:ext cx="7382505" cy="2893100"/>
          </a:xfrm>
          <a:prstGeom prst="rect">
            <a:avLst/>
          </a:prstGeom>
        </p:spPr>
        <p:txBody>
          <a:bodyPr wrap="square">
            <a:spAutoFit/>
          </a:bodyPr>
          <a:lstStyle/>
          <a:p>
            <a:pPr marL="115887">
              <a:lnSpc>
                <a:spcPct val="150000"/>
              </a:lnSpc>
              <a:spcBef>
                <a:spcPts val="1800"/>
              </a:spcBef>
            </a:pPr>
            <a:r>
              <a:rPr lang="en-US" sz="2800" b="1" dirty="0">
                <a:latin typeface="Georgia" panose="02040502050405020303" pitchFamily="18" charset="0"/>
              </a:rPr>
              <a:t>Key Benefits</a:t>
            </a:r>
          </a:p>
          <a:p>
            <a:pPr marL="468313" lvl="0" indent="-350838">
              <a:buFont typeface="Arial" panose="020B0604020202020204" pitchFamily="34" charset="0"/>
              <a:buChar char="•"/>
            </a:pPr>
            <a:r>
              <a:rPr lang="en-US" sz="2800" dirty="0">
                <a:latin typeface="Georgia" panose="02040502050405020303" pitchFamily="18" charset="0"/>
              </a:rPr>
              <a:t>Significant reduction in delivery errors</a:t>
            </a:r>
          </a:p>
          <a:p>
            <a:pPr marL="468313" lvl="0" indent="-350838">
              <a:buFont typeface="Arial" panose="020B0604020202020204" pitchFamily="34" charset="0"/>
              <a:buChar char="•"/>
            </a:pPr>
            <a:r>
              <a:rPr lang="en-US" sz="2800" dirty="0">
                <a:latin typeface="Georgia" panose="02040502050405020303" pitchFamily="18" charset="0"/>
              </a:rPr>
              <a:t>Cost effective and scalable system</a:t>
            </a:r>
          </a:p>
          <a:p>
            <a:pPr marL="468313" lvl="0" indent="-350838">
              <a:buFont typeface="Arial" panose="020B0604020202020204" pitchFamily="34" charset="0"/>
              <a:buChar char="•"/>
            </a:pPr>
            <a:r>
              <a:rPr lang="en-US" sz="2800" dirty="0">
                <a:latin typeface="Georgia" panose="02040502050405020303" pitchFamily="18" charset="0"/>
              </a:rPr>
              <a:t>Saved time and manpower</a:t>
            </a:r>
          </a:p>
          <a:p>
            <a:pPr marL="468313" indent="-350838">
              <a:buFont typeface="Arial" panose="020B0604020202020204" pitchFamily="34" charset="0"/>
              <a:buChar char="•"/>
            </a:pPr>
            <a:r>
              <a:rPr lang="en-US" sz="2800" dirty="0">
                <a:latin typeface="Georgia" panose="02040502050405020303" pitchFamily="18" charset="0"/>
              </a:rPr>
              <a:t>Simple interface; low training requirements</a:t>
            </a:r>
          </a:p>
        </p:txBody>
      </p:sp>
      <p:cxnSp>
        <p:nvCxnSpPr>
          <p:cNvPr id="94" name="Straight Arrow Connector 93">
            <a:extLst>
              <a:ext uri="{FF2B5EF4-FFF2-40B4-BE49-F238E27FC236}">
                <a16:creationId xmlns:a16="http://schemas.microsoft.com/office/drawing/2014/main" id="{2EC188C3-988E-4831-9332-123348B46C27}"/>
              </a:ext>
            </a:extLst>
          </p:cNvPr>
          <p:cNvCxnSpPr>
            <a:cxnSpLocks/>
            <a:endCxn id="95" idx="2"/>
          </p:cNvCxnSpPr>
          <p:nvPr/>
        </p:nvCxnSpPr>
        <p:spPr>
          <a:xfrm flipV="1">
            <a:off x="33296857" y="25623247"/>
            <a:ext cx="852543" cy="183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190B4947-3651-4AF7-A7B5-E134E2C62736}"/>
              </a:ext>
            </a:extLst>
          </p:cNvPr>
          <p:cNvSpPr/>
          <p:nvPr/>
        </p:nvSpPr>
        <p:spPr>
          <a:xfrm>
            <a:off x="34149400" y="25451797"/>
            <a:ext cx="349074"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5EB1C49D-98AE-44B8-98E7-B9A5C850C7E4}"/>
              </a:ext>
            </a:extLst>
          </p:cNvPr>
          <p:cNvSpPr txBox="1"/>
          <p:nvPr/>
        </p:nvSpPr>
        <p:spPr>
          <a:xfrm>
            <a:off x="29714543" y="25387238"/>
            <a:ext cx="3696437" cy="769441"/>
          </a:xfrm>
          <a:prstGeom prst="rect">
            <a:avLst/>
          </a:prstGeom>
          <a:noFill/>
        </p:spPr>
        <p:txBody>
          <a:bodyPr wrap="square" rtlCol="0">
            <a:spAutoFit/>
          </a:bodyPr>
          <a:lstStyle/>
          <a:p>
            <a:r>
              <a:rPr lang="en-US" sz="2200" dirty="0">
                <a:latin typeface="Georgia" panose="02040502050405020303" pitchFamily="18" charset="0"/>
              </a:rPr>
              <a:t>Task for truck driver (pick or drop products)</a:t>
            </a:r>
          </a:p>
        </p:txBody>
      </p:sp>
      <p:pic>
        <p:nvPicPr>
          <p:cNvPr id="17" name="Picture 16">
            <a:extLst>
              <a:ext uri="{FF2B5EF4-FFF2-40B4-BE49-F238E27FC236}">
                <a16:creationId xmlns:a16="http://schemas.microsoft.com/office/drawing/2014/main" id="{DD2A021F-7C1F-436C-BA70-4EBBD3050251}"/>
              </a:ext>
            </a:extLst>
          </p:cNvPr>
          <p:cNvPicPr>
            <a:picLocks noChangeAspect="1"/>
          </p:cNvPicPr>
          <p:nvPr/>
        </p:nvPicPr>
        <p:blipFill>
          <a:blip r:embed="rId26"/>
          <a:stretch>
            <a:fillRect/>
          </a:stretch>
        </p:blipFill>
        <p:spPr>
          <a:xfrm>
            <a:off x="2089573" y="26314126"/>
            <a:ext cx="1810669" cy="1365622"/>
          </a:xfrm>
          <a:prstGeom prst="rect">
            <a:avLst/>
          </a:prstGeom>
        </p:spPr>
      </p:pic>
    </p:spTree>
    <p:extLst>
      <p:ext uri="{BB962C8B-B14F-4D97-AF65-F5344CB8AC3E}">
        <p14:creationId xmlns:p14="http://schemas.microsoft.com/office/powerpoint/2010/main" val="21874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31"/>
                                        </p:tgtEl>
                                        <p:attrNameLst>
                                          <p:attrName>style.opacity</p:attrName>
                                        </p:attrNameLst>
                                      </p:cBhvr>
                                      <p:to>
                                        <p:strVal val="0"/>
                                      </p:to>
                                    </p:set>
                                    <p:animEffect filter="image" prLst="opacity: 0">
                                      <p:cBhvr rctx="IE">
                                        <p:cTn id="7" dur="indefinite"/>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7979</TotalTime>
  <Words>753</Words>
  <Application>Microsoft Office PowerPoint</Application>
  <PresentationFormat>Custom</PresentationFormat>
  <Paragraphs>98</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Wingdings</vt:lpstr>
      <vt:lpstr>Calibri</vt:lpstr>
      <vt:lpstr>Georgia</vt:lpstr>
      <vt:lpstr>Arial</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Anuj Mittal</cp:lastModifiedBy>
  <cp:revision>261</cp:revision>
  <dcterms:created xsi:type="dcterms:W3CDTF">2016-08-23T19:00:54Z</dcterms:created>
  <dcterms:modified xsi:type="dcterms:W3CDTF">2018-03-19T17:54:04Z</dcterms:modified>
</cp:coreProperties>
</file>